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 id="2147483677" r:id="rId2"/>
  </p:sldMasterIdLst>
  <p:notesMasterIdLst>
    <p:notesMasterId r:id="rId40"/>
  </p:notesMasterIdLst>
  <p:handoutMasterIdLst>
    <p:handoutMasterId r:id="rId41"/>
  </p:handoutMasterIdLst>
  <p:sldIdLst>
    <p:sldId id="672" r:id="rId3"/>
    <p:sldId id="823" r:id="rId4"/>
    <p:sldId id="829" r:id="rId5"/>
    <p:sldId id="828" r:id="rId6"/>
    <p:sldId id="824" r:id="rId7"/>
    <p:sldId id="860" r:id="rId8"/>
    <p:sldId id="831" r:id="rId9"/>
    <p:sldId id="847" r:id="rId10"/>
    <p:sldId id="857" r:id="rId11"/>
    <p:sldId id="840" r:id="rId12"/>
    <p:sldId id="834" r:id="rId13"/>
    <p:sldId id="837" r:id="rId14"/>
    <p:sldId id="854" r:id="rId15"/>
    <p:sldId id="841" r:id="rId16"/>
    <p:sldId id="835" r:id="rId17"/>
    <p:sldId id="839" r:id="rId18"/>
    <p:sldId id="848" r:id="rId19"/>
    <p:sldId id="842" r:id="rId20"/>
    <p:sldId id="836" r:id="rId21"/>
    <p:sldId id="843" r:id="rId22"/>
    <p:sldId id="844" r:id="rId23"/>
    <p:sldId id="849" r:id="rId24"/>
    <p:sldId id="858" r:id="rId25"/>
    <p:sldId id="859" r:id="rId26"/>
    <p:sldId id="850" r:id="rId27"/>
    <p:sldId id="845" r:id="rId28"/>
    <p:sldId id="852" r:id="rId29"/>
    <p:sldId id="846" r:id="rId30"/>
    <p:sldId id="851" r:id="rId31"/>
    <p:sldId id="856" r:id="rId32"/>
    <p:sldId id="855" r:id="rId33"/>
    <p:sldId id="853" r:id="rId34"/>
    <p:sldId id="825" r:id="rId35"/>
    <p:sldId id="826" r:id="rId36"/>
    <p:sldId id="830" r:id="rId37"/>
    <p:sldId id="861" r:id="rId38"/>
    <p:sldId id="827" r:id="rId39"/>
  </p:sldIdLst>
  <p:sldSz cx="9144000" cy="6858000" type="screen4x3"/>
  <p:notesSz cx="7102475" cy="9388475"/>
  <p:custDataLst>
    <p:tags r:id="rId42"/>
  </p:custDataLst>
  <p:defaultTextStyle>
    <a:defPPr>
      <a:defRPr lang="en-US"/>
    </a:defPPr>
    <a:lvl1pPr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08">
          <p15:clr>
            <a:srgbClr val="A4A3A4"/>
          </p15:clr>
        </p15:guide>
        <p15:guide id="2" pos="1536">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55C"/>
    <a:srgbClr val="0000FF"/>
    <a:srgbClr val="F5860B"/>
    <a:srgbClr val="E78E35"/>
    <a:srgbClr val="002846"/>
    <a:srgbClr val="A4D76B"/>
    <a:srgbClr val="BEE395"/>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69" autoAdjust="0"/>
    <p:restoredTop sz="72891" autoAdjust="0"/>
  </p:normalViewPr>
  <p:slideViewPr>
    <p:cSldViewPr>
      <p:cViewPr varScale="1">
        <p:scale>
          <a:sx n="66" d="100"/>
          <a:sy n="66" d="100"/>
        </p:scale>
        <p:origin x="798" y="66"/>
      </p:cViewPr>
      <p:guideLst>
        <p:guide orient="horz" pos="1008"/>
        <p:guide pos="1536"/>
      </p:guideLst>
    </p:cSldViewPr>
  </p:slideViewPr>
  <p:outlineViewPr>
    <p:cViewPr>
      <p:scale>
        <a:sx n="33" d="100"/>
        <a:sy n="33" d="100"/>
      </p:scale>
      <p:origin x="0" y="7904"/>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100" d="100"/>
          <a:sy n="100" d="100"/>
        </p:scale>
        <p:origin x="-2448" y="108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A820F-FDDD-4771-AF36-8DD0A742B222}" type="doc">
      <dgm:prSet loTypeId="urn:microsoft.com/office/officeart/2005/8/layout/venn2" loCatId="relationship" qsTypeId="urn:microsoft.com/office/officeart/2005/8/quickstyle/3d2" qsCatId="3D" csTypeId="urn:microsoft.com/office/officeart/2005/8/colors/accent1_2" csCatId="accent1" phldr="1"/>
      <dgm:spPr/>
      <dgm:t>
        <a:bodyPr/>
        <a:lstStyle/>
        <a:p>
          <a:endParaRPr lang="en-US"/>
        </a:p>
      </dgm:t>
    </dgm:pt>
    <dgm:pt modelId="{05E3994E-39C3-45AC-9EE8-8F124304BA31}">
      <dgm:prSet phldrT="[Text]"/>
      <dgm:spPr/>
      <dgm:t>
        <a:bodyPr/>
        <a:lstStyle/>
        <a:p>
          <a:r>
            <a:rPr lang="en-US" dirty="0">
              <a:solidFill>
                <a:schemeClr val="accent6"/>
              </a:solidFill>
            </a:rPr>
            <a:t>TSMO</a:t>
          </a:r>
        </a:p>
      </dgm:t>
    </dgm:pt>
    <dgm:pt modelId="{D32C6284-39A8-4D5A-8293-2A520BD7B333}" type="parTrans" cxnId="{7C55D016-1C1E-4C7C-A6ED-20B2C0EA279C}">
      <dgm:prSet/>
      <dgm:spPr/>
      <dgm:t>
        <a:bodyPr/>
        <a:lstStyle/>
        <a:p>
          <a:endParaRPr lang="en-US">
            <a:solidFill>
              <a:schemeClr val="accent6"/>
            </a:solidFill>
          </a:endParaRPr>
        </a:p>
      </dgm:t>
    </dgm:pt>
    <dgm:pt modelId="{DDDB4C8F-0425-48D9-99B6-84FAE7944C92}" type="sibTrans" cxnId="{7C55D016-1C1E-4C7C-A6ED-20B2C0EA279C}">
      <dgm:prSet/>
      <dgm:spPr/>
      <dgm:t>
        <a:bodyPr/>
        <a:lstStyle/>
        <a:p>
          <a:endParaRPr lang="en-US">
            <a:solidFill>
              <a:schemeClr val="accent6"/>
            </a:solidFill>
          </a:endParaRPr>
        </a:p>
      </dgm:t>
    </dgm:pt>
    <dgm:pt modelId="{51D1C7C5-5655-4B97-A933-2213CD16C5EB}">
      <dgm:prSet phldrT="[Text]"/>
      <dgm:spPr/>
      <dgm:t>
        <a:bodyPr/>
        <a:lstStyle/>
        <a:p>
          <a:r>
            <a:rPr lang="en-US" dirty="0">
              <a:solidFill>
                <a:schemeClr val="accent6"/>
              </a:solidFill>
            </a:rPr>
            <a:t>ETO</a:t>
          </a:r>
        </a:p>
      </dgm:t>
    </dgm:pt>
    <dgm:pt modelId="{3BD5B9AB-30EA-4B72-9596-F45EF4D1318C}" type="parTrans" cxnId="{35C2BE17-50B2-4440-968C-ECD6F0ECD6D5}">
      <dgm:prSet/>
      <dgm:spPr/>
      <dgm:t>
        <a:bodyPr/>
        <a:lstStyle/>
        <a:p>
          <a:endParaRPr lang="en-US">
            <a:solidFill>
              <a:schemeClr val="accent6"/>
            </a:solidFill>
          </a:endParaRPr>
        </a:p>
      </dgm:t>
    </dgm:pt>
    <dgm:pt modelId="{904ACCE3-204B-4CAE-9F25-516500A741D0}" type="sibTrans" cxnId="{35C2BE17-50B2-4440-968C-ECD6F0ECD6D5}">
      <dgm:prSet/>
      <dgm:spPr/>
      <dgm:t>
        <a:bodyPr/>
        <a:lstStyle/>
        <a:p>
          <a:endParaRPr lang="en-US">
            <a:solidFill>
              <a:schemeClr val="accent6"/>
            </a:solidFill>
          </a:endParaRPr>
        </a:p>
      </dgm:t>
    </dgm:pt>
    <dgm:pt modelId="{DB94EFCF-DA31-4AE5-B4C9-EFFECE92A880}">
      <dgm:prSet phldrT="[Text]"/>
      <dgm:spPr/>
      <dgm:t>
        <a:bodyPr/>
        <a:lstStyle/>
        <a:p>
          <a:r>
            <a:rPr lang="en-US" dirty="0">
              <a:solidFill>
                <a:schemeClr val="accent6"/>
              </a:solidFill>
            </a:rPr>
            <a:t>TIM</a:t>
          </a:r>
        </a:p>
      </dgm:t>
    </dgm:pt>
    <dgm:pt modelId="{4834F1DA-B7A2-49C9-9A26-B7C16653D012}" type="sibTrans" cxnId="{4E5264CA-93C5-42CE-A001-94E54F9D44C8}">
      <dgm:prSet/>
      <dgm:spPr/>
      <dgm:t>
        <a:bodyPr/>
        <a:lstStyle/>
        <a:p>
          <a:endParaRPr lang="en-US">
            <a:solidFill>
              <a:schemeClr val="accent6"/>
            </a:solidFill>
          </a:endParaRPr>
        </a:p>
      </dgm:t>
    </dgm:pt>
    <dgm:pt modelId="{AC72CD1C-CBF5-4E40-83F2-DC12F3528302}" type="parTrans" cxnId="{4E5264CA-93C5-42CE-A001-94E54F9D44C8}">
      <dgm:prSet/>
      <dgm:spPr/>
      <dgm:t>
        <a:bodyPr/>
        <a:lstStyle/>
        <a:p>
          <a:endParaRPr lang="en-US">
            <a:solidFill>
              <a:schemeClr val="accent6"/>
            </a:solidFill>
          </a:endParaRPr>
        </a:p>
      </dgm:t>
    </dgm:pt>
    <dgm:pt modelId="{4FE7F684-CEC9-4AEB-9B42-2A83E2654A72}" type="pres">
      <dgm:prSet presAssocID="{606A820F-FDDD-4771-AF36-8DD0A742B222}" presName="Name0" presStyleCnt="0">
        <dgm:presLayoutVars>
          <dgm:chMax val="7"/>
          <dgm:resizeHandles val="exact"/>
        </dgm:presLayoutVars>
      </dgm:prSet>
      <dgm:spPr/>
    </dgm:pt>
    <dgm:pt modelId="{E4C239D6-DAE4-4189-84E2-70897CD613F7}" type="pres">
      <dgm:prSet presAssocID="{606A820F-FDDD-4771-AF36-8DD0A742B222}" presName="comp1" presStyleCnt="0"/>
      <dgm:spPr/>
    </dgm:pt>
    <dgm:pt modelId="{2CC19C50-4069-41AD-9532-729A0C73974C}" type="pres">
      <dgm:prSet presAssocID="{606A820F-FDDD-4771-AF36-8DD0A742B222}" presName="circle1" presStyleLbl="node1" presStyleIdx="0" presStyleCnt="3" custScaleX="125606" custLinFactNeighborX="-509" custLinFactNeighborY="3367"/>
      <dgm:spPr/>
    </dgm:pt>
    <dgm:pt modelId="{1E88AE8A-BBD6-46AD-A66B-D6072EAD7092}" type="pres">
      <dgm:prSet presAssocID="{606A820F-FDDD-4771-AF36-8DD0A742B222}" presName="c1text" presStyleLbl="node1" presStyleIdx="0" presStyleCnt="3">
        <dgm:presLayoutVars>
          <dgm:bulletEnabled val="1"/>
        </dgm:presLayoutVars>
      </dgm:prSet>
      <dgm:spPr/>
    </dgm:pt>
    <dgm:pt modelId="{BBEAA67B-D1E5-499B-9B00-58039A37370D}" type="pres">
      <dgm:prSet presAssocID="{606A820F-FDDD-4771-AF36-8DD0A742B222}" presName="comp2" presStyleCnt="0"/>
      <dgm:spPr/>
    </dgm:pt>
    <dgm:pt modelId="{B4F3DDBE-247B-448F-A644-F5DB2F02B9B9}" type="pres">
      <dgm:prSet presAssocID="{606A820F-FDDD-4771-AF36-8DD0A742B222}" presName="circle2" presStyleLbl="node1" presStyleIdx="1" presStyleCnt="3" custLinFactNeighborX="3173" custLinFactNeighborY="-568"/>
      <dgm:spPr/>
    </dgm:pt>
    <dgm:pt modelId="{20C46AFD-6B73-47E2-BCEF-9F91A9F31150}" type="pres">
      <dgm:prSet presAssocID="{606A820F-FDDD-4771-AF36-8DD0A742B222}" presName="c2text" presStyleLbl="node1" presStyleIdx="1" presStyleCnt="3">
        <dgm:presLayoutVars>
          <dgm:bulletEnabled val="1"/>
        </dgm:presLayoutVars>
      </dgm:prSet>
      <dgm:spPr/>
    </dgm:pt>
    <dgm:pt modelId="{DCB9B22A-645F-4925-AB07-48FB4F757446}" type="pres">
      <dgm:prSet presAssocID="{606A820F-FDDD-4771-AF36-8DD0A742B222}" presName="comp3" presStyleCnt="0"/>
      <dgm:spPr/>
    </dgm:pt>
    <dgm:pt modelId="{49BDB427-7AD2-47D4-8695-C9C4212083EB}" type="pres">
      <dgm:prSet presAssocID="{606A820F-FDDD-4771-AF36-8DD0A742B222}" presName="circle3" presStyleLbl="node1" presStyleIdx="2" presStyleCnt="3" custLinFactNeighborX="4293"/>
      <dgm:spPr/>
    </dgm:pt>
    <dgm:pt modelId="{6FCFB647-AA68-4A6B-9700-B59E63F7ABEE}" type="pres">
      <dgm:prSet presAssocID="{606A820F-FDDD-4771-AF36-8DD0A742B222}" presName="c3text" presStyleLbl="node1" presStyleIdx="2" presStyleCnt="3">
        <dgm:presLayoutVars>
          <dgm:bulletEnabled val="1"/>
        </dgm:presLayoutVars>
      </dgm:prSet>
      <dgm:spPr/>
    </dgm:pt>
  </dgm:ptLst>
  <dgm:cxnLst>
    <dgm:cxn modelId="{7C55D016-1C1E-4C7C-A6ED-20B2C0EA279C}" srcId="{606A820F-FDDD-4771-AF36-8DD0A742B222}" destId="{05E3994E-39C3-45AC-9EE8-8F124304BA31}" srcOrd="0" destOrd="0" parTransId="{D32C6284-39A8-4D5A-8293-2A520BD7B333}" sibTransId="{DDDB4C8F-0425-48D9-99B6-84FAE7944C92}"/>
    <dgm:cxn modelId="{35C2BE17-50B2-4440-968C-ECD6F0ECD6D5}" srcId="{606A820F-FDDD-4771-AF36-8DD0A742B222}" destId="{51D1C7C5-5655-4B97-A933-2213CD16C5EB}" srcOrd="1" destOrd="0" parTransId="{3BD5B9AB-30EA-4B72-9596-F45EF4D1318C}" sibTransId="{904ACCE3-204B-4CAE-9F25-516500A741D0}"/>
    <dgm:cxn modelId="{B9B39F62-E618-4941-B34D-9140CDD11DE9}" type="presOf" srcId="{05E3994E-39C3-45AC-9EE8-8F124304BA31}" destId="{1E88AE8A-BBD6-46AD-A66B-D6072EAD7092}" srcOrd="1" destOrd="0" presId="urn:microsoft.com/office/officeart/2005/8/layout/venn2"/>
    <dgm:cxn modelId="{93FC6F69-62F0-43F2-9FDB-6DBEBD925E7A}" type="presOf" srcId="{51D1C7C5-5655-4B97-A933-2213CD16C5EB}" destId="{B4F3DDBE-247B-448F-A644-F5DB2F02B9B9}" srcOrd="0" destOrd="0" presId="urn:microsoft.com/office/officeart/2005/8/layout/venn2"/>
    <dgm:cxn modelId="{35B29957-2F5E-45CF-8F2B-A4A33C72A59A}" type="presOf" srcId="{606A820F-FDDD-4771-AF36-8DD0A742B222}" destId="{4FE7F684-CEC9-4AEB-9B42-2A83E2654A72}" srcOrd="0" destOrd="0" presId="urn:microsoft.com/office/officeart/2005/8/layout/venn2"/>
    <dgm:cxn modelId="{CD15F4A7-1525-41B1-803F-2AD8040693C6}" type="presOf" srcId="{51D1C7C5-5655-4B97-A933-2213CD16C5EB}" destId="{20C46AFD-6B73-47E2-BCEF-9F91A9F31150}" srcOrd="1" destOrd="0" presId="urn:microsoft.com/office/officeart/2005/8/layout/venn2"/>
    <dgm:cxn modelId="{404ECDBC-BD9B-4A9F-82A0-B66D27C811EC}" type="presOf" srcId="{DB94EFCF-DA31-4AE5-B4C9-EFFECE92A880}" destId="{6FCFB647-AA68-4A6B-9700-B59E63F7ABEE}" srcOrd="1" destOrd="0" presId="urn:microsoft.com/office/officeart/2005/8/layout/venn2"/>
    <dgm:cxn modelId="{4E5264CA-93C5-42CE-A001-94E54F9D44C8}" srcId="{606A820F-FDDD-4771-AF36-8DD0A742B222}" destId="{DB94EFCF-DA31-4AE5-B4C9-EFFECE92A880}" srcOrd="2" destOrd="0" parTransId="{AC72CD1C-CBF5-4E40-83F2-DC12F3528302}" sibTransId="{4834F1DA-B7A2-49C9-9A26-B7C16653D012}"/>
    <dgm:cxn modelId="{9F2D94E7-4D44-4F02-AA65-C8C118AAC3FA}" type="presOf" srcId="{05E3994E-39C3-45AC-9EE8-8F124304BA31}" destId="{2CC19C50-4069-41AD-9532-729A0C73974C}" srcOrd="0" destOrd="0" presId="urn:microsoft.com/office/officeart/2005/8/layout/venn2"/>
    <dgm:cxn modelId="{0EE4A0FA-853F-48DC-8C04-741FA8E78F2F}" type="presOf" srcId="{DB94EFCF-DA31-4AE5-B4C9-EFFECE92A880}" destId="{49BDB427-7AD2-47D4-8695-C9C4212083EB}" srcOrd="0" destOrd="0" presId="urn:microsoft.com/office/officeart/2005/8/layout/venn2"/>
    <dgm:cxn modelId="{E3DDC55C-C565-4D40-B319-94DA1EF1A7FA}" type="presParOf" srcId="{4FE7F684-CEC9-4AEB-9B42-2A83E2654A72}" destId="{E4C239D6-DAE4-4189-84E2-70897CD613F7}" srcOrd="0" destOrd="0" presId="urn:microsoft.com/office/officeart/2005/8/layout/venn2"/>
    <dgm:cxn modelId="{C2CC8B5F-7A39-4EC8-8DC5-5B9F71C79DFD}" type="presParOf" srcId="{E4C239D6-DAE4-4189-84E2-70897CD613F7}" destId="{2CC19C50-4069-41AD-9532-729A0C73974C}" srcOrd="0" destOrd="0" presId="urn:microsoft.com/office/officeart/2005/8/layout/venn2"/>
    <dgm:cxn modelId="{1463922F-01C1-4AF9-9FA4-6C574536C846}" type="presParOf" srcId="{E4C239D6-DAE4-4189-84E2-70897CD613F7}" destId="{1E88AE8A-BBD6-46AD-A66B-D6072EAD7092}" srcOrd="1" destOrd="0" presId="urn:microsoft.com/office/officeart/2005/8/layout/venn2"/>
    <dgm:cxn modelId="{AEFBCA16-5602-4E31-8F7C-E8B59A9020F0}" type="presParOf" srcId="{4FE7F684-CEC9-4AEB-9B42-2A83E2654A72}" destId="{BBEAA67B-D1E5-499B-9B00-58039A37370D}" srcOrd="1" destOrd="0" presId="urn:microsoft.com/office/officeart/2005/8/layout/venn2"/>
    <dgm:cxn modelId="{13CA1B72-AECF-429E-B02A-FF0AEE3A2B18}" type="presParOf" srcId="{BBEAA67B-D1E5-499B-9B00-58039A37370D}" destId="{B4F3DDBE-247B-448F-A644-F5DB2F02B9B9}" srcOrd="0" destOrd="0" presId="urn:microsoft.com/office/officeart/2005/8/layout/venn2"/>
    <dgm:cxn modelId="{5443AC82-15EB-4656-9F0B-916B270F5EBE}" type="presParOf" srcId="{BBEAA67B-D1E5-499B-9B00-58039A37370D}" destId="{20C46AFD-6B73-47E2-BCEF-9F91A9F31150}" srcOrd="1" destOrd="0" presId="urn:microsoft.com/office/officeart/2005/8/layout/venn2"/>
    <dgm:cxn modelId="{99DC7762-7AAB-439D-B81B-2B7A55C19D36}" type="presParOf" srcId="{4FE7F684-CEC9-4AEB-9B42-2A83E2654A72}" destId="{DCB9B22A-645F-4925-AB07-48FB4F757446}" srcOrd="2" destOrd="0" presId="urn:microsoft.com/office/officeart/2005/8/layout/venn2"/>
    <dgm:cxn modelId="{A1549A8E-C6DA-4049-A900-B0D83D8C367E}" type="presParOf" srcId="{DCB9B22A-645F-4925-AB07-48FB4F757446}" destId="{49BDB427-7AD2-47D4-8695-C9C4212083EB}" srcOrd="0" destOrd="0" presId="urn:microsoft.com/office/officeart/2005/8/layout/venn2"/>
    <dgm:cxn modelId="{3D997823-AA6A-4326-A785-95F050D54F86}" type="presParOf" srcId="{DCB9B22A-645F-4925-AB07-48FB4F757446}" destId="{6FCFB647-AA68-4A6B-9700-B59E63F7ABE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19C50-4069-41AD-9532-729A0C73974C}">
      <dsp:nvSpPr>
        <dsp:cNvPr id="0" name=""/>
        <dsp:cNvSpPr/>
      </dsp:nvSpPr>
      <dsp:spPr>
        <a:xfrm>
          <a:off x="1152834" y="0"/>
          <a:ext cx="5876304" cy="467836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solidFill>
            </a:rPr>
            <a:t>TSMO</a:t>
          </a:r>
        </a:p>
      </dsp:txBody>
      <dsp:txXfrm>
        <a:off x="3064102" y="233918"/>
        <a:ext cx="2053768" cy="701754"/>
      </dsp:txXfrm>
    </dsp:sp>
    <dsp:sp modelId="{B4F3DDBE-247B-448F-A644-F5DB2F02B9B9}">
      <dsp:nvSpPr>
        <dsp:cNvPr id="0" name=""/>
        <dsp:cNvSpPr/>
      </dsp:nvSpPr>
      <dsp:spPr>
        <a:xfrm>
          <a:off x="2471747" y="1149660"/>
          <a:ext cx="3508772" cy="350877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solidFill>
            </a:rPr>
            <a:t>ETO</a:t>
          </a:r>
        </a:p>
      </dsp:txBody>
      <dsp:txXfrm>
        <a:off x="3408589" y="1368959"/>
        <a:ext cx="1635087" cy="657894"/>
      </dsp:txXfrm>
    </dsp:sp>
    <dsp:sp modelId="{49BDB427-7AD2-47D4-8695-C9C4212083EB}">
      <dsp:nvSpPr>
        <dsp:cNvPr id="0" name=""/>
        <dsp:cNvSpPr/>
      </dsp:nvSpPr>
      <dsp:spPr>
        <a:xfrm>
          <a:off x="3045630" y="2339181"/>
          <a:ext cx="2339181" cy="233918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solidFill>
            </a:rPr>
            <a:t>TIM</a:t>
          </a:r>
        </a:p>
      </dsp:txBody>
      <dsp:txXfrm>
        <a:off x="3388195" y="2923976"/>
        <a:ext cx="1654051" cy="116959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48E7280-2756-4E68-8DA6-1C603A66D844}"/>
              </a:ext>
            </a:extLst>
          </p:cNvPr>
          <p:cNvSpPr>
            <a:spLocks noGrp="1" noChangeArrowheads="1"/>
          </p:cNvSpPr>
          <p:nvPr>
            <p:ph type="hdr" sz="quarter"/>
          </p:nvPr>
        </p:nvSpPr>
        <p:spPr bwMode="auto">
          <a:xfrm>
            <a:off x="0" y="0"/>
            <a:ext cx="3076506" cy="470356"/>
          </a:xfrm>
          <a:prstGeom prst="rect">
            <a:avLst/>
          </a:prstGeom>
          <a:noFill/>
          <a:ln w="9525">
            <a:noFill/>
            <a:miter lim="800000"/>
            <a:headEnd/>
            <a:tailEnd/>
          </a:ln>
        </p:spPr>
        <p:txBody>
          <a:bodyPr vert="horz" wrap="square" lIns="92440" tIns="46220" rIns="92440" bIns="46220" numCol="1" anchor="t" anchorCtr="0" compatLnSpc="1">
            <a:prstTxWarp prst="textNoShape">
              <a:avLst/>
            </a:prstTxWarp>
          </a:bodyPr>
          <a:lstStyle>
            <a:lvl1pPr eaLnBrk="0" hangingPunct="0">
              <a:spcBef>
                <a:spcPct val="20000"/>
              </a:spcBef>
              <a:buFont typeface="Arial" charset="0"/>
              <a:buChar char="•"/>
              <a:defRPr sz="1200">
                <a:latin typeface="Arial" charset="0"/>
                <a:ea typeface="MS PGothic"/>
                <a:cs typeface="MS PGothic"/>
              </a:defRPr>
            </a:lvl1pPr>
          </a:lstStyle>
          <a:p>
            <a:pPr>
              <a:defRPr/>
            </a:pPr>
            <a:endParaRPr lang="en-US" dirty="0"/>
          </a:p>
        </p:txBody>
      </p:sp>
      <p:sp>
        <p:nvSpPr>
          <p:cNvPr id="54275" name="Rectangle 3">
            <a:extLst>
              <a:ext uri="{FF2B5EF4-FFF2-40B4-BE49-F238E27FC236}">
                <a16:creationId xmlns:a16="http://schemas.microsoft.com/office/drawing/2014/main" id="{C0CAC35D-F230-44EB-B53A-877246CE31EE}"/>
              </a:ext>
            </a:extLst>
          </p:cNvPr>
          <p:cNvSpPr>
            <a:spLocks noGrp="1" noChangeArrowheads="1"/>
          </p:cNvSpPr>
          <p:nvPr>
            <p:ph type="dt" sz="quarter" idx="1"/>
          </p:nvPr>
        </p:nvSpPr>
        <p:spPr bwMode="auto">
          <a:xfrm>
            <a:off x="4024428" y="0"/>
            <a:ext cx="3076506" cy="470356"/>
          </a:xfrm>
          <a:prstGeom prst="rect">
            <a:avLst/>
          </a:prstGeom>
          <a:noFill/>
          <a:ln w="9525">
            <a:noFill/>
            <a:miter lim="800000"/>
            <a:headEnd/>
            <a:tailEnd/>
          </a:ln>
        </p:spPr>
        <p:txBody>
          <a:bodyPr vert="horz" wrap="square" lIns="92440" tIns="46220" rIns="92440" bIns="46220" numCol="1" anchor="t" anchorCtr="0" compatLnSpc="1">
            <a:prstTxWarp prst="textNoShape">
              <a:avLst/>
            </a:prstTxWarp>
          </a:bodyPr>
          <a:lstStyle>
            <a:lvl1pPr algn="r">
              <a:spcBef>
                <a:spcPct val="20000"/>
              </a:spcBef>
              <a:buFont typeface="Arial" panose="020B0604020202020204" pitchFamily="34" charset="0"/>
              <a:buChar char="•"/>
              <a:defRPr sz="1200">
                <a:latin typeface="Arial" panose="020B0604020202020204" pitchFamily="34" charset="0"/>
              </a:defRPr>
            </a:lvl1pPr>
          </a:lstStyle>
          <a:p>
            <a:pPr>
              <a:defRPr/>
            </a:pPr>
            <a:fld id="{6621ED22-26A0-46FA-98BA-881314D09127}" type="datetime1">
              <a:rPr lang="en-US" altLang="en-US"/>
              <a:pPr>
                <a:defRPr/>
              </a:pPr>
              <a:t>8/9/2021</a:t>
            </a:fld>
            <a:endParaRPr lang="en-US" altLang="en-US" dirty="0"/>
          </a:p>
        </p:txBody>
      </p:sp>
      <p:sp>
        <p:nvSpPr>
          <p:cNvPr id="54276" name="Rectangle 4">
            <a:extLst>
              <a:ext uri="{FF2B5EF4-FFF2-40B4-BE49-F238E27FC236}">
                <a16:creationId xmlns:a16="http://schemas.microsoft.com/office/drawing/2014/main" id="{8D349468-E2D8-4BB4-AB94-C332BDC014BA}"/>
              </a:ext>
            </a:extLst>
          </p:cNvPr>
          <p:cNvSpPr>
            <a:spLocks noGrp="1" noChangeArrowheads="1"/>
          </p:cNvSpPr>
          <p:nvPr>
            <p:ph type="ftr" sz="quarter" idx="2"/>
          </p:nvPr>
        </p:nvSpPr>
        <p:spPr bwMode="auto">
          <a:xfrm>
            <a:off x="0" y="8916568"/>
            <a:ext cx="3076506" cy="470356"/>
          </a:xfrm>
          <a:prstGeom prst="rect">
            <a:avLst/>
          </a:prstGeom>
          <a:noFill/>
          <a:ln w="9525">
            <a:noFill/>
            <a:miter lim="800000"/>
            <a:headEnd/>
            <a:tailEnd/>
          </a:ln>
        </p:spPr>
        <p:txBody>
          <a:bodyPr vert="horz" wrap="square" lIns="92440" tIns="46220" rIns="92440" bIns="46220" numCol="1" anchor="b" anchorCtr="0" compatLnSpc="1">
            <a:prstTxWarp prst="textNoShape">
              <a:avLst/>
            </a:prstTxWarp>
          </a:bodyPr>
          <a:lstStyle>
            <a:lvl1pPr eaLnBrk="0" hangingPunct="0">
              <a:spcBef>
                <a:spcPct val="20000"/>
              </a:spcBef>
              <a:buFont typeface="Arial" charset="0"/>
              <a:buChar char="•"/>
              <a:defRPr sz="1200">
                <a:latin typeface="Arial" charset="0"/>
                <a:ea typeface="MS PGothic"/>
                <a:cs typeface="MS PGothic"/>
              </a:defRPr>
            </a:lvl1pPr>
          </a:lstStyle>
          <a:p>
            <a:pPr>
              <a:defRPr/>
            </a:pPr>
            <a:endParaRPr lang="en-US" dirty="0"/>
          </a:p>
        </p:txBody>
      </p:sp>
      <p:sp>
        <p:nvSpPr>
          <p:cNvPr id="54277" name="Rectangle 5">
            <a:extLst>
              <a:ext uri="{FF2B5EF4-FFF2-40B4-BE49-F238E27FC236}">
                <a16:creationId xmlns:a16="http://schemas.microsoft.com/office/drawing/2014/main" id="{249CA92A-BA69-485B-83C2-17152A0A93C5}"/>
              </a:ext>
            </a:extLst>
          </p:cNvPr>
          <p:cNvSpPr>
            <a:spLocks noGrp="1" noChangeArrowheads="1"/>
          </p:cNvSpPr>
          <p:nvPr>
            <p:ph type="sldNum" sz="quarter" idx="3"/>
          </p:nvPr>
        </p:nvSpPr>
        <p:spPr bwMode="auto">
          <a:xfrm>
            <a:off x="4024428" y="8916568"/>
            <a:ext cx="3076506" cy="470356"/>
          </a:xfrm>
          <a:prstGeom prst="rect">
            <a:avLst/>
          </a:prstGeom>
          <a:noFill/>
          <a:ln w="9525">
            <a:noFill/>
            <a:miter lim="800000"/>
            <a:headEnd/>
            <a:tailEnd/>
          </a:ln>
        </p:spPr>
        <p:txBody>
          <a:bodyPr vert="horz" wrap="square" lIns="92440" tIns="46220" rIns="92440" bIns="46220" numCol="1" anchor="b" anchorCtr="0" compatLnSpc="1">
            <a:prstTxWarp prst="textNoShape">
              <a:avLst/>
            </a:prstTxWarp>
          </a:bodyPr>
          <a:lstStyle>
            <a:lvl1pPr algn="r">
              <a:spcBef>
                <a:spcPct val="20000"/>
              </a:spcBef>
              <a:buFont typeface="Arial" panose="020B0604020202020204" pitchFamily="34" charset="0"/>
              <a:buChar char="•"/>
              <a:defRPr sz="1200" smtClean="0">
                <a:latin typeface="Arial" panose="020B0604020202020204" pitchFamily="34" charset="0"/>
              </a:defRPr>
            </a:lvl1pPr>
          </a:lstStyle>
          <a:p>
            <a:pPr>
              <a:defRPr/>
            </a:pPr>
            <a:fld id="{EAF2A739-88DC-4FA1-BD50-D79CB8829365}"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CAE6AC6-60B3-484B-9501-D5A03950AD57}"/>
              </a:ext>
            </a:extLst>
          </p:cNvPr>
          <p:cNvSpPr>
            <a:spLocks noGrp="1" noChangeArrowheads="1"/>
          </p:cNvSpPr>
          <p:nvPr>
            <p:ph type="hdr" sz="quarter"/>
          </p:nvPr>
        </p:nvSpPr>
        <p:spPr bwMode="auto">
          <a:xfrm>
            <a:off x="0" y="0"/>
            <a:ext cx="3076506" cy="470356"/>
          </a:xfrm>
          <a:prstGeom prst="rect">
            <a:avLst/>
          </a:prstGeom>
          <a:noFill/>
          <a:ln w="9525">
            <a:noFill/>
            <a:miter lim="800000"/>
            <a:headEnd/>
            <a:tailEnd/>
          </a:ln>
        </p:spPr>
        <p:txBody>
          <a:bodyPr vert="horz" wrap="square" lIns="94196" tIns="47097" rIns="94196" bIns="47097" numCol="1" anchor="t" anchorCtr="0" compatLnSpc="1">
            <a:prstTxWarp prst="textNoShape">
              <a:avLst/>
            </a:prstTxWarp>
          </a:bodyPr>
          <a:lstStyle>
            <a:lvl1pPr defTabSz="940657" eaLnBrk="1" hangingPunct="1">
              <a:defRPr sz="1200">
                <a:latin typeface="Arial" charset="0"/>
                <a:ea typeface="MS PGothic"/>
                <a:cs typeface="MS PGothic"/>
              </a:defRPr>
            </a:lvl1pPr>
          </a:lstStyle>
          <a:p>
            <a:pPr>
              <a:defRPr/>
            </a:pPr>
            <a:endParaRPr lang="en-US" dirty="0"/>
          </a:p>
        </p:txBody>
      </p:sp>
      <p:sp>
        <p:nvSpPr>
          <p:cNvPr id="7171" name="Rectangle 3">
            <a:extLst>
              <a:ext uri="{FF2B5EF4-FFF2-40B4-BE49-F238E27FC236}">
                <a16:creationId xmlns:a16="http://schemas.microsoft.com/office/drawing/2014/main" id="{869D1D55-7F66-47FC-BD88-1010403A08A7}"/>
              </a:ext>
            </a:extLst>
          </p:cNvPr>
          <p:cNvSpPr>
            <a:spLocks noGrp="1" noChangeArrowheads="1"/>
          </p:cNvSpPr>
          <p:nvPr>
            <p:ph type="dt" idx="1"/>
          </p:nvPr>
        </p:nvSpPr>
        <p:spPr bwMode="auto">
          <a:xfrm>
            <a:off x="4024428" y="0"/>
            <a:ext cx="3076506" cy="470356"/>
          </a:xfrm>
          <a:prstGeom prst="rect">
            <a:avLst/>
          </a:prstGeom>
          <a:noFill/>
          <a:ln w="9525">
            <a:noFill/>
            <a:miter lim="800000"/>
            <a:headEnd/>
            <a:tailEnd/>
          </a:ln>
        </p:spPr>
        <p:txBody>
          <a:bodyPr vert="horz" wrap="square" lIns="94196" tIns="47097" rIns="94196" bIns="47097" numCol="1" anchor="t" anchorCtr="0" compatLnSpc="1">
            <a:prstTxWarp prst="textNoShape">
              <a:avLst/>
            </a:prstTxWarp>
          </a:bodyPr>
          <a:lstStyle>
            <a:lvl1pPr algn="r" defTabSz="940657" eaLnBrk="1" hangingPunct="1">
              <a:defRPr sz="1200">
                <a:latin typeface="Arial" charset="0"/>
                <a:ea typeface="MS PGothic"/>
                <a:cs typeface="MS PGothic"/>
              </a:defRPr>
            </a:lvl1pPr>
          </a:lstStyle>
          <a:p>
            <a:pPr>
              <a:defRPr/>
            </a:pPr>
            <a:endParaRPr lang="en-US" dirty="0"/>
          </a:p>
        </p:txBody>
      </p:sp>
      <p:sp>
        <p:nvSpPr>
          <p:cNvPr id="3076" name="Rectangle 4">
            <a:extLst>
              <a:ext uri="{FF2B5EF4-FFF2-40B4-BE49-F238E27FC236}">
                <a16:creationId xmlns:a16="http://schemas.microsoft.com/office/drawing/2014/main" id="{4060C470-E79A-4342-A75C-3D0694F76CD2}"/>
              </a:ext>
            </a:extLst>
          </p:cNvPr>
          <p:cNvSpPr>
            <a:spLocks noGrp="1" noRot="1" noChangeAspect="1" noChangeArrowheads="1" noTextEdit="1"/>
          </p:cNvSpPr>
          <p:nvPr>
            <p:ph type="sldImg" idx="2"/>
          </p:nvPr>
        </p:nvSpPr>
        <p:spPr bwMode="auto">
          <a:xfrm>
            <a:off x="1204913" y="703263"/>
            <a:ext cx="4692650"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2C8928AB-10CE-45C2-85AA-41DD3892DB7A}"/>
              </a:ext>
            </a:extLst>
          </p:cNvPr>
          <p:cNvSpPr>
            <a:spLocks noGrp="1" noChangeArrowheads="1"/>
          </p:cNvSpPr>
          <p:nvPr>
            <p:ph type="body" sz="quarter" idx="3"/>
          </p:nvPr>
        </p:nvSpPr>
        <p:spPr bwMode="auto">
          <a:xfrm>
            <a:off x="710557" y="4458285"/>
            <a:ext cx="5681363" cy="4226987"/>
          </a:xfrm>
          <a:prstGeom prst="rect">
            <a:avLst/>
          </a:prstGeom>
          <a:noFill/>
          <a:ln w="9525">
            <a:noFill/>
            <a:miter lim="800000"/>
            <a:headEnd/>
            <a:tailEnd/>
          </a:ln>
        </p:spPr>
        <p:txBody>
          <a:bodyPr vert="horz" wrap="square" lIns="94196" tIns="47097" rIns="94196" bIns="47097"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a:extLst>
              <a:ext uri="{FF2B5EF4-FFF2-40B4-BE49-F238E27FC236}">
                <a16:creationId xmlns:a16="http://schemas.microsoft.com/office/drawing/2014/main" id="{A957B962-D731-453E-86CC-1A823B7AA3B4}"/>
              </a:ext>
            </a:extLst>
          </p:cNvPr>
          <p:cNvSpPr>
            <a:spLocks noGrp="1" noChangeArrowheads="1"/>
          </p:cNvSpPr>
          <p:nvPr>
            <p:ph type="ftr" sz="quarter" idx="4"/>
          </p:nvPr>
        </p:nvSpPr>
        <p:spPr bwMode="auto">
          <a:xfrm>
            <a:off x="0" y="8916568"/>
            <a:ext cx="3076506" cy="470356"/>
          </a:xfrm>
          <a:prstGeom prst="rect">
            <a:avLst/>
          </a:prstGeom>
          <a:noFill/>
          <a:ln w="9525">
            <a:noFill/>
            <a:miter lim="800000"/>
            <a:headEnd/>
            <a:tailEnd/>
          </a:ln>
        </p:spPr>
        <p:txBody>
          <a:bodyPr vert="horz" wrap="square" lIns="94196" tIns="47097" rIns="94196" bIns="47097" numCol="1" anchor="b" anchorCtr="0" compatLnSpc="1">
            <a:prstTxWarp prst="textNoShape">
              <a:avLst/>
            </a:prstTxWarp>
          </a:bodyPr>
          <a:lstStyle>
            <a:lvl1pPr defTabSz="940657" eaLnBrk="1" hangingPunct="1">
              <a:defRPr sz="1200">
                <a:latin typeface="Arial" charset="0"/>
                <a:ea typeface="MS PGothic"/>
                <a:cs typeface="MS PGothic"/>
              </a:defRPr>
            </a:lvl1pPr>
          </a:lstStyle>
          <a:p>
            <a:pPr>
              <a:defRPr/>
            </a:pPr>
            <a:endParaRPr lang="en-US" dirty="0"/>
          </a:p>
        </p:txBody>
      </p:sp>
      <p:sp>
        <p:nvSpPr>
          <p:cNvPr id="7175" name="Rectangle 7">
            <a:extLst>
              <a:ext uri="{FF2B5EF4-FFF2-40B4-BE49-F238E27FC236}">
                <a16:creationId xmlns:a16="http://schemas.microsoft.com/office/drawing/2014/main" id="{1DBFED95-457A-4444-BF6A-2BB8D674CD0D}"/>
              </a:ext>
            </a:extLst>
          </p:cNvPr>
          <p:cNvSpPr>
            <a:spLocks noGrp="1" noChangeArrowheads="1"/>
          </p:cNvSpPr>
          <p:nvPr>
            <p:ph type="sldNum" sz="quarter" idx="5"/>
          </p:nvPr>
        </p:nvSpPr>
        <p:spPr bwMode="auto">
          <a:xfrm>
            <a:off x="4024428" y="8916568"/>
            <a:ext cx="3076506" cy="470356"/>
          </a:xfrm>
          <a:prstGeom prst="rect">
            <a:avLst/>
          </a:prstGeom>
          <a:noFill/>
          <a:ln w="9525">
            <a:noFill/>
            <a:miter lim="800000"/>
            <a:headEnd/>
            <a:tailEnd/>
          </a:ln>
        </p:spPr>
        <p:txBody>
          <a:bodyPr vert="horz" wrap="square" lIns="94196" tIns="47097" rIns="94196" bIns="47097" numCol="1" anchor="b" anchorCtr="0" compatLnSpc="1">
            <a:prstTxWarp prst="textNoShape">
              <a:avLst/>
            </a:prstTxWarp>
          </a:bodyPr>
          <a:lstStyle>
            <a:lvl1pPr algn="r" defTabSz="939330" eaLnBrk="1" hangingPunct="1">
              <a:defRPr sz="1200" smtClean="0">
                <a:latin typeface="Arial" panose="020B0604020202020204" pitchFamily="34" charset="0"/>
              </a:defRPr>
            </a:lvl1pPr>
          </a:lstStyle>
          <a:p>
            <a:pPr>
              <a:defRPr/>
            </a:pPr>
            <a:fld id="{11BD1B47-854E-408A-B33F-716F75751E0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S PGothic" pitchFamily="34" charset="-128"/>
        <a:cs typeface="MS PGothic"/>
      </a:defRPr>
    </a:lvl1pPr>
    <a:lvl2pPr marL="4572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2pPr>
    <a:lvl3pPr marL="9144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3pPr>
    <a:lvl4pPr marL="13716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4pPr>
    <a:lvl5pPr marL="1828800" algn="l" rtl="0" eaLnBrk="0" fontAlgn="base" hangingPunct="0">
      <a:spcBef>
        <a:spcPct val="30000"/>
      </a:spcBef>
      <a:spcAft>
        <a:spcPct val="0"/>
      </a:spcAft>
      <a:defRPr sz="1600" kern="1200">
        <a:solidFill>
          <a:schemeClr val="tx1"/>
        </a:solidFill>
        <a:latin typeface="Arial" charset="0"/>
        <a:ea typeface="MS PGothic" pitchFamily="34" charset="-128"/>
        <a:cs typeface="MS PGothic"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C46C20DB-9FD7-499F-B496-26CCB532F125}"/>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B19025CB-FE3F-4577-8B6F-47BAE12950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Arial" panose="020B0604020202020204" pitchFamily="34" charset="0"/>
                <a:cs typeface="Arial" panose="020B0604020202020204" pitchFamily="34" charset="0"/>
              </a:rPr>
              <a:t>This module is entitle ITS in Emergencies and Disasters.</a:t>
            </a:r>
          </a:p>
          <a:p>
            <a:endParaRPr lang="en-US" altLang="en-US" sz="1200" dirty="0">
              <a:latin typeface="Arial" panose="020B0604020202020204" pitchFamily="34" charset="0"/>
              <a:cs typeface="Arial" panose="020B0604020202020204" pitchFamily="34" charset="0"/>
            </a:endParaRPr>
          </a:p>
          <a:p>
            <a:r>
              <a:rPr lang="en-US" altLang="en-US" sz="1200" dirty="0">
                <a:latin typeface="Arial" panose="020B0604020202020204" pitchFamily="34" charset="0"/>
                <a:cs typeface="Arial" panose="020B0604020202020204" pitchFamily="34" charset="0"/>
              </a:rPr>
              <a:t>This module will cover:</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Learning Objectives</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Trends impacting transportation</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Operational Resilience </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Emergency Transportation Operations</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Traffic Incident Management</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Strategies for improving response to emergencies and disasters</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And then we will conclude with a Summary and list of further references </a:t>
            </a:r>
          </a:p>
          <a:p>
            <a:pPr>
              <a:buFont typeface="Wingdings" panose="05000000000000000000" pitchFamily="2" charset="2"/>
              <a:buChar char="§"/>
            </a:pPr>
            <a:r>
              <a:rPr lang="en-US" altLang="en-US" sz="1200" dirty="0">
                <a:latin typeface="Arial" panose="020B0604020202020204" pitchFamily="34" charset="0"/>
                <a:cs typeface="Arial" panose="020B0604020202020204" pitchFamily="34" charset="0"/>
              </a:rPr>
              <a:t>And we will leave some time at the end for Questions</a:t>
            </a:r>
          </a:p>
          <a:p>
            <a:pPr>
              <a:buFontTx/>
              <a:buChar char="-"/>
            </a:pPr>
            <a:endParaRPr lang="en-US" alt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rPr>
              <a:t>This module is sponsored by the U.S. Department of Transportation</a:t>
            </a:r>
            <a:r>
              <a:rPr lang="ja-JP" altLang="en-US" sz="1200" dirty="0">
                <a:latin typeface="Arial" panose="020B0604020202020204" pitchFamily="34" charset="0"/>
              </a:rPr>
              <a:t>’</a:t>
            </a:r>
            <a:r>
              <a:rPr lang="en-US" altLang="ja-JP" sz="1200" dirty="0">
                <a:latin typeface="Arial" panose="020B0604020202020204" pitchFamily="34" charset="0"/>
              </a:rPr>
              <a:t>s ITS Professional Capacity Building (PCB) Program</a:t>
            </a:r>
            <a:r>
              <a:rPr lang="en-US" altLang="ja-JP" sz="1200" i="1" dirty="0">
                <a:latin typeface="Arial" panose="020B0604020202020204" pitchFamily="34" charset="0"/>
              </a:rPr>
              <a:t>.</a:t>
            </a:r>
            <a:r>
              <a:rPr lang="en-US" altLang="ja-JP" sz="1200" dirty="0">
                <a:latin typeface="Arial" panose="020B0604020202020204" pitchFamily="34" charset="0"/>
              </a:rPr>
              <a:t> The ITS PCB Program is part of the Research and Innovative Technology Administration</a:t>
            </a:r>
            <a:r>
              <a:rPr lang="ja-JP" altLang="en-US" sz="1200" dirty="0">
                <a:latin typeface="Arial" panose="020B0604020202020204" pitchFamily="34" charset="0"/>
              </a:rPr>
              <a:t>’</a:t>
            </a:r>
            <a:r>
              <a:rPr lang="en-US" altLang="ja-JP" sz="1200" dirty="0">
                <a:latin typeface="Arial" panose="020B0604020202020204" pitchFamily="34" charset="0"/>
              </a:rPr>
              <a:t>s ITS Joint Program Office.</a:t>
            </a:r>
          </a:p>
          <a:p>
            <a:pPr eaLnBrk="1" hangingPunct="1"/>
            <a:r>
              <a:rPr lang="en-US" altLang="en-US" sz="1200" dirty="0">
                <a:latin typeface="Arial" panose="020B0604020202020204" pitchFamily="34" charset="0"/>
              </a:rPr>
              <a:t> </a:t>
            </a:r>
          </a:p>
          <a:p>
            <a:pPr eaLnBrk="1" hangingPunct="1">
              <a:spcBef>
                <a:spcPct val="0"/>
              </a:spcBef>
            </a:pPr>
            <a:r>
              <a:rPr lang="en-US" altLang="en-US" sz="1200" dirty="0">
                <a:latin typeface="Arial" panose="020B0604020202020204" pitchFamily="34" charset="0"/>
              </a:rPr>
              <a:t>Thank you for participating and we hope you find this module helpful.</a:t>
            </a:r>
          </a:p>
        </p:txBody>
      </p:sp>
      <p:sp>
        <p:nvSpPr>
          <p:cNvPr id="6148" name="Slide Number Placeholder 3">
            <a:extLst>
              <a:ext uri="{FF2B5EF4-FFF2-40B4-BE49-F238E27FC236}">
                <a16:creationId xmlns:a16="http://schemas.microsoft.com/office/drawing/2014/main" id="{0E2DE24C-B07A-4854-A9BC-35572EC5FA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330">
              <a:defRPr sz="1900">
                <a:solidFill>
                  <a:schemeClr val="tx1"/>
                </a:solidFill>
                <a:latin typeface="Tahoma" panose="020B0604030504040204" pitchFamily="34" charset="0"/>
                <a:ea typeface="MS PGothic" panose="020B0600070205080204" pitchFamily="34" charset="-128"/>
              </a:defRPr>
            </a:lvl1pPr>
            <a:lvl2pPr marL="36975846" indent="-36530167" defTabSz="939330">
              <a:defRPr sz="1900">
                <a:solidFill>
                  <a:schemeClr val="tx1"/>
                </a:solidFill>
                <a:latin typeface="Tahoma" panose="020B0604030504040204" pitchFamily="34" charset="0"/>
                <a:ea typeface="MS PGothic" panose="020B0600070205080204" pitchFamily="34" charset="-128"/>
              </a:defRPr>
            </a:lvl2pPr>
            <a:lvl3pPr marL="1114196" indent="-222839" defTabSz="939330">
              <a:defRPr sz="1900">
                <a:solidFill>
                  <a:schemeClr val="tx1"/>
                </a:solidFill>
                <a:latin typeface="Tahoma" panose="020B0604030504040204" pitchFamily="34" charset="0"/>
                <a:ea typeface="MS PGothic" panose="020B0600070205080204" pitchFamily="34" charset="-128"/>
              </a:defRPr>
            </a:lvl3pPr>
            <a:lvl4pPr marL="1559875" indent="-222839" defTabSz="939330">
              <a:defRPr sz="1900">
                <a:solidFill>
                  <a:schemeClr val="tx1"/>
                </a:solidFill>
                <a:latin typeface="Tahoma" panose="020B0604030504040204" pitchFamily="34" charset="0"/>
                <a:ea typeface="MS PGothic" panose="020B0600070205080204" pitchFamily="34" charset="-128"/>
              </a:defRPr>
            </a:lvl4pPr>
            <a:lvl5pPr marL="2005554" indent="-222839" defTabSz="939330">
              <a:defRPr sz="1900">
                <a:solidFill>
                  <a:schemeClr val="tx1"/>
                </a:solidFill>
                <a:latin typeface="Tahoma" panose="020B0604030504040204" pitchFamily="34" charset="0"/>
                <a:ea typeface="MS PGothic" panose="020B0600070205080204" pitchFamily="34" charset="-128"/>
              </a:defRPr>
            </a:lvl5pPr>
            <a:lvl6pPr marL="2451232" indent="-222839" defTabSz="939330" eaLnBrk="0" fontAlgn="base" hangingPunct="0">
              <a:spcBef>
                <a:spcPct val="0"/>
              </a:spcBef>
              <a:spcAft>
                <a:spcPct val="0"/>
              </a:spcAft>
              <a:defRPr sz="1900">
                <a:solidFill>
                  <a:schemeClr val="tx1"/>
                </a:solidFill>
                <a:latin typeface="Tahoma" panose="020B0604030504040204" pitchFamily="34" charset="0"/>
                <a:ea typeface="MS PGothic" panose="020B0600070205080204" pitchFamily="34" charset="-128"/>
              </a:defRPr>
            </a:lvl6pPr>
            <a:lvl7pPr marL="2896911" indent="-222839" defTabSz="939330" eaLnBrk="0" fontAlgn="base" hangingPunct="0">
              <a:spcBef>
                <a:spcPct val="0"/>
              </a:spcBef>
              <a:spcAft>
                <a:spcPct val="0"/>
              </a:spcAft>
              <a:defRPr sz="1900">
                <a:solidFill>
                  <a:schemeClr val="tx1"/>
                </a:solidFill>
                <a:latin typeface="Tahoma" panose="020B0604030504040204" pitchFamily="34" charset="0"/>
                <a:ea typeface="MS PGothic" panose="020B0600070205080204" pitchFamily="34" charset="-128"/>
              </a:defRPr>
            </a:lvl7pPr>
            <a:lvl8pPr marL="3342589" indent="-222839" defTabSz="939330" eaLnBrk="0" fontAlgn="base" hangingPunct="0">
              <a:spcBef>
                <a:spcPct val="0"/>
              </a:spcBef>
              <a:spcAft>
                <a:spcPct val="0"/>
              </a:spcAft>
              <a:defRPr sz="1900">
                <a:solidFill>
                  <a:schemeClr val="tx1"/>
                </a:solidFill>
                <a:latin typeface="Tahoma" panose="020B0604030504040204" pitchFamily="34" charset="0"/>
                <a:ea typeface="MS PGothic" panose="020B0600070205080204" pitchFamily="34" charset="-128"/>
              </a:defRPr>
            </a:lvl8pPr>
            <a:lvl9pPr marL="3788268" indent="-222839" defTabSz="939330" eaLnBrk="0" fontAlgn="base" hangingPunct="0">
              <a:spcBef>
                <a:spcPct val="0"/>
              </a:spcBef>
              <a:spcAft>
                <a:spcPct val="0"/>
              </a:spcAft>
              <a:defRPr sz="1900">
                <a:solidFill>
                  <a:schemeClr val="tx1"/>
                </a:solidFill>
                <a:latin typeface="Tahoma" panose="020B0604030504040204" pitchFamily="34" charset="0"/>
                <a:ea typeface="MS PGothic" panose="020B0600070205080204" pitchFamily="34" charset="-128"/>
              </a:defRPr>
            </a:lvl9pPr>
          </a:lstStyle>
          <a:p>
            <a:fld id="{100977A8-F75F-4722-9334-F475EADD7760}" type="slidenum">
              <a:rPr lang="en-US" altLang="en-US" sz="1200">
                <a:latin typeface="Arial" panose="020B0604020202020204" pitchFamily="34" charset="0"/>
              </a:rPr>
              <a:pPr/>
              <a:t>1</a:t>
            </a:fld>
            <a:endParaRPr lang="en-US" altLang="en-US" sz="1200"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Operational Resilience.</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10</a:t>
            </a:fld>
            <a:endParaRPr lang="en-US" altLang="en-US" dirty="0"/>
          </a:p>
        </p:txBody>
      </p:sp>
    </p:spTree>
    <p:extLst>
      <p:ext uri="{BB962C8B-B14F-4D97-AF65-F5344CB8AC3E}">
        <p14:creationId xmlns:p14="http://schemas.microsoft.com/office/powerpoint/2010/main" val="400728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of preparing for emergencies and disasters is to improve the Operational Resilience of the transportation System.</a:t>
            </a:r>
          </a:p>
          <a:p>
            <a:endParaRPr lang="en-US" dirty="0"/>
          </a:p>
          <a:p>
            <a:r>
              <a:rPr lang="en-US" dirty="0"/>
              <a:t>The Federal Emergency Administration (FEMA) under the Department of Homeland Security, has defined in the strategic plan a vision of “A prepared and resilient Nation.”</a:t>
            </a:r>
          </a:p>
          <a:p>
            <a:endParaRPr lang="en-US" dirty="0"/>
          </a:p>
          <a:p>
            <a:r>
              <a:rPr lang="en-US" dirty="0"/>
              <a:t>In addition, the subcommittee on Operational Resilience under the Transportation Research Board’s Regional Transportation System Management and Operation Committee defines Operational Resilience as “the ability to prepare and plan for, absorb, recover from, or more successfully adapt to actual or potential adverse events.”</a:t>
            </a:r>
          </a:p>
          <a:p>
            <a:endParaRPr lang="en-US" dirty="0"/>
          </a:p>
          <a:p>
            <a:r>
              <a:rPr lang="en-US" dirty="0"/>
              <a:t>The key points in these definitions are preparedness, anticipation, ability to absorb and continue to provide services during adverse conditions, and the ability to recover.</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11</a:t>
            </a:fld>
            <a:endParaRPr lang="en-US" altLang="en-US" dirty="0"/>
          </a:p>
        </p:txBody>
      </p:sp>
    </p:spTree>
    <p:extLst>
      <p:ext uri="{BB962C8B-B14F-4D97-AF65-F5344CB8AC3E}">
        <p14:creationId xmlns:p14="http://schemas.microsoft.com/office/powerpoint/2010/main" val="168624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 Resilience is dependent on 3 things:</a:t>
            </a:r>
          </a:p>
          <a:p>
            <a:endParaRPr lang="en-US" dirty="0"/>
          </a:p>
          <a:p>
            <a:pPr marL="278549" indent="-278549">
              <a:buFont typeface="Arial" panose="020B0604020202020204" pitchFamily="34" charset="0"/>
              <a:buChar char="•"/>
            </a:pPr>
            <a:r>
              <a:rPr lang="en-US" dirty="0"/>
              <a:t>People</a:t>
            </a:r>
          </a:p>
          <a:p>
            <a:pPr marL="278549" indent="-278549">
              <a:buFont typeface="Arial" panose="020B0604020202020204" pitchFamily="34" charset="0"/>
              <a:buChar char="•"/>
            </a:pPr>
            <a:r>
              <a:rPr lang="en-US" dirty="0"/>
              <a:t>Technology</a:t>
            </a:r>
          </a:p>
          <a:p>
            <a:pPr marL="278549" indent="-278549">
              <a:buFont typeface="Arial" panose="020B0604020202020204" pitchFamily="34" charset="0"/>
              <a:buChar char="•"/>
            </a:pPr>
            <a:r>
              <a:rPr lang="en-US" dirty="0"/>
              <a:t>Policies and procedures</a:t>
            </a:r>
          </a:p>
          <a:p>
            <a:pPr marL="278549" indent="-278549">
              <a:buFont typeface="Arial" panose="020B0604020202020204" pitchFamily="34" charset="0"/>
              <a:buChar char="•"/>
            </a:pPr>
            <a:endParaRPr lang="en-US" dirty="0"/>
          </a:p>
          <a:p>
            <a:r>
              <a:rPr lang="en-US" dirty="0"/>
              <a:t>Operational resilience cannot be accomplished without all 3 in place.   If you don’t have the policies, procedures, business rules, and guidance in place, people are not able to accomplish their job functions.</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12</a:t>
            </a:fld>
            <a:endParaRPr lang="en-US" altLang="en-US" dirty="0"/>
          </a:p>
        </p:txBody>
      </p:sp>
    </p:spTree>
    <p:extLst>
      <p:ext uri="{BB962C8B-B14F-4D97-AF65-F5344CB8AC3E}">
        <p14:creationId xmlns:p14="http://schemas.microsoft.com/office/powerpoint/2010/main" val="127808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aspects of Operational Resilience.  First, is that the ITS itself must be planned, designed, deployed, and maintained in order to be resilient.  Events that impact the transportation system also impact ITS.  A region or agency cannot lose their ITS when they need it most during an event.</a:t>
            </a:r>
          </a:p>
          <a:p>
            <a:endParaRPr lang="en-US" dirty="0"/>
          </a:p>
          <a:p>
            <a:r>
              <a:rPr lang="en-US" dirty="0"/>
              <a:t>Second, the transportation system must be resilient.  ITS can be used to improve the operational resilience of the overall transportation system.  ETO and TIM are frequently needed during events, depending on their size.  The ITS is in place to support both ETO and TIM to help restore operation of the transportation system.</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13</a:t>
            </a:fld>
            <a:endParaRPr lang="en-US" altLang="en-US" dirty="0"/>
          </a:p>
        </p:txBody>
      </p:sp>
    </p:spTree>
    <p:extLst>
      <p:ext uri="{BB962C8B-B14F-4D97-AF65-F5344CB8AC3E}">
        <p14:creationId xmlns:p14="http://schemas.microsoft.com/office/powerpoint/2010/main" val="486423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Emergency Transportation Operations</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14</a:t>
            </a:fld>
            <a:endParaRPr lang="en-US" altLang="en-US" dirty="0"/>
          </a:p>
        </p:txBody>
      </p:sp>
    </p:spTree>
    <p:extLst>
      <p:ext uri="{BB962C8B-B14F-4D97-AF65-F5344CB8AC3E}">
        <p14:creationId xmlns:p14="http://schemas.microsoft.com/office/powerpoint/2010/main" val="147427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ETO can cover a number of different types of events, ranging from traffic incidents, to natural disasters, to malevolent acts such as terrorist attacks.</a:t>
            </a:r>
          </a:p>
          <a:p>
            <a:endParaRPr lang="en-US" dirty="0"/>
          </a:p>
          <a:p>
            <a:r>
              <a:rPr lang="en-US" dirty="0"/>
              <a:t>ETO, as well as most TIM response, uses the National Incident Management System (NIMS) to functionally organize its products and information around its programs. The major functions are as follows:</a:t>
            </a:r>
          </a:p>
          <a:p>
            <a:r>
              <a:rPr lang="en-US" dirty="0"/>
              <a:t>•	Command and Management</a:t>
            </a:r>
          </a:p>
          <a:p>
            <a:r>
              <a:rPr lang="en-US" dirty="0"/>
              <a:t>•	Preparedness</a:t>
            </a:r>
          </a:p>
          <a:p>
            <a:r>
              <a:rPr lang="en-US" dirty="0"/>
              <a:t>•	Resource Management</a:t>
            </a:r>
          </a:p>
          <a:p>
            <a:r>
              <a:rPr lang="en-US" dirty="0"/>
              <a:t>•	Communication and Information Management</a:t>
            </a:r>
          </a:p>
          <a:p>
            <a:r>
              <a:rPr lang="en-US" dirty="0"/>
              <a:t>•	Supporting Technologies, and</a:t>
            </a:r>
          </a:p>
          <a:p>
            <a:r>
              <a:rPr lang="en-US" dirty="0"/>
              <a:t>•	Ongoing Program Management &amp; Maintenance. </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15</a:t>
            </a:fld>
            <a:endParaRPr lang="en-US" altLang="en-US" dirty="0"/>
          </a:p>
        </p:txBody>
      </p:sp>
    </p:spTree>
    <p:extLst>
      <p:ext uri="{BB962C8B-B14F-4D97-AF65-F5344CB8AC3E}">
        <p14:creationId xmlns:p14="http://schemas.microsoft.com/office/powerpoint/2010/main" val="3037847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 frequency of events generally decreases with the severity of the event.  Traffic incidents are most common, occurring daily on many roadway segments.  Catastrophic events or malevolent events, like terrorism, have a major impact, but happen far less frequently.  Those severe events can require evacuations.</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16</a:t>
            </a:fld>
            <a:endParaRPr lang="en-US" altLang="en-US" dirty="0"/>
          </a:p>
        </p:txBody>
      </p:sp>
    </p:spTree>
    <p:extLst>
      <p:ext uri="{BB962C8B-B14F-4D97-AF65-F5344CB8AC3E}">
        <p14:creationId xmlns:p14="http://schemas.microsoft.com/office/powerpoint/2010/main" val="1950381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ITS elements such as roadway sensors, dynamic message signs, and CCTV cameras have been used to collect traffic data, disseminate traveler information, and conduct surveillance on traffic conditions.</a:t>
            </a:r>
          </a:p>
          <a:p>
            <a:endParaRPr lang="en-US" dirty="0"/>
          </a:p>
          <a:p>
            <a:r>
              <a:rPr lang="en-US" dirty="0"/>
              <a:t>As ITS continues to mature, there are more advanced strategies that can help support ETO such as road weather management, traveler information services, traffic control, connected and automated vehicle systems, work zone/maintenance management, and special event management.</a:t>
            </a:r>
          </a:p>
          <a:p>
            <a:endParaRPr lang="en-US" dirty="0"/>
          </a:p>
          <a:p>
            <a:r>
              <a:rPr lang="en-US" dirty="0"/>
              <a:t>In addition, having redundant data and communication system to support ITS will ensure those systems are there to support ETO.</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17</a:t>
            </a:fld>
            <a:endParaRPr lang="en-US" altLang="en-US" dirty="0"/>
          </a:p>
        </p:txBody>
      </p:sp>
    </p:spTree>
    <p:extLst>
      <p:ext uri="{BB962C8B-B14F-4D97-AF65-F5344CB8AC3E}">
        <p14:creationId xmlns:p14="http://schemas.microsoft.com/office/powerpoint/2010/main" val="119458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traffic incident management.</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18</a:t>
            </a:fld>
            <a:endParaRPr lang="en-US" altLang="en-US" dirty="0"/>
          </a:p>
        </p:txBody>
      </p:sp>
    </p:spTree>
    <p:extLst>
      <p:ext uri="{BB962C8B-B14F-4D97-AF65-F5344CB8AC3E}">
        <p14:creationId xmlns:p14="http://schemas.microsoft.com/office/powerpoint/2010/main" val="2853130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definition for an incident is “any non-recurring event that causes a reduction of roadway capacity or an abnormal increase in demand.“</a:t>
            </a:r>
          </a:p>
          <a:p>
            <a:endParaRPr lang="en-US" dirty="0"/>
          </a:p>
          <a:p>
            <a:r>
              <a:rPr lang="en-US" dirty="0"/>
              <a:t>Such events include traffic crashes, disabled vehicles, spilled cargo, highway maintenance and reconstruction projects, and special non-emergency events.</a:t>
            </a:r>
          </a:p>
          <a:p>
            <a:endParaRPr lang="en-US" dirty="0"/>
          </a:p>
          <a:p>
            <a:r>
              <a:rPr lang="en-US" dirty="0"/>
              <a:t>Common ITS components are traffic detection, surveillance, and telecommunications.</a:t>
            </a:r>
          </a:p>
          <a:p>
            <a:endParaRPr lang="en-US" dirty="0"/>
          </a:p>
          <a:p>
            <a:r>
              <a:rPr lang="en-US" dirty="0"/>
              <a:t>TIM has the following potential benefits:</a:t>
            </a:r>
          </a:p>
          <a:p>
            <a:endParaRPr lang="en-US" dirty="0"/>
          </a:p>
          <a:p>
            <a:pPr marL="278549" indent="-278549">
              <a:buFont typeface="Arial" panose="020B0604020202020204" pitchFamily="34" charset="0"/>
              <a:buChar char="•"/>
            </a:pPr>
            <a:r>
              <a:rPr lang="en-US" dirty="0"/>
              <a:t>Reduces duration and impacts of incidents</a:t>
            </a:r>
          </a:p>
          <a:p>
            <a:pPr marL="278549" indent="-278549">
              <a:buFont typeface="Arial" panose="020B0604020202020204" pitchFamily="34" charset="0"/>
              <a:buChar char="•"/>
            </a:pPr>
            <a:r>
              <a:rPr lang="en-US" dirty="0"/>
              <a:t>Reduces the exposure of travelers, victims, and responders to hazardous conditions</a:t>
            </a:r>
          </a:p>
          <a:p>
            <a:pPr marL="278549" indent="-278549">
              <a:buFont typeface="Arial" panose="020B0604020202020204" pitchFamily="34" charset="0"/>
              <a:buChar char="•"/>
            </a:pPr>
            <a:r>
              <a:rPr lang="en-US" dirty="0"/>
              <a:t>Improves safety</a:t>
            </a:r>
          </a:p>
          <a:p>
            <a:pPr marL="278549" indent="-278549">
              <a:buFont typeface="Arial" panose="020B0604020202020204" pitchFamily="34" charset="0"/>
              <a:buChar char="•"/>
            </a:pPr>
            <a:r>
              <a:rPr lang="en-US" dirty="0"/>
              <a:t>Reduces secondary incidents</a:t>
            </a:r>
          </a:p>
          <a:p>
            <a:pPr marL="278549" indent="-278549">
              <a:buFont typeface="Arial" panose="020B0604020202020204" pitchFamily="34" charset="0"/>
              <a:buChar char="•"/>
            </a:pPr>
            <a:r>
              <a:rPr lang="en-US" dirty="0"/>
              <a:t>Potential to reduce congestion, fuel consumption, emissions, travel time, vehicle operating costs</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19</a:t>
            </a:fld>
            <a:endParaRPr lang="en-US" altLang="en-US" dirty="0"/>
          </a:p>
        </p:txBody>
      </p:sp>
    </p:spTree>
    <p:extLst>
      <p:ext uri="{BB962C8B-B14F-4D97-AF65-F5344CB8AC3E}">
        <p14:creationId xmlns:p14="http://schemas.microsoft.com/office/powerpoint/2010/main" val="221203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Instructors for this module are Christopher Poe and Lee Mixon.</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a:t>
            </a:fld>
            <a:endParaRPr lang="en-US" altLang="en-US" dirty="0"/>
          </a:p>
        </p:txBody>
      </p:sp>
    </p:spTree>
    <p:extLst>
      <p:ext uri="{BB962C8B-B14F-4D97-AF65-F5344CB8AC3E}">
        <p14:creationId xmlns:p14="http://schemas.microsoft.com/office/powerpoint/2010/main" val="1095606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graphic from John Hopkins University shows examples of incidents and how the scale of the event increases with the expected duration.  The graphic also shows how the responsibilities between local, state, and national agencies shifts as the scale of the incident changes. </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20</a:t>
            </a:fld>
            <a:endParaRPr lang="en-US" altLang="en-US" dirty="0"/>
          </a:p>
        </p:txBody>
      </p:sp>
    </p:spTree>
    <p:extLst>
      <p:ext uri="{BB962C8B-B14F-4D97-AF65-F5344CB8AC3E}">
        <p14:creationId xmlns:p14="http://schemas.microsoft.com/office/powerpoint/2010/main" val="2456637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graphic shows the common accepted incident timeline.</a:t>
            </a:r>
          </a:p>
          <a:p>
            <a:endParaRPr lang="en-US" dirty="0"/>
          </a:p>
          <a:p>
            <a:r>
              <a:rPr lang="en-US" dirty="0"/>
              <a:t>The timeline shows the occurrence of key milestones throughout the duration of an incident event, ranging from the initial occurrence of the incident at Time Zero to the return to normal flow at Time Seven.</a:t>
            </a:r>
          </a:p>
          <a:p>
            <a:endParaRPr lang="en-US" dirty="0"/>
          </a:p>
          <a:p>
            <a:r>
              <a:rPr lang="en-US" dirty="0"/>
              <a:t>Other key times are:</a:t>
            </a:r>
          </a:p>
          <a:p>
            <a:endParaRPr lang="en-US" dirty="0"/>
          </a:p>
          <a:p>
            <a:r>
              <a:rPr lang="en-US" dirty="0"/>
              <a:t>Detection Time – the time from first occurrence to first recordable awareness – Time One minus Time Zero</a:t>
            </a:r>
          </a:p>
          <a:p>
            <a:endParaRPr lang="en-US" dirty="0"/>
          </a:p>
          <a:p>
            <a:r>
              <a:rPr lang="en-US" dirty="0"/>
              <a:t>Verification Time – time from  first recordable awareness to verification – Time Two minus Time One</a:t>
            </a:r>
          </a:p>
          <a:p>
            <a:endParaRPr lang="en-US" dirty="0"/>
          </a:p>
          <a:p>
            <a:r>
              <a:rPr lang="en-US" dirty="0"/>
              <a:t>Response Time – time from first recordable awareness to time response arrives on scene – Time Four minus Time One</a:t>
            </a:r>
          </a:p>
          <a:p>
            <a:endParaRPr lang="en-US" dirty="0"/>
          </a:p>
          <a:p>
            <a:r>
              <a:rPr lang="en-US" dirty="0"/>
              <a:t>Roadway Clearance Time – time from first recordable awareness to  when all lanes are cleared – Time Five minus Time One</a:t>
            </a:r>
          </a:p>
          <a:p>
            <a:endParaRPr lang="en-US" dirty="0"/>
          </a:p>
          <a:p>
            <a:r>
              <a:rPr lang="en-US" dirty="0"/>
              <a:t>Incident Clearance Time – time from first recordable awareness to when last responder has left scene – Time Six minus Time One</a:t>
            </a:r>
          </a:p>
          <a:p>
            <a:endParaRPr lang="en-US" dirty="0"/>
          </a:p>
          <a:p>
            <a:r>
              <a:rPr lang="en-US" dirty="0"/>
              <a:t>And again, the overall time from when the incident occurs to when normal traffic flow returns is “time to Return to Normal Flow”  - If the incident occurs during a peak period, that normal flow may not be free-flow, but the normal conditions during that peak period.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21</a:t>
            </a:fld>
            <a:endParaRPr lang="en-US" altLang="en-US" dirty="0"/>
          </a:p>
        </p:txBody>
      </p:sp>
    </p:spTree>
    <p:extLst>
      <p:ext uri="{BB962C8B-B14F-4D97-AF65-F5344CB8AC3E}">
        <p14:creationId xmlns:p14="http://schemas.microsoft.com/office/powerpoint/2010/main" val="1107946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of the various partners that may be part of the response to an incident.</a:t>
            </a:r>
          </a:p>
          <a:p>
            <a:endParaRPr lang="en-US" dirty="0"/>
          </a:p>
          <a:p>
            <a:pPr marL="278549" indent="-278549">
              <a:buFont typeface="Arial" panose="020B0604020202020204" pitchFamily="34" charset="0"/>
              <a:buChar char="•"/>
            </a:pPr>
            <a:r>
              <a:rPr lang="en-US" dirty="0"/>
              <a:t>Transportation IOOs</a:t>
            </a:r>
          </a:p>
          <a:p>
            <a:pPr marL="278549" indent="-278549">
              <a:buFont typeface="Arial" panose="020B0604020202020204" pitchFamily="34" charset="0"/>
              <a:buChar char="•"/>
            </a:pPr>
            <a:r>
              <a:rPr lang="en-US" dirty="0"/>
              <a:t>Law Enforcement</a:t>
            </a:r>
          </a:p>
          <a:p>
            <a:pPr marL="278549" indent="-278549">
              <a:buFont typeface="Arial" panose="020B0604020202020204" pitchFamily="34" charset="0"/>
              <a:buChar char="•"/>
            </a:pPr>
            <a:r>
              <a:rPr lang="en-US" dirty="0"/>
              <a:t>Fire and Rescue</a:t>
            </a:r>
          </a:p>
          <a:p>
            <a:pPr marL="278549" indent="-278549">
              <a:buFont typeface="Arial" panose="020B0604020202020204" pitchFamily="34" charset="0"/>
              <a:buChar char="•"/>
            </a:pPr>
            <a:r>
              <a:rPr lang="en-US" dirty="0"/>
              <a:t>Emergency Medical Services</a:t>
            </a:r>
          </a:p>
          <a:p>
            <a:pPr marL="278549" indent="-278549">
              <a:buFont typeface="Arial" panose="020B0604020202020204" pitchFamily="34" charset="0"/>
              <a:buChar char="•"/>
            </a:pPr>
            <a:r>
              <a:rPr lang="en-US" dirty="0"/>
              <a:t>Coroners and Medical Examiners</a:t>
            </a:r>
          </a:p>
          <a:p>
            <a:pPr marL="278549" indent="-278549">
              <a:buFont typeface="Arial" panose="020B0604020202020204" pitchFamily="34" charset="0"/>
              <a:buChar char="•"/>
            </a:pPr>
            <a:r>
              <a:rPr lang="en-US" dirty="0"/>
              <a:t>Emergency Management</a:t>
            </a:r>
          </a:p>
          <a:p>
            <a:pPr marL="278549" indent="-278549">
              <a:buFont typeface="Arial" panose="020B0604020202020204" pitchFamily="34" charset="0"/>
              <a:buChar char="•"/>
            </a:pPr>
            <a:r>
              <a:rPr lang="en-US" dirty="0"/>
              <a:t>Towing and Recovery</a:t>
            </a:r>
          </a:p>
          <a:p>
            <a:pPr marL="278549" indent="-278549">
              <a:buFont typeface="Arial" panose="020B0604020202020204" pitchFamily="34" charset="0"/>
              <a:buChar char="•"/>
            </a:pPr>
            <a:r>
              <a:rPr lang="en-US" dirty="0"/>
              <a:t>Hazardous Materials Contractors</a:t>
            </a:r>
          </a:p>
          <a:p>
            <a:pPr marL="278549" indent="-278549">
              <a:buFont typeface="Arial" panose="020B0604020202020204" pitchFamily="34" charset="0"/>
              <a:buChar char="•"/>
            </a:pPr>
            <a:r>
              <a:rPr lang="en-US" dirty="0"/>
              <a:t>Public Safety Communications</a:t>
            </a:r>
          </a:p>
          <a:p>
            <a:pPr marL="278549" indent="-278549">
              <a:buFont typeface="Arial" panose="020B0604020202020204" pitchFamily="34" charset="0"/>
              <a:buChar char="•"/>
            </a:pPr>
            <a:r>
              <a:rPr lang="en-US" dirty="0"/>
              <a:t>Traffic Information Media</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22</a:t>
            </a:fld>
            <a:endParaRPr lang="en-US" altLang="en-US" dirty="0"/>
          </a:p>
        </p:txBody>
      </p:sp>
    </p:spTree>
    <p:extLst>
      <p:ext uri="{BB962C8B-B14F-4D97-AF65-F5344CB8AC3E}">
        <p14:creationId xmlns:p14="http://schemas.microsoft.com/office/powerpoint/2010/main" val="2946042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examples of TIM best practices are in Maryland and Arizona.  </a:t>
            </a:r>
          </a:p>
          <a:p>
            <a:endParaRPr lang="en-US" dirty="0"/>
          </a:p>
          <a:p>
            <a:r>
              <a:rPr lang="en-US" dirty="0"/>
              <a:t>In Maryland, Maryland CHART is using data for performance monitoring of the TIM program.  This has resulted in significant benefits to the agency.</a:t>
            </a:r>
          </a:p>
          <a:p>
            <a:endParaRPr lang="en-US" dirty="0"/>
          </a:p>
          <a:p>
            <a:r>
              <a:rPr lang="en-US" dirty="0"/>
              <a:t>In Arizona, the county has extended their TIM program to the local agencies on arterial roads, they have a half dozen agencies participating.</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23</a:t>
            </a:fld>
            <a:endParaRPr lang="en-US" altLang="en-US" dirty="0"/>
          </a:p>
        </p:txBody>
      </p:sp>
    </p:spTree>
    <p:extLst>
      <p:ext uri="{BB962C8B-B14F-4D97-AF65-F5344CB8AC3E}">
        <p14:creationId xmlns:p14="http://schemas.microsoft.com/office/powerpoint/2010/main" val="1094422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several TSMO strategies that can support ETO and TIM.  These strategies are as follows:</a:t>
            </a:r>
          </a:p>
          <a:p>
            <a:r>
              <a:rPr lang="en-US" dirty="0"/>
              <a:t>Work zone management (real-time location and monitoring of work zones)</a:t>
            </a:r>
          </a:p>
          <a:p>
            <a:pPr marL="278549" indent="-278549">
              <a:buFont typeface="Arial" panose="020B0604020202020204" pitchFamily="34" charset="0"/>
              <a:buChar char="•"/>
            </a:pPr>
            <a:r>
              <a:rPr lang="en-US" dirty="0"/>
              <a:t>Planned Special Event Management </a:t>
            </a:r>
          </a:p>
          <a:p>
            <a:pPr marL="278549" indent="-278549">
              <a:buFont typeface="Arial" panose="020B0604020202020204" pitchFamily="34" charset="0"/>
              <a:buChar char="•"/>
            </a:pPr>
            <a:r>
              <a:rPr lang="en-US" dirty="0"/>
              <a:t>Road weather management </a:t>
            </a:r>
          </a:p>
          <a:p>
            <a:pPr marL="278549" indent="-278549">
              <a:buFont typeface="Arial" panose="020B0604020202020204" pitchFamily="34" charset="0"/>
              <a:buChar char="•"/>
            </a:pPr>
            <a:r>
              <a:rPr lang="en-US" dirty="0"/>
              <a:t>Traveler information </a:t>
            </a:r>
          </a:p>
          <a:p>
            <a:pPr marL="278549" indent="-278549">
              <a:buFont typeface="Arial" panose="020B0604020202020204" pitchFamily="34" charset="0"/>
              <a:buChar char="•"/>
            </a:pPr>
            <a:r>
              <a:rPr lang="en-US" dirty="0"/>
              <a:t>Traffic signal coordination </a:t>
            </a:r>
          </a:p>
          <a:p>
            <a:pPr marL="278549" indent="-278549">
              <a:buFont typeface="Arial" panose="020B0604020202020204" pitchFamily="34" charset="0"/>
              <a:buChar char="•"/>
            </a:pPr>
            <a:r>
              <a:rPr lang="en-US" dirty="0"/>
              <a:t>Ramp management  </a:t>
            </a:r>
          </a:p>
          <a:p>
            <a:pPr marL="278549" indent="-278549">
              <a:buFont typeface="Arial" panose="020B0604020202020204" pitchFamily="34" charset="0"/>
              <a:buChar char="•"/>
            </a:pPr>
            <a:r>
              <a:rPr lang="en-US" dirty="0"/>
              <a:t>Active Transportation and Demand Management </a:t>
            </a:r>
          </a:p>
          <a:p>
            <a:pPr marL="278549" indent="-278549">
              <a:buFont typeface="Arial" panose="020B0604020202020204" pitchFamily="34" charset="0"/>
              <a:buChar char="•"/>
            </a:pPr>
            <a:r>
              <a:rPr lang="en-US" dirty="0"/>
              <a:t>Integrated corridor management</a:t>
            </a:r>
          </a:p>
          <a:p>
            <a:pPr marL="278549" indent="-278549">
              <a:buFont typeface="Arial" panose="020B0604020202020204" pitchFamily="34" charset="0"/>
              <a:buChar char="•"/>
            </a:pPr>
            <a:r>
              <a:rPr lang="en-US" dirty="0"/>
              <a:t>Connected and automated vehicle (CAV) Deployment</a:t>
            </a:r>
          </a:p>
          <a:p>
            <a:pPr marL="278549" indent="-278549">
              <a:buFont typeface="Arial" panose="020B0604020202020204" pitchFamily="34" charset="0"/>
              <a:buChar char="•"/>
            </a:pPr>
            <a:r>
              <a:rPr lang="en-US" dirty="0"/>
              <a:t>Technology and data strategies to support ETO and TIM:</a:t>
            </a:r>
          </a:p>
          <a:p>
            <a:pPr marL="724228" lvl="1" indent="-278549">
              <a:buFont typeface="Arial" panose="020B0604020202020204" pitchFamily="34" charset="0"/>
              <a:buChar char="•"/>
            </a:pPr>
            <a:r>
              <a:rPr lang="en-US" dirty="0"/>
              <a:t>Interoperable voice communications </a:t>
            </a:r>
          </a:p>
          <a:p>
            <a:pPr marL="724228" lvl="1" indent="-278549">
              <a:buFont typeface="Arial" panose="020B0604020202020204" pitchFamily="34" charset="0"/>
              <a:buChar char="•"/>
            </a:pPr>
            <a:r>
              <a:rPr lang="en-US" dirty="0"/>
              <a:t>Redundance data and communication networks to support ITS</a:t>
            </a:r>
          </a:p>
          <a:p>
            <a:pPr marL="724228" lvl="1" indent="-278549">
              <a:buFont typeface="Arial" panose="020B0604020202020204" pitchFamily="34" charset="0"/>
              <a:buChar char="•"/>
            </a:pPr>
            <a:r>
              <a:rPr lang="en-US" dirty="0"/>
              <a:t>Remote access to data and ITS</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24</a:t>
            </a:fld>
            <a:endParaRPr lang="en-US" altLang="en-US" dirty="0"/>
          </a:p>
        </p:txBody>
      </p:sp>
    </p:spTree>
    <p:extLst>
      <p:ext uri="{BB962C8B-B14F-4D97-AF65-F5344CB8AC3E}">
        <p14:creationId xmlns:p14="http://schemas.microsoft.com/office/powerpoint/2010/main" val="1653854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the different strategies that can be pursued to improve operational resilience.</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25</a:t>
            </a:fld>
            <a:endParaRPr lang="en-US" altLang="en-US" dirty="0"/>
          </a:p>
        </p:txBody>
      </p:sp>
    </p:spTree>
    <p:extLst>
      <p:ext uri="{BB962C8B-B14F-4D97-AF65-F5344CB8AC3E}">
        <p14:creationId xmlns:p14="http://schemas.microsoft.com/office/powerpoint/2010/main" val="910717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traffic management strategies can be used to keep roadways operating during climate events.  </a:t>
            </a:r>
          </a:p>
          <a:p>
            <a:endParaRPr lang="en-US" dirty="0"/>
          </a:p>
          <a:p>
            <a:r>
              <a:rPr lang="en-US" dirty="0"/>
              <a:t>Increase in traffic incident management activities</a:t>
            </a:r>
          </a:p>
          <a:p>
            <a:r>
              <a:rPr lang="en-US" dirty="0"/>
              <a:t>Road and lane closures</a:t>
            </a:r>
          </a:p>
          <a:p>
            <a:r>
              <a:rPr lang="en-US" dirty="0"/>
              <a:t>Reduced (and variable) speed limit</a:t>
            </a:r>
          </a:p>
          <a:p>
            <a:r>
              <a:rPr lang="en-US" dirty="0"/>
              <a:t>Disruption of transit service</a:t>
            </a:r>
          </a:p>
          <a:p>
            <a:r>
              <a:rPr lang="en-US" dirty="0"/>
              <a:t>Road and transit diversions</a:t>
            </a:r>
          </a:p>
          <a:p>
            <a:r>
              <a:rPr lang="en-US" dirty="0"/>
              <a:t>Truck restrictions</a:t>
            </a:r>
          </a:p>
          <a:p>
            <a:r>
              <a:rPr lang="en-US" dirty="0"/>
              <a:t>Work zone management (to accommodate additional lane closures)</a:t>
            </a:r>
          </a:p>
          <a:p>
            <a:r>
              <a:rPr lang="en-US" dirty="0"/>
              <a:t>Adding sensors to alert operating/maintenance/response agencies when flooding is likely/imminent</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26</a:t>
            </a:fld>
            <a:endParaRPr lang="en-US" altLang="en-US" dirty="0"/>
          </a:p>
        </p:txBody>
      </p:sp>
    </p:spTree>
    <p:extLst>
      <p:ext uri="{BB962C8B-B14F-4D97-AF65-F5344CB8AC3E}">
        <p14:creationId xmlns:p14="http://schemas.microsoft.com/office/powerpoint/2010/main" val="2875549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FHWA has developed a framework for handling climate change and extreme weather events.  Use of this framework can help improve the operational resilience of the transportation system.  Those steps are:</a:t>
            </a:r>
          </a:p>
          <a:p>
            <a:endParaRPr lang="en-US" dirty="0"/>
          </a:p>
          <a:p>
            <a:pPr marL="278549" indent="-278549">
              <a:buFont typeface="Arial" panose="020B0604020202020204" pitchFamily="34" charset="0"/>
              <a:buChar char="•"/>
            </a:pPr>
            <a:r>
              <a:rPr lang="en-US" dirty="0"/>
              <a:t>define the scope of the vulnerability assessment, including key variables, program objectives, and relevant assets</a:t>
            </a:r>
          </a:p>
          <a:p>
            <a:pPr marL="278549" indent="-278549">
              <a:buFont typeface="Arial" panose="020B0604020202020204" pitchFamily="34" charset="0"/>
              <a:buChar char="•"/>
            </a:pPr>
            <a:r>
              <a:rPr lang="en-US" dirty="0"/>
              <a:t>assess vulnerabilities through data collection, asset performance, risk assessment, and ratings/prioritization to inform the development of strategies</a:t>
            </a:r>
          </a:p>
          <a:p>
            <a:pPr marL="278549" indent="-278549">
              <a:buFont typeface="Arial" panose="020B0604020202020204" pitchFamily="34" charset="0"/>
              <a:buChar char="•"/>
            </a:pPr>
            <a:r>
              <a:rPr lang="en-US" dirty="0"/>
              <a:t>integrate strategies into agency decision making</a:t>
            </a:r>
          </a:p>
          <a:p>
            <a:pPr marL="278549" indent="-278549">
              <a:buFont typeface="Arial" panose="020B0604020202020204" pitchFamily="34" charset="0"/>
              <a:buChar char="•"/>
            </a:pPr>
            <a:r>
              <a:rPr lang="en-US" dirty="0"/>
              <a:t>monitor and revise process</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27</a:t>
            </a:fld>
            <a:endParaRPr lang="en-US" altLang="en-US" dirty="0"/>
          </a:p>
        </p:txBody>
      </p:sp>
    </p:spTree>
    <p:extLst>
      <p:ext uri="{BB962C8B-B14F-4D97-AF65-F5344CB8AC3E}">
        <p14:creationId xmlns:p14="http://schemas.microsoft.com/office/powerpoint/2010/main" val="138103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strategies can improve emergency transportation operations to support operational resilience.</a:t>
            </a:r>
          </a:p>
          <a:p>
            <a:endParaRPr lang="en-US" dirty="0"/>
          </a:p>
          <a:p>
            <a:r>
              <a:rPr lang="en-US" dirty="0"/>
              <a:t>EOCs can be temporary (possibly mobile) or permanent centers where multiple agencies responsible for emergency response can co-locate to aid in the overall response.</a:t>
            </a:r>
          </a:p>
          <a:p>
            <a:endParaRPr lang="en-US" dirty="0"/>
          </a:p>
          <a:p>
            <a:r>
              <a:rPr lang="en-US" dirty="0"/>
              <a:t>Fusion Centers are a special center focused on information sharing across agencies to support multi-agency response.</a:t>
            </a:r>
          </a:p>
          <a:p>
            <a:endParaRPr lang="en-US" dirty="0"/>
          </a:p>
          <a:p>
            <a:r>
              <a:rPr lang="en-US" dirty="0"/>
              <a:t>Mutual Aid is a practice deployed in many regions through cooperative agreements allowing the sharing of personnel, equipment, and resources among agencies responsible for emergency response and public safety in a region.</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28</a:t>
            </a:fld>
            <a:endParaRPr lang="en-US" altLang="en-US" dirty="0"/>
          </a:p>
        </p:txBody>
      </p:sp>
    </p:spTree>
    <p:extLst>
      <p:ext uri="{BB962C8B-B14F-4D97-AF65-F5344CB8AC3E}">
        <p14:creationId xmlns:p14="http://schemas.microsoft.com/office/powerpoint/2010/main" val="3098662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maintaining the systems and field devices needed for ITS, ETO, and TIM, it is important to adopt best practices to make sure those systems are available when needed.  Some of those best practices are:</a:t>
            </a:r>
          </a:p>
          <a:p>
            <a:endParaRPr lang="en-US" dirty="0"/>
          </a:p>
          <a:p>
            <a:pPr marL="278549" indent="-278549">
              <a:buFont typeface="Arial" panose="020B0604020202020204" pitchFamily="34" charset="0"/>
              <a:buChar char="•"/>
            </a:pPr>
            <a:r>
              <a:rPr lang="en-US" dirty="0"/>
              <a:t>adding redundancy (i.e., duplication of critical components or systems to ensure continuity and increase reliability) to the assets or systems (e.g., network, power, etc.)</a:t>
            </a:r>
          </a:p>
          <a:p>
            <a:pPr marL="278549" indent="-278549">
              <a:buFont typeface="Arial" panose="020B0604020202020204" pitchFamily="34" charset="0"/>
              <a:buChar char="•"/>
            </a:pPr>
            <a:r>
              <a:rPr lang="en-US" dirty="0"/>
              <a:t>having backup (i.e., copies or spare parts to replace loss) components available at the device and system level (e.g., data, field devices, etc.)</a:t>
            </a:r>
          </a:p>
          <a:p>
            <a:pPr marL="278549" indent="-278549">
              <a:buFont typeface="Arial" panose="020B0604020202020204" pitchFamily="34" charset="0"/>
              <a:buChar char="•"/>
            </a:pPr>
            <a:r>
              <a:rPr lang="en-US" dirty="0"/>
              <a:t>allowing for substitution of component or devices</a:t>
            </a:r>
          </a:p>
          <a:p>
            <a:pPr marL="278549" indent="-278549">
              <a:buFont typeface="Arial" panose="020B0604020202020204" pitchFamily="34" charset="0"/>
              <a:buChar char="•"/>
            </a:pPr>
            <a:r>
              <a:rPr lang="en-US" dirty="0"/>
              <a:t>designing or redesigning to reduce or eliminate vulnerabilities of products and processes</a:t>
            </a:r>
          </a:p>
          <a:p>
            <a:pPr marL="278549" indent="-278549">
              <a:buFont typeface="Arial" panose="020B0604020202020204" pitchFamily="34" charset="0"/>
              <a:buChar char="•"/>
            </a:pPr>
            <a:r>
              <a:rPr lang="en-US" dirty="0"/>
              <a:t>having the flexibility to improvise during incidents and events to make use of on-hand resources (human or material)</a:t>
            </a:r>
          </a:p>
          <a:p>
            <a:pPr marL="278549" indent="-278549">
              <a:buFont typeface="Arial" panose="020B0604020202020204" pitchFamily="34" charset="0"/>
              <a:buChar char="•"/>
            </a:pPr>
            <a:r>
              <a:rPr lang="en-US" dirty="0"/>
              <a:t>allowing for priority access for responders</a:t>
            </a:r>
          </a:p>
          <a:p>
            <a:pPr marL="278549" indent="-278549">
              <a:buFont typeface="Arial" panose="020B0604020202020204" pitchFamily="34" charset="0"/>
              <a:buChar char="•"/>
            </a:pPr>
            <a:r>
              <a:rPr lang="en-US" dirty="0"/>
              <a:t>modeling disruptions and system operation</a:t>
            </a:r>
          </a:p>
          <a:p>
            <a:pPr marL="278549" indent="-278549">
              <a:buFont typeface="Arial" panose="020B0604020202020204" pitchFamily="34" charset="0"/>
              <a:buChar char="•"/>
            </a:pPr>
            <a:r>
              <a:rPr lang="en-US" dirty="0"/>
              <a:t>planning for back up logistics to truly be able to implement backups and substitutions when the time comes</a:t>
            </a:r>
          </a:p>
          <a:p>
            <a:pPr marL="278549" indent="-278549">
              <a:buFont typeface="Arial" panose="020B0604020202020204" pitchFamily="34" charset="0"/>
              <a:buChar char="•"/>
            </a:pPr>
            <a:r>
              <a:rPr lang="en-US" dirty="0"/>
              <a:t>regularly run scenario tests to check equipment and system capabilities</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29</a:t>
            </a:fld>
            <a:endParaRPr lang="en-US" altLang="en-US" dirty="0"/>
          </a:p>
        </p:txBody>
      </p:sp>
    </p:spTree>
    <p:extLst>
      <p:ext uri="{BB962C8B-B14F-4D97-AF65-F5344CB8AC3E}">
        <p14:creationId xmlns:p14="http://schemas.microsoft.com/office/powerpoint/2010/main" val="139539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14 provides basic information on ITS can support response to emergencies and disasters.</a:t>
            </a:r>
          </a:p>
          <a:p>
            <a:endParaRPr lang="en-US" dirty="0"/>
          </a:p>
          <a:p>
            <a:r>
              <a:rPr lang="en-US" dirty="0"/>
              <a:t>The presentation identifies strategies to improve operational resilience of the ITS and the overall transportation system as well as best practices in ETO and TIM that aid in responding to emergencies and disasters.  </a:t>
            </a:r>
          </a:p>
          <a:p>
            <a:endParaRPr lang="en-US" dirty="0"/>
          </a:p>
          <a:p>
            <a:r>
              <a:rPr lang="en-US" dirty="0"/>
              <a:t>Module Outline</a:t>
            </a:r>
          </a:p>
          <a:p>
            <a:endParaRPr lang="en-US" dirty="0"/>
          </a:p>
          <a:p>
            <a:pPr marL="278549" indent="-278549">
              <a:buFont typeface="Arial" panose="020B0604020202020204" pitchFamily="34" charset="0"/>
              <a:buChar char="•"/>
            </a:pPr>
            <a:r>
              <a:rPr lang="en-US" dirty="0"/>
              <a:t>Background, including transportation trends</a:t>
            </a:r>
          </a:p>
          <a:p>
            <a:pPr marL="278549" indent="-278549">
              <a:buFont typeface="Arial" panose="020B0604020202020204" pitchFamily="34" charset="0"/>
              <a:buChar char="•"/>
            </a:pPr>
            <a:r>
              <a:rPr lang="en-US" dirty="0"/>
              <a:t>Operational Resilience</a:t>
            </a:r>
          </a:p>
          <a:p>
            <a:pPr marL="278549" indent="-278549">
              <a:buFont typeface="Arial" panose="020B0604020202020204" pitchFamily="34" charset="0"/>
              <a:buChar char="•"/>
            </a:pPr>
            <a:r>
              <a:rPr lang="en-US" dirty="0"/>
              <a:t>ETO</a:t>
            </a:r>
          </a:p>
          <a:p>
            <a:pPr marL="278549" indent="-278549">
              <a:buFont typeface="Arial" panose="020B0604020202020204" pitchFamily="34" charset="0"/>
              <a:buChar char="•"/>
            </a:pPr>
            <a:r>
              <a:rPr lang="en-US" dirty="0"/>
              <a:t>TIM</a:t>
            </a:r>
          </a:p>
          <a:p>
            <a:pPr marL="278549" indent="-278549">
              <a:buFont typeface="Arial" panose="020B0604020202020204" pitchFamily="34" charset="0"/>
              <a:buChar char="•"/>
            </a:pPr>
            <a:r>
              <a:rPr lang="en-US" dirty="0"/>
              <a:t>Strategies</a:t>
            </a:r>
          </a:p>
          <a:p>
            <a:pPr marL="278549" indent="-278549">
              <a:buFont typeface="Arial" panose="020B0604020202020204" pitchFamily="34" charset="0"/>
              <a:buChar char="•"/>
            </a:pPr>
            <a:r>
              <a:rPr lang="en-US" dirty="0"/>
              <a:t>Questions</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a:t>
            </a:fld>
            <a:endParaRPr lang="en-US" altLang="en-US" dirty="0"/>
          </a:p>
        </p:txBody>
      </p:sp>
    </p:spTree>
    <p:extLst>
      <p:ext uri="{BB962C8B-B14F-4D97-AF65-F5344CB8AC3E}">
        <p14:creationId xmlns:p14="http://schemas.microsoft.com/office/powerpoint/2010/main" val="186977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can be used to improve the operational resilience of the transportation system and agency’s response to events.  Some examples of those technologies are the following:</a:t>
            </a:r>
          </a:p>
          <a:p>
            <a:endParaRPr lang="en-US" dirty="0"/>
          </a:p>
          <a:p>
            <a:r>
              <a:rPr lang="en-US" dirty="0"/>
              <a:t>UAVs with can provide an aerial view to improve the situational awareness of an incident or emergency scene.</a:t>
            </a:r>
          </a:p>
          <a:p>
            <a:endParaRPr lang="en-US" dirty="0"/>
          </a:p>
          <a:p>
            <a:r>
              <a:rPr lang="en-US" dirty="0"/>
              <a:t>CAVs – while a small percentage of the vehicle fleet today, CAVs offer a new set of probe vehicle data to inform transportation operators of traffic conditions and a new method to communicate back to the vehicles with warnings and alerts about ETO and TIM events.</a:t>
            </a:r>
          </a:p>
          <a:p>
            <a:endParaRPr lang="en-US" dirty="0"/>
          </a:p>
          <a:p>
            <a:r>
              <a:rPr lang="en-US" dirty="0"/>
              <a:t>GIS systems that are well maintained and published to other agencies can benefit all responders from having a common reference system to plan and respond to events.</a:t>
            </a:r>
          </a:p>
          <a:p>
            <a:endParaRPr lang="en-US" dirty="0"/>
          </a:p>
          <a:p>
            <a:r>
              <a:rPr lang="en-US" dirty="0"/>
              <a:t>New emerging technologies will help transportation agencies detect, respond, and communicate as the cost and availability of these technologies improves.</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30</a:t>
            </a:fld>
            <a:endParaRPr lang="en-US" altLang="en-US" dirty="0"/>
          </a:p>
        </p:txBody>
      </p:sp>
    </p:spTree>
    <p:extLst>
      <p:ext uri="{BB962C8B-B14F-4D97-AF65-F5344CB8AC3E}">
        <p14:creationId xmlns:p14="http://schemas.microsoft.com/office/powerpoint/2010/main" val="4110540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Strategies that can help an agency or improve the performance and safety of agency personnel are:</a:t>
            </a:r>
          </a:p>
          <a:p>
            <a:endParaRPr lang="en-US" dirty="0"/>
          </a:p>
          <a:p>
            <a:pPr marL="278549" indent="-278549">
              <a:buFont typeface="Arial" panose="020B0604020202020204" pitchFamily="34" charset="0"/>
              <a:buChar char="•"/>
            </a:pPr>
            <a:r>
              <a:rPr lang="en-US" dirty="0"/>
              <a:t>Recruit and retain a diverse set of skills and backgrounds that are representative of the evolving technology involved in transportation, ITS, ETO, and TIM.</a:t>
            </a:r>
          </a:p>
          <a:p>
            <a:pPr marL="278549" indent="-278549">
              <a:buFont typeface="Arial" panose="020B0604020202020204" pitchFamily="34" charset="0"/>
              <a:buChar char="•"/>
            </a:pPr>
            <a:r>
              <a:rPr lang="en-US" dirty="0"/>
              <a:t>Use systems and technology to automate mundane, repetitive tasks that human usually do not perform well over time – example of machine vision searching video images</a:t>
            </a:r>
          </a:p>
          <a:p>
            <a:pPr marL="278549" indent="-278549">
              <a:buFont typeface="Arial" panose="020B0604020202020204" pitchFamily="34" charset="0"/>
              <a:buChar char="•"/>
            </a:pPr>
            <a:r>
              <a:rPr lang="en-US" dirty="0"/>
              <a:t>Use of wearable technology as it becomes available to act as additional sensors and a mechanism to deliver alerts and warnings</a:t>
            </a:r>
          </a:p>
          <a:p>
            <a:pPr marL="278549" indent="-278549">
              <a:buFont typeface="Arial" panose="020B0604020202020204" pitchFamily="34" charset="0"/>
              <a:buChar char="•"/>
            </a:pPr>
            <a:r>
              <a:rPr lang="en-US" dirty="0"/>
              <a:t>Intrusion alert systems in the field to warn both workers on the scene and drivers approach a scene of their presence.</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31</a:t>
            </a:fld>
            <a:endParaRPr lang="en-US" altLang="en-US" dirty="0"/>
          </a:p>
        </p:txBody>
      </p:sp>
    </p:spTree>
    <p:extLst>
      <p:ext uri="{BB962C8B-B14F-4D97-AF65-F5344CB8AC3E}">
        <p14:creationId xmlns:p14="http://schemas.microsoft.com/office/powerpoint/2010/main" val="3114074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 profession has established good best practices over time that allow an agency and their contractors to keep those system performing and up-to-date:</a:t>
            </a:r>
          </a:p>
          <a:p>
            <a:endParaRPr lang="en-US" dirty="0"/>
          </a:p>
          <a:p>
            <a:pPr marL="278549" indent="-278549">
              <a:buFont typeface="Arial" panose="020B0604020202020204" pitchFamily="34" charset="0"/>
              <a:buChar char="•"/>
            </a:pPr>
            <a:r>
              <a:rPr lang="en-US" dirty="0"/>
              <a:t>keep software regularly updated and upgraded</a:t>
            </a:r>
          </a:p>
          <a:p>
            <a:pPr marL="278549" indent="-278549">
              <a:buFont typeface="Arial" panose="020B0604020202020204" pitchFamily="34" charset="0"/>
              <a:buChar char="•"/>
            </a:pPr>
            <a:r>
              <a:rPr lang="en-US" dirty="0"/>
              <a:t>implement user access management policies and procedures on all accounts</a:t>
            </a:r>
          </a:p>
          <a:p>
            <a:pPr marL="278549" indent="-278549">
              <a:buFont typeface="Arial" panose="020B0604020202020204" pitchFamily="34" charset="0"/>
              <a:buChar char="•"/>
            </a:pPr>
            <a:r>
              <a:rPr lang="en-US" dirty="0"/>
              <a:t>implement device and data access management policies</a:t>
            </a:r>
          </a:p>
          <a:p>
            <a:pPr marL="278549" indent="-278549">
              <a:buFont typeface="Arial" panose="020B0604020202020204" pitchFamily="34" charset="0"/>
              <a:buChar char="•"/>
            </a:pPr>
            <a:r>
              <a:rPr lang="en-US" dirty="0"/>
              <a:t>maintain a system and data recovery plan</a:t>
            </a:r>
          </a:p>
          <a:p>
            <a:pPr marL="278549" indent="-278549">
              <a:buFont typeface="Arial" panose="020B0604020202020204" pitchFamily="34" charset="0"/>
              <a:buChar char="•"/>
            </a:pPr>
            <a:r>
              <a:rPr lang="en-US" dirty="0"/>
              <a:t>actively manage systems and configurations</a:t>
            </a:r>
          </a:p>
          <a:p>
            <a:pPr marL="278549" indent="-278549">
              <a:buFont typeface="Arial" panose="020B0604020202020204" pitchFamily="34" charset="0"/>
              <a:buChar char="•"/>
            </a:pPr>
            <a:r>
              <a:rPr lang="en-US" dirty="0"/>
              <a:t>proactively detect network intrusions</a:t>
            </a:r>
          </a:p>
          <a:p>
            <a:pPr marL="278549" indent="-278549">
              <a:buFont typeface="Arial" panose="020B0604020202020204" pitchFamily="34" charset="0"/>
              <a:buChar char="•"/>
            </a:pPr>
            <a:r>
              <a:rPr lang="en-US" dirty="0"/>
              <a:t>leverage hardware security features</a:t>
            </a:r>
          </a:p>
          <a:p>
            <a:pPr marL="278549" indent="-278549">
              <a:buFont typeface="Arial" panose="020B0604020202020204" pitchFamily="34" charset="0"/>
              <a:buChar char="•"/>
            </a:pPr>
            <a:r>
              <a:rPr lang="en-US" dirty="0"/>
              <a:t>segregate critical networks and services</a:t>
            </a:r>
          </a:p>
          <a:p>
            <a:pPr marL="278549" indent="-278549">
              <a:buFont typeface="Arial" panose="020B0604020202020204" pitchFamily="34" charset="0"/>
              <a:buChar char="•"/>
            </a:pPr>
            <a:r>
              <a:rPr lang="en-US" dirty="0"/>
              <a:t>integrate threat reputation services</a:t>
            </a:r>
          </a:p>
          <a:p>
            <a:pPr marL="278549" indent="-278549">
              <a:buFont typeface="Arial" panose="020B0604020202020204" pitchFamily="34" charset="0"/>
              <a:buChar char="•"/>
            </a:pPr>
            <a:r>
              <a:rPr lang="en-US" dirty="0"/>
              <a:t>implement multi-factor authentication</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32</a:t>
            </a:fld>
            <a:endParaRPr lang="en-US" altLang="en-US" dirty="0"/>
          </a:p>
        </p:txBody>
      </p:sp>
    </p:spTree>
    <p:extLst>
      <p:ext uri="{BB962C8B-B14F-4D97-AF65-F5344CB8AC3E}">
        <p14:creationId xmlns:p14="http://schemas.microsoft.com/office/powerpoint/2010/main" val="111861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and will continue to be, and increase in natural and human-made events that impact the transportation system.</a:t>
            </a:r>
          </a:p>
          <a:p>
            <a:endParaRPr lang="en-US" dirty="0"/>
          </a:p>
          <a:p>
            <a:r>
              <a:rPr lang="en-US" dirty="0"/>
              <a:t>These events are compounded by increases in travel demand and the availability of funding to deal with the events.</a:t>
            </a:r>
          </a:p>
          <a:p>
            <a:endParaRPr lang="en-US" dirty="0"/>
          </a:p>
          <a:p>
            <a:r>
              <a:rPr lang="en-US" dirty="0"/>
              <a:t>The good news, is that there is an increasing awareness among transportation agencies of “operational resilience”</a:t>
            </a:r>
          </a:p>
          <a:p>
            <a:endParaRPr lang="en-US" dirty="0"/>
          </a:p>
          <a:p>
            <a:r>
              <a:rPr lang="en-US" dirty="0"/>
              <a:t>Technologies and systems are evolving to provide greater support to agencies and their staff in delivering ITS, ETO, and Tim services to respond to these events.</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33</a:t>
            </a:fld>
            <a:endParaRPr lang="en-US" altLang="en-US" dirty="0"/>
          </a:p>
        </p:txBody>
      </p:sp>
    </p:spTree>
    <p:extLst>
      <p:ext uri="{BB962C8B-B14F-4D97-AF65-F5344CB8AC3E}">
        <p14:creationId xmlns:p14="http://schemas.microsoft.com/office/powerpoint/2010/main" val="1970919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listing of the references used in creating Module 14.</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34</a:t>
            </a:fld>
            <a:endParaRPr lang="en-US" altLang="en-US" dirty="0"/>
          </a:p>
        </p:txBody>
      </p:sp>
    </p:spTree>
    <p:extLst>
      <p:ext uri="{BB962C8B-B14F-4D97-AF65-F5344CB8AC3E}">
        <p14:creationId xmlns:p14="http://schemas.microsoft.com/office/powerpoint/2010/main" val="3229311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continuation of the references used in creating Module 14.</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35</a:t>
            </a:fld>
            <a:endParaRPr lang="en-US" altLang="en-US" dirty="0"/>
          </a:p>
        </p:txBody>
      </p:sp>
    </p:spTree>
    <p:extLst>
      <p:ext uri="{BB962C8B-B14F-4D97-AF65-F5344CB8AC3E}">
        <p14:creationId xmlns:p14="http://schemas.microsoft.com/office/powerpoint/2010/main" val="3372055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key websites referenced in Module 14.</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36</a:t>
            </a:fld>
            <a:endParaRPr lang="en-US" altLang="en-US" dirty="0"/>
          </a:p>
        </p:txBody>
      </p:sp>
    </p:spTree>
    <p:extLst>
      <p:ext uri="{BB962C8B-B14F-4D97-AF65-F5344CB8AC3E}">
        <p14:creationId xmlns:p14="http://schemas.microsoft.com/office/powerpoint/2010/main" val="553536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 about the concepts and strategies covered in this presentation?</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37</a:t>
            </a:fld>
            <a:endParaRPr lang="en-US" altLang="en-US" dirty="0"/>
          </a:p>
        </p:txBody>
      </p:sp>
    </p:spTree>
    <p:extLst>
      <p:ext uri="{BB962C8B-B14F-4D97-AF65-F5344CB8AC3E}">
        <p14:creationId xmlns:p14="http://schemas.microsoft.com/office/powerpoint/2010/main" val="95223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learning objectives for this module are:</a:t>
            </a:r>
          </a:p>
          <a:p>
            <a:pPr marL="539271" lvl="1" indent="-334259">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How can we use ITS to improve response to emergencies and disasters</a:t>
            </a:r>
          </a:p>
          <a:p>
            <a:pPr marL="539271" lvl="1" indent="-334259">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Define operational resilience as it relates to ITS</a:t>
            </a:r>
            <a:endParaRPr lang="en-US" dirty="0">
              <a:latin typeface="Times New Roman" panose="02020603050405020304" pitchFamily="18" charset="0"/>
              <a:ea typeface="Calibri" panose="020F0502020204030204" pitchFamily="34" charset="0"/>
            </a:endParaRPr>
          </a:p>
          <a:p>
            <a:pPr marL="539271" lvl="1" indent="-334259">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Provide a basic introduction ETO and TIM best practices</a:t>
            </a:r>
            <a:endParaRPr lang="en-US" dirty="0">
              <a:latin typeface="Times New Roman" panose="02020603050405020304" pitchFamily="18" charset="0"/>
              <a:ea typeface="Calibri" panose="020F0502020204030204" pitchFamily="34" charset="0"/>
            </a:endParaRPr>
          </a:p>
          <a:p>
            <a:pPr marL="539271" lvl="1" indent="-334259">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Identify how to make ITS infrastructure and related systems resilient to natural and human caused events</a:t>
            </a:r>
            <a:endParaRPr lang="en-US" dirty="0">
              <a:latin typeface="Times New Roman" panose="02020603050405020304" pitchFamily="18" charset="0"/>
              <a:ea typeface="Calibri" panose="020F0502020204030204" pitchFamily="34" charset="0"/>
            </a:endParaRPr>
          </a:p>
          <a:p>
            <a:pPr marL="539271" lvl="1" indent="-334259">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Identify how to use ITS to make the transportation system more resilient to changes in nonrecurring events (e.g., incidents, emergencies, and disasters) and use ITS to detect and respond to the impacts of these events</a:t>
            </a:r>
            <a:endParaRPr lang="en-US" dirty="0">
              <a:latin typeface="Times New Roman" panose="02020603050405020304" pitchFamily="18" charset="0"/>
              <a:ea typeface="Calibri" panose="020F0502020204030204" pitchFamily="34" charset="0"/>
            </a:endParaRPr>
          </a:p>
          <a:p>
            <a:pPr marL="539271" lvl="1" indent="-334259">
              <a:lnSpc>
                <a:spcPct val="115000"/>
              </a:lnSpc>
              <a:spcBef>
                <a:spcPts val="0"/>
              </a:spcBef>
              <a:spcAft>
                <a:spcPts val="975"/>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Identify how ITS can support ETO and TIM for greater system performance</a:t>
            </a:r>
            <a:endParaRPr lang="en-US" dirty="0">
              <a:latin typeface="Times New Roman" panose="02020603050405020304" pitchFamily="18"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4</a:t>
            </a:fld>
            <a:endParaRPr lang="en-US" altLang="en-US" dirty="0"/>
          </a:p>
        </p:txBody>
      </p:sp>
    </p:spTree>
    <p:extLst>
      <p:ext uri="{BB962C8B-B14F-4D97-AF65-F5344CB8AC3E}">
        <p14:creationId xmlns:p14="http://schemas.microsoft.com/office/powerpoint/2010/main" val="297103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give a little background to help frame the discussion for this module.</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5</a:t>
            </a:fld>
            <a:endParaRPr lang="en-US" altLang="en-US" dirty="0"/>
          </a:p>
        </p:txBody>
      </p:sp>
    </p:spTree>
    <p:extLst>
      <p:ext uri="{BB962C8B-B14F-4D97-AF65-F5344CB8AC3E}">
        <p14:creationId xmlns:p14="http://schemas.microsoft.com/office/powerpoint/2010/main" val="230219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general hierarchy we use in this Module.   You can argue if these are perfect concentric circles or if these circles should overlap, but the authors are following this general hierarchy:  ITS is the broad discipline encompassing TSMO, ETO, and TIM.  TSMO is a major effort to operate and manage the network.  ETO are a series of strategies that are part of TSMO (there could be some ETO strategies that are beyond TSMO, but we will not dwell on that).  We do consider TIM a subset of ETO.</a:t>
            </a:r>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6</a:t>
            </a:fld>
            <a:endParaRPr lang="en-US" altLang="en-US" dirty="0"/>
          </a:p>
        </p:txBody>
      </p:sp>
    </p:spTree>
    <p:extLst>
      <p:ext uri="{BB962C8B-B14F-4D97-AF65-F5344CB8AC3E}">
        <p14:creationId xmlns:p14="http://schemas.microsoft.com/office/powerpoint/2010/main" val="2829835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trends that are impacting transportation.  One of first is climate change.  Climate change, through more variation in weather patterns – both warm and cold climates, can cause the following impacts:</a:t>
            </a:r>
          </a:p>
          <a:p>
            <a:endParaRPr lang="en-US" dirty="0"/>
          </a:p>
          <a:p>
            <a:r>
              <a:rPr lang="en-US" dirty="0"/>
              <a:t>•	Softening and buckling of pavements</a:t>
            </a:r>
          </a:p>
          <a:p>
            <a:r>
              <a:rPr lang="en-US" dirty="0"/>
              <a:t>•	Buckling of rail track for heavy and light rail</a:t>
            </a:r>
          </a:p>
          <a:p>
            <a:r>
              <a:rPr lang="en-US" dirty="0"/>
              <a:t>•	Overheating of vehicles</a:t>
            </a:r>
          </a:p>
          <a:p>
            <a:r>
              <a:rPr lang="en-US" dirty="0"/>
              <a:t>•	Limitations on when construction / maintenance activities can be conducted – It is possible, in cold-weather climates, climate change could result in longer construction seasons</a:t>
            </a:r>
          </a:p>
          <a:p>
            <a:r>
              <a:rPr lang="en-US" dirty="0"/>
              <a:t>•	Flooding of coastal roads, tunnels, and rail lines – as shown in the figure, rainfall from hurricanes can cause severe impacts to roadways</a:t>
            </a:r>
          </a:p>
          <a:p>
            <a:r>
              <a:rPr lang="en-US" dirty="0"/>
              <a:t>•	Erosion of road base and bridge supports (scouring)</a:t>
            </a:r>
          </a:p>
          <a:p>
            <a:r>
              <a:rPr lang="en-US" dirty="0"/>
              <a:t>•	Increase in weather-related delays and traffic disruptions</a:t>
            </a:r>
          </a:p>
          <a:p>
            <a:r>
              <a:rPr lang="en-US" dirty="0"/>
              <a:t>•	Increase in wildfires impacting visibility for drivers and closing roads</a:t>
            </a:r>
          </a:p>
          <a:p>
            <a:r>
              <a:rPr lang="en-US" dirty="0"/>
              <a:t>•	More frequent, and potentially extensive, emergency evacuations</a:t>
            </a:r>
          </a:p>
          <a:p>
            <a:r>
              <a:rPr lang="en-US" dirty="0"/>
              <a:t>•	Impacts to port and ferry terminals and operation</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7</a:t>
            </a:fld>
            <a:endParaRPr lang="en-US" altLang="en-US" dirty="0"/>
          </a:p>
        </p:txBody>
      </p:sp>
    </p:spTree>
    <p:extLst>
      <p:ext uri="{BB962C8B-B14F-4D97-AF65-F5344CB8AC3E}">
        <p14:creationId xmlns:p14="http://schemas.microsoft.com/office/powerpoint/2010/main" val="1375548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trends that are impacting transportation are the following:</a:t>
            </a:r>
          </a:p>
          <a:p>
            <a:endParaRPr lang="en-US" dirty="0"/>
          </a:p>
          <a:p>
            <a:pPr marL="278549" indent="-278549">
              <a:buFont typeface="Arial" panose="020B0604020202020204" pitchFamily="34" charset="0"/>
              <a:buChar char="•"/>
            </a:pPr>
            <a:r>
              <a:rPr lang="en-US" dirty="0"/>
              <a:t>Growing travel demand in terms of vehicle miles of travel – as shown in the graph, VMT has been growing over the past 20 years.  This graph shows both the dip in demand for the financial crisis of 2007/2008 and the significant drop in demand during the 2020 Covid Pandemic.  In both cases demand has returned.</a:t>
            </a:r>
          </a:p>
          <a:p>
            <a:pPr marL="278549" indent="-278549">
              <a:buFont typeface="Arial" panose="020B0604020202020204" pitchFamily="34" charset="0"/>
              <a:buChar char="•"/>
            </a:pPr>
            <a:r>
              <a:rPr lang="en-US" dirty="0"/>
              <a:t>Technology Automation, examples are all electronic tolling replace toll takers and emergence of automated vehicles that will see more machine-to-machine interfaces, taking the driver out of the loop  </a:t>
            </a:r>
          </a:p>
          <a:p>
            <a:pPr marL="278549" indent="-278549">
              <a:buFont typeface="Arial" panose="020B0604020202020204" pitchFamily="34" charset="0"/>
              <a:buChar char="•"/>
            </a:pPr>
            <a:r>
              <a:rPr lang="en-US" dirty="0"/>
              <a:t>Alternative forms of transportation enabled by technology</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8</a:t>
            </a:fld>
            <a:endParaRPr lang="en-US" altLang="en-US" dirty="0"/>
          </a:p>
        </p:txBody>
      </p:sp>
    </p:spTree>
    <p:extLst>
      <p:ext uri="{BB962C8B-B14F-4D97-AF65-F5344CB8AC3E}">
        <p14:creationId xmlns:p14="http://schemas.microsoft.com/office/powerpoint/2010/main" val="128060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trends that are impacting transportation are the following:</a:t>
            </a:r>
          </a:p>
          <a:p>
            <a:endParaRPr lang="en-US" dirty="0"/>
          </a:p>
          <a:p>
            <a:pPr marL="278549" indent="-278549">
              <a:buFont typeface="Arial" panose="020B0604020202020204" pitchFamily="34" charset="0"/>
              <a:buChar char="•"/>
            </a:pPr>
            <a:r>
              <a:rPr lang="en-US" dirty="0"/>
              <a:t>Big Data</a:t>
            </a:r>
          </a:p>
          <a:p>
            <a:pPr marL="724228" lvl="1" indent="-278549">
              <a:buFont typeface="Arial" panose="020B0604020202020204" pitchFamily="34" charset="0"/>
              <a:buChar char="•"/>
            </a:pPr>
            <a:r>
              <a:rPr lang="en-US" dirty="0"/>
              <a:t>NCHRP 904 listed several guidelines for using Big Data to improve TIM.</a:t>
            </a:r>
          </a:p>
          <a:p>
            <a:pPr marL="278549" indent="-278549">
              <a:buFont typeface="Arial" panose="020B0604020202020204" pitchFamily="34" charset="0"/>
              <a:buChar char="•"/>
            </a:pPr>
            <a:r>
              <a:rPr lang="en-US" dirty="0"/>
              <a:t>Transportation funding</a:t>
            </a:r>
          </a:p>
          <a:p>
            <a:pPr marL="724228" lvl="1" indent="-278549">
              <a:buFont typeface="Arial" panose="020B0604020202020204" pitchFamily="34" charset="0"/>
              <a:buChar char="•"/>
            </a:pPr>
            <a:r>
              <a:rPr lang="en-US" dirty="0"/>
              <a:t>Revenues are decreasing due to no gas tax increases, more electric vehicles, and constrained state and local budgets</a:t>
            </a:r>
          </a:p>
          <a:p>
            <a:pPr marL="724228" lvl="1" indent="-278549">
              <a:buFont typeface="Arial" panose="020B0604020202020204" pitchFamily="34" charset="0"/>
              <a:buChar char="•"/>
            </a:pPr>
            <a:r>
              <a:rPr lang="en-US" dirty="0"/>
              <a:t>However, many state and local agencies have found alternative ways to fund through federal funding programs and private sector contribution</a:t>
            </a:r>
          </a:p>
          <a:p>
            <a:endParaRPr lang="en-US" dirty="0"/>
          </a:p>
        </p:txBody>
      </p:sp>
      <p:sp>
        <p:nvSpPr>
          <p:cNvPr id="4" name="Slide Number Placeholder 3"/>
          <p:cNvSpPr>
            <a:spLocks noGrp="1"/>
          </p:cNvSpPr>
          <p:nvPr>
            <p:ph type="sldNum" sz="quarter" idx="5"/>
          </p:nvPr>
        </p:nvSpPr>
        <p:spPr/>
        <p:txBody>
          <a:bodyPr/>
          <a:lstStyle/>
          <a:p>
            <a:pPr>
              <a:defRPr/>
            </a:pPr>
            <a:fld id="{11BD1B47-854E-408A-B33F-716F75751E07}" type="slidenum">
              <a:rPr lang="en-US" altLang="en-US" smtClean="0"/>
              <a:pPr>
                <a:defRPr/>
              </a:pPr>
              <a:t>9</a:t>
            </a:fld>
            <a:endParaRPr lang="en-US" altLang="en-US" dirty="0"/>
          </a:p>
        </p:txBody>
      </p:sp>
    </p:spTree>
    <p:extLst>
      <p:ext uri="{BB962C8B-B14F-4D97-AF65-F5344CB8AC3E}">
        <p14:creationId xmlns:p14="http://schemas.microsoft.com/office/powerpoint/2010/main" val="163833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mn-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78659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33400"/>
          </a:xfrm>
          <a:prstGeom prst="rect">
            <a:avLst/>
          </a:prstGeom>
        </p:spPr>
        <p:txBody>
          <a:bodyPr/>
          <a:lstStyle>
            <a:lvl1pPr>
              <a:defRPr b="0">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457200" y="1752600"/>
            <a:ext cx="8229600" cy="4068763"/>
          </a:xfrm>
        </p:spPr>
        <p:txBody>
          <a:bodyPr vert="eaVert"/>
          <a:lstStyle>
            <a:lvl1pPr>
              <a:defRPr sz="1600"/>
            </a:lvl1pPr>
            <a:lvl2pPr>
              <a:defRPr sz="1600"/>
            </a:lvl2pPr>
            <a:lvl3pPr marL="658368">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1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4754563"/>
          </a:xfrm>
          <a:prstGeom prst="rect">
            <a:avLst/>
          </a:prstGeom>
        </p:spPr>
        <p:txBody>
          <a:bodyPr vert="eaVert"/>
          <a:lstStyle>
            <a:lvl1pPr>
              <a:defRPr b="0">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0"/>
            <a:ext cx="6019800" cy="4754563"/>
          </a:xfrm>
        </p:spPr>
        <p:txBody>
          <a:bodyPr vert="eaVert"/>
          <a:lstStyle>
            <a:lvl1pPr>
              <a:defRPr sz="1600"/>
            </a:lvl1pPr>
            <a:lvl2pPr marL="658368">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0322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10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799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1037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09424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457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4648200" y="1295400"/>
            <a:ext cx="4038600" cy="4525963"/>
          </a:xfrm>
          <a:noFill/>
          <a:ln w="9525">
            <a:noFill/>
            <a:miter lim="800000"/>
            <a:headEnd/>
            <a:tailEnd/>
          </a:ln>
        </p:spPr>
        <p:txBody>
          <a:bodyPr/>
          <a:lstStyle>
            <a:lvl1pPr marL="384048" indent="-210312" algn="l" rtl="0" eaLnBrk="0" fontAlgn="base" hangingPunct="0">
              <a:spcBef>
                <a:spcPct val="20000"/>
              </a:spcBef>
              <a:spcAft>
                <a:spcPct val="0"/>
              </a:spcAft>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04" algn="l" rtl="0" eaLnBrk="0" fontAlgn="base" hangingPunct="0">
              <a:spcBef>
                <a:spcPct val="20000"/>
              </a:spcBef>
              <a:spcAft>
                <a:spcPct val="0"/>
              </a:spcAft>
              <a:defRPr lang="en-US" sz="1600" dirty="0" smtClean="0">
                <a:solidFill>
                  <a:schemeClr val="tx1"/>
                </a:solidFill>
                <a:latin typeface="+mn-lt"/>
                <a:ea typeface="+mn-ea"/>
                <a:cs typeface="+mn-cs"/>
              </a:defRPr>
            </a:lvl4pPr>
            <a:lvl5pPr marL="1261872"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475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484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611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73525"/>
            <a:ext cx="3008313"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457200" y="1585186"/>
            <a:ext cx="3008313" cy="4663214"/>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3581400" y="1066800"/>
            <a:ext cx="510540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70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838201"/>
            <a:ext cx="54864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67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93725"/>
          </a:xfrm>
          <a:prstGeom prst="rect">
            <a:avLst/>
          </a:prstGeom>
        </p:spPr>
        <p:txBody>
          <a:bodyPr/>
          <a:lstStyle>
            <a:lvl1pPr>
              <a:defRPr b="0">
                <a:latin typeface="+mn-lt"/>
              </a:defRPr>
            </a:lvl1pPr>
          </a:lstStyle>
          <a:p>
            <a:r>
              <a:rPr lang="en-US" dirty="0"/>
              <a:t>Click to edit Master title style</a:t>
            </a:r>
          </a:p>
        </p:txBody>
      </p:sp>
      <p:sp>
        <p:nvSpPr>
          <p:cNvPr id="3" name="Content Placeholder 2"/>
          <p:cNvSpPr>
            <a:spLocks noGrp="1"/>
          </p:cNvSpPr>
          <p:nvPr>
            <p:ph idx="1"/>
          </p:nvPr>
        </p:nvSpPr>
        <p:spPr>
          <a:xfrm>
            <a:off x="457200" y="1828800"/>
            <a:ext cx="8229600" cy="4343400"/>
          </a:xfrm>
        </p:spPr>
        <p:txBody>
          <a:bodyPr/>
          <a:lstStyle>
            <a:lvl2pPr marL="658368">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0600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457200" y="1295400"/>
            <a:ext cx="8229600" cy="4572000"/>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5844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199"/>
            <a:ext cx="2057400"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838199"/>
            <a:ext cx="6019800" cy="4983163"/>
          </a:xfrm>
        </p:spPr>
        <p:txBody>
          <a:bodyPr vert="eaVert"/>
          <a:lstStyle>
            <a:lvl1pPr marL="384048" indent="-210312">
              <a:defRPr/>
            </a:lvl1pPr>
            <a:lvl2pPr marL="594360">
              <a:defRPr/>
            </a:lvl2pPr>
            <a:lvl3pPr marL="804672">
              <a:defRPr/>
            </a:lvl3pPr>
            <a:lvl4pPr marL="1042416">
              <a:defRPr/>
            </a:lvl4pPr>
            <a:lvl5pPr marL="129844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044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80975"/>
            <a:ext cx="8229600" cy="762000"/>
          </a:xfrm>
        </p:spPr>
        <p:txBody>
          <a:bodyPr/>
          <a:lstStyle/>
          <a:p>
            <a:r>
              <a:rPr lang="en-US" dirty="0"/>
              <a:t>Click to edit Master title style</a:t>
            </a:r>
          </a:p>
        </p:txBody>
      </p:sp>
      <p:sp>
        <p:nvSpPr>
          <p:cNvPr id="3" name="Table Placeholder 2"/>
          <p:cNvSpPr>
            <a:spLocks noGrp="1"/>
          </p:cNvSpPr>
          <p:nvPr>
            <p:ph type="tbl" idx="1"/>
          </p:nvPr>
        </p:nvSpPr>
        <p:spPr>
          <a:xfrm>
            <a:off x="457200" y="1295400"/>
            <a:ext cx="8229600" cy="4525963"/>
          </a:xfrm>
        </p:spPr>
        <p:txBody>
          <a:bodyPr/>
          <a:lstStyle/>
          <a:p>
            <a:pPr lvl="0"/>
            <a:endParaRPr lang="en-US" noProof="0" dirty="0"/>
          </a:p>
        </p:txBody>
      </p:sp>
    </p:spTree>
    <p:extLst>
      <p:ext uri="{BB962C8B-B14F-4D97-AF65-F5344CB8AC3E}">
        <p14:creationId xmlns:p14="http://schemas.microsoft.com/office/powerpoint/2010/main" val="4144359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noFill/>
          <a:ln w="9525" algn="ctr">
            <a:noFill/>
            <a:miter lim="800000"/>
            <a:headEnd/>
            <a:tailEnd/>
          </a:ln>
          <a:effectLst/>
        </p:spPr>
        <p:txBody>
          <a:bodyPr anchor="t"/>
          <a:lstStyle>
            <a:lvl1pPr>
              <a:defRPr lang="en-US"/>
            </a:lvl1pPr>
          </a:lstStyle>
          <a:p>
            <a:pPr lvl="0"/>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542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lstStyle/>
          <a:p>
            <a:r>
              <a:rPr lang="en-US"/>
              <a:t>Click to edit Master title style</a:t>
            </a:r>
          </a:p>
        </p:txBody>
      </p:sp>
      <p:sp>
        <p:nvSpPr>
          <p:cNvPr id="3" name="Chart Placeholder 2"/>
          <p:cNvSpPr>
            <a:spLocks noGrp="1"/>
          </p:cNvSpPr>
          <p:nvPr>
            <p:ph type="chart" idx="1"/>
          </p:nvPr>
        </p:nvSpPr>
        <p:spPr>
          <a:xfrm>
            <a:off x="457200" y="1295400"/>
            <a:ext cx="8229600" cy="4525963"/>
          </a:xfrm>
        </p:spPr>
        <p:txBody>
          <a:bodyPr/>
          <a:lstStyle/>
          <a:p>
            <a:pPr lvl="0"/>
            <a:endParaRPr lang="en-US" noProof="0" dirty="0"/>
          </a:p>
        </p:txBody>
      </p:sp>
    </p:spTree>
    <p:extLst>
      <p:ext uri="{BB962C8B-B14F-4D97-AF65-F5344CB8AC3E}">
        <p14:creationId xmlns:p14="http://schemas.microsoft.com/office/powerpoint/2010/main" val="23595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cap="all">
                <a:latin typeface="+mn-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12983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63562"/>
          </a:xfrm>
          <a:prstGeom prst="rect">
            <a:avLst/>
          </a:prstGeom>
        </p:spPr>
        <p:txBody>
          <a:bodyPr/>
          <a:lstStyle>
            <a:lvl1pPr>
              <a:defRPr b="0">
                <a:latin typeface="+mn-lt"/>
              </a:defRPr>
            </a:lvl1pPr>
          </a:lstStyle>
          <a:p>
            <a:r>
              <a:rPr lang="en-US" dirty="0"/>
              <a:t>Click to edit Master title style</a:t>
            </a:r>
          </a:p>
        </p:txBody>
      </p:sp>
      <p:sp>
        <p:nvSpPr>
          <p:cNvPr id="3" name="Content Placeholder 2"/>
          <p:cNvSpPr>
            <a:spLocks noGrp="1"/>
          </p:cNvSpPr>
          <p:nvPr>
            <p:ph sz="half" idx="1"/>
          </p:nvPr>
        </p:nvSpPr>
        <p:spPr>
          <a:xfrm>
            <a:off x="457200" y="1676400"/>
            <a:ext cx="4038600" cy="4144963"/>
          </a:xfrm>
        </p:spPr>
        <p:txBody>
          <a:bodyPr/>
          <a:lstStyle>
            <a:lvl1pPr>
              <a:defRPr sz="1600"/>
            </a:lvl1pPr>
            <a:lvl2pPr marL="658368">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038600" cy="4144963"/>
          </a:xfrm>
        </p:spPr>
        <p:txBody>
          <a:bodyPr/>
          <a:lstStyle>
            <a:lvl1pPr>
              <a:defRPr sz="1600"/>
            </a:lvl1pPr>
            <a:lvl2pPr marL="658368">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993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39762"/>
          </a:xfrm>
          <a:prstGeom prst="rect">
            <a:avLst/>
          </a:prstGeom>
        </p:spPr>
        <p:txBody>
          <a:bodyPr/>
          <a:lstStyle>
            <a:lvl1pPr>
              <a:defRPr b="0">
                <a:latin typeface="+mn-lt"/>
              </a:defRPr>
            </a:lvl1pPr>
          </a:lstStyle>
          <a:p>
            <a:r>
              <a:rPr lang="en-US" dirty="0"/>
              <a:t>Click to edit Master title style</a:t>
            </a:r>
          </a:p>
        </p:txBody>
      </p:sp>
      <p:sp>
        <p:nvSpPr>
          <p:cNvPr id="3" name="Text Placeholder 2"/>
          <p:cNvSpPr>
            <a:spLocks noGrp="1"/>
          </p:cNvSpPr>
          <p:nvPr>
            <p:ph type="body" idx="1"/>
          </p:nvPr>
        </p:nvSpPr>
        <p:spPr>
          <a:xfrm>
            <a:off x="457200" y="1874838"/>
            <a:ext cx="4040188" cy="639762"/>
          </a:xfrm>
          <a:solidFill>
            <a:srgbClr val="064E96"/>
          </a:solidFill>
          <a:ln w="9525">
            <a:solidFill>
              <a:srgbClr val="000000"/>
            </a:solidFill>
          </a:ln>
        </p:spPr>
        <p:txBody>
          <a:bodyPr anchor="b"/>
          <a:lstStyle>
            <a:lvl1pPr marL="0" indent="0">
              <a:buNone/>
              <a:defRPr sz="16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14599"/>
            <a:ext cx="4040188" cy="3657601"/>
          </a:xfrm>
          <a:ln w="9525">
            <a:solidFill>
              <a:srgbClr val="000000"/>
            </a:solidFill>
          </a:ln>
        </p:spPr>
        <p:txBody>
          <a:bodyPr/>
          <a:lstStyle>
            <a:lvl1pPr>
              <a:defRPr sz="1600"/>
            </a:lvl1pPr>
            <a:lvl2pPr marL="658368">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874838"/>
            <a:ext cx="4041775" cy="639762"/>
          </a:xfrm>
          <a:solidFill>
            <a:srgbClr val="064E96"/>
          </a:solidFill>
          <a:ln w="9525">
            <a:solidFill>
              <a:srgbClr val="000000"/>
            </a:solidFill>
          </a:ln>
        </p:spPr>
        <p:txBody>
          <a:bodyPr anchor="b"/>
          <a:lstStyle>
            <a:lvl1pPr marL="0" indent="0">
              <a:buNone/>
              <a:defRPr sz="16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514599"/>
            <a:ext cx="4041775" cy="3657601"/>
          </a:xfrm>
          <a:ln w="9525">
            <a:solidFill>
              <a:srgbClr val="000000"/>
            </a:solidFill>
          </a:ln>
        </p:spPr>
        <p:txBody>
          <a:bodyPr/>
          <a:lstStyle>
            <a:lvl1pPr>
              <a:defRPr sz="1600"/>
            </a:lvl1pPr>
            <a:lvl2pPr marL="658368">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31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63562"/>
          </a:xfrm>
          <a:prstGeom prst="rect">
            <a:avLst/>
          </a:prstGeom>
        </p:spPr>
        <p:txBody>
          <a:bodyPr/>
          <a:lstStyle>
            <a:lvl1pPr>
              <a:defRPr b="0">
                <a:latin typeface="+mn-lt"/>
              </a:defRPr>
            </a:lvl1pPr>
          </a:lstStyle>
          <a:p>
            <a:r>
              <a:rPr lang="en-US" dirty="0"/>
              <a:t>Click to edit Master title style</a:t>
            </a:r>
          </a:p>
        </p:txBody>
      </p:sp>
    </p:spTree>
    <p:extLst>
      <p:ext uri="{BB962C8B-B14F-4D97-AF65-F5344CB8AC3E}">
        <p14:creationId xmlns:p14="http://schemas.microsoft.com/office/powerpoint/2010/main" val="34435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28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762000"/>
          </a:xfrm>
          <a:prstGeom prst="rect">
            <a:avLst/>
          </a:prstGeom>
        </p:spPr>
        <p:txBody>
          <a:bodyPr anchor="b"/>
          <a:lstStyle>
            <a:lvl1pPr algn="l">
              <a:defRPr sz="1600" b="0">
                <a:latin typeface="+mn-lt"/>
              </a:defRPr>
            </a:lvl1pPr>
          </a:lstStyle>
          <a:p>
            <a:r>
              <a:rPr lang="en-US" dirty="0"/>
              <a:t>Click to edit Master title style</a:t>
            </a:r>
          </a:p>
        </p:txBody>
      </p:sp>
      <p:sp>
        <p:nvSpPr>
          <p:cNvPr id="3" name="Content Placeholder 2"/>
          <p:cNvSpPr>
            <a:spLocks noGrp="1"/>
          </p:cNvSpPr>
          <p:nvPr>
            <p:ph idx="1"/>
          </p:nvPr>
        </p:nvSpPr>
        <p:spPr>
          <a:xfrm>
            <a:off x="3575050" y="1066800"/>
            <a:ext cx="5111750" cy="5059363"/>
          </a:xfrm>
        </p:spPr>
        <p:txBody>
          <a:bodyPr/>
          <a:lstStyle>
            <a:lvl1pPr>
              <a:defRPr sz="1600"/>
            </a:lvl1pPr>
            <a:lvl2pPr marL="658368">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905000"/>
            <a:ext cx="3008313" cy="42211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2541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600" b="0">
                <a:latin typeface="+mn-lt"/>
              </a:defRPr>
            </a:lvl1pPr>
          </a:lstStyle>
          <a:p>
            <a:r>
              <a:rPr lang="en-US" dirty="0"/>
              <a:t>Click to edit Master title style</a:t>
            </a:r>
          </a:p>
        </p:txBody>
      </p:sp>
      <p:sp>
        <p:nvSpPr>
          <p:cNvPr id="3" name="Picture Placeholder 2"/>
          <p:cNvSpPr>
            <a:spLocks noGrp="1"/>
          </p:cNvSpPr>
          <p:nvPr>
            <p:ph type="pic" idx="1"/>
          </p:nvPr>
        </p:nvSpPr>
        <p:spPr>
          <a:xfrm>
            <a:off x="1792288" y="1066799"/>
            <a:ext cx="54864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6931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FE74A69-6D89-407D-AC83-9BA33AC11B6D}"/>
              </a:ext>
            </a:extLst>
          </p:cNvPr>
          <p:cNvSpPr>
            <a:spLocks noGrp="1" noChangeArrowheads="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MAIN HEADING</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7" name="Picture 5" descr="bg_site_header1">
            <a:extLst>
              <a:ext uri="{FF2B5EF4-FFF2-40B4-BE49-F238E27FC236}">
                <a16:creationId xmlns:a16="http://schemas.microsoft.com/office/drawing/2014/main" id="{9E540842-47C9-4145-8CF9-2D2593C0DE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5B73F6C4-F843-4F9B-9B71-5420F95CCF7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eaLnBrk="0" fontAlgn="base" hangingPunct="0">
        <a:spcBef>
          <a:spcPct val="0"/>
        </a:spcBef>
        <a:spcAft>
          <a:spcPct val="0"/>
        </a:spcAft>
        <a:defRPr sz="2800" b="1">
          <a:solidFill>
            <a:schemeClr val="tx2"/>
          </a:solidFill>
          <a:latin typeface="+mj-lt"/>
          <a:ea typeface="MS PGothic" pitchFamily="34" charset="-128"/>
          <a:cs typeface="MS PGothic"/>
        </a:defRPr>
      </a:lvl1pPr>
      <a:lvl2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2pPr>
      <a:lvl3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3pPr>
      <a:lvl4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4pPr>
      <a:lvl5pPr algn="l" rtl="0" eaLnBrk="0" fontAlgn="base" hangingPunct="0">
        <a:spcBef>
          <a:spcPct val="0"/>
        </a:spcBef>
        <a:spcAft>
          <a:spcPct val="0"/>
        </a:spcAft>
        <a:defRPr sz="2800" b="1">
          <a:solidFill>
            <a:schemeClr val="tx2"/>
          </a:solidFill>
          <a:latin typeface="Tahoma" pitchFamily="34" charset="0"/>
          <a:ea typeface="MS PGothic" pitchFamily="34" charset="-128"/>
          <a:cs typeface="MS PGothic"/>
        </a:defRPr>
      </a:lvl5pPr>
      <a:lvl6pPr marL="457200" algn="l" rtl="0" eaLnBrk="0" fontAlgn="base" hangingPunct="0">
        <a:spcBef>
          <a:spcPct val="0"/>
        </a:spcBef>
        <a:spcAft>
          <a:spcPct val="0"/>
        </a:spcAft>
        <a:defRPr sz="2800" b="1">
          <a:solidFill>
            <a:schemeClr val="tx2"/>
          </a:solidFill>
          <a:latin typeface="Tahoma" pitchFamily="34" charset="0"/>
        </a:defRPr>
      </a:lvl6pPr>
      <a:lvl7pPr marL="914400" algn="l" rtl="0" eaLnBrk="0" fontAlgn="base" hangingPunct="0">
        <a:spcBef>
          <a:spcPct val="0"/>
        </a:spcBef>
        <a:spcAft>
          <a:spcPct val="0"/>
        </a:spcAft>
        <a:defRPr sz="2800" b="1">
          <a:solidFill>
            <a:schemeClr val="tx2"/>
          </a:solidFill>
          <a:latin typeface="Tahoma" pitchFamily="34" charset="0"/>
        </a:defRPr>
      </a:lvl7pPr>
      <a:lvl8pPr marL="1371600" algn="l" rtl="0" eaLnBrk="0" fontAlgn="base" hangingPunct="0">
        <a:spcBef>
          <a:spcPct val="0"/>
        </a:spcBef>
        <a:spcAft>
          <a:spcPct val="0"/>
        </a:spcAft>
        <a:defRPr sz="2800" b="1">
          <a:solidFill>
            <a:schemeClr val="tx2"/>
          </a:solidFill>
          <a:latin typeface="Tahoma" pitchFamily="34" charset="0"/>
        </a:defRPr>
      </a:lvl8pPr>
      <a:lvl9pPr marL="1828800" algn="l" rtl="0" eaLnBrk="0" fontAlgn="base" hangingPunct="0">
        <a:spcBef>
          <a:spcPct val="0"/>
        </a:spcBef>
        <a:spcAft>
          <a:spcPct val="0"/>
        </a:spcAft>
        <a:defRPr sz="2800" b="1">
          <a:solidFill>
            <a:schemeClr val="tx2"/>
          </a:solidFill>
          <a:latin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MS PGothic" pitchFamily="34" charset="-128"/>
          <a:cs typeface="MS PGothic"/>
        </a:defRPr>
      </a:lvl1pPr>
      <a:lvl2pPr marL="657225" indent="-285750" algn="l" rtl="0" eaLnBrk="0" fontAlgn="base" hangingPunct="0">
        <a:spcBef>
          <a:spcPct val="20000"/>
        </a:spcBef>
        <a:spcAft>
          <a:spcPct val="0"/>
        </a:spcAft>
        <a:buSzPct val="65000"/>
        <a:buFont typeface="Arial Unicode MS" charset="0"/>
        <a:buChar char="□"/>
        <a:defRPr sz="16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SzPct val="50000"/>
        <a:buFont typeface="Arial Unicode MS" charset="0"/>
        <a:buChar char="■"/>
        <a:defRPr sz="16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2D94A047-D0A3-4ABC-A582-2B7B1B277C6F}"/>
              </a:ext>
            </a:extLst>
          </p:cNvPr>
          <p:cNvSpPr>
            <a:spLocks noGrp="1" noChangeArrowheads="1"/>
          </p:cNvSpPr>
          <p:nvPr>
            <p:ph type="body" idx="1"/>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MAIN HEADING</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1" name="Rectangle 4">
            <a:extLst>
              <a:ext uri="{FF2B5EF4-FFF2-40B4-BE49-F238E27FC236}">
                <a16:creationId xmlns:a16="http://schemas.microsoft.com/office/drawing/2014/main" id="{14F35C5A-2A3E-4262-B188-5651325D8C7D}"/>
              </a:ext>
            </a:extLst>
          </p:cNvPr>
          <p:cNvSpPr>
            <a:spLocks noGrp="1" noChangeArrowheads="1"/>
          </p:cNvSpPr>
          <p:nvPr>
            <p:ph type="title"/>
          </p:nvPr>
        </p:nvSpPr>
        <p:spPr bwMode="auto">
          <a:xfrm>
            <a:off x="457200" y="381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2052" name="Text Box 6">
            <a:extLst>
              <a:ext uri="{FF2B5EF4-FFF2-40B4-BE49-F238E27FC236}">
                <a16:creationId xmlns:a16="http://schemas.microsoft.com/office/drawing/2014/main" id="{1D8D195E-1C04-4CB9-8FB7-AADE406497F1}"/>
              </a:ext>
            </a:extLst>
          </p:cNvPr>
          <p:cNvSpPr txBox="1">
            <a:spLocks noChangeArrowheads="1"/>
          </p:cNvSpPr>
          <p:nvPr/>
        </p:nvSpPr>
        <p:spPr bwMode="auto">
          <a:xfrm>
            <a:off x="746125" y="3694113"/>
            <a:ext cx="5349875" cy="366712"/>
          </a:xfrm>
          <a:prstGeom prst="rect">
            <a:avLst/>
          </a:prstGeom>
          <a:noFill/>
          <a:ln>
            <a:noFill/>
          </a:ln>
        </p:spPr>
        <p:txBody>
          <a:bodyPr>
            <a:spAutoFit/>
          </a:bodyPr>
          <a:lstStyle>
            <a:lvl1pPr eaLnBrk="0" hangingPunct="0">
              <a:defRPr sz="2000">
                <a:solidFill>
                  <a:schemeClr val="tx1"/>
                </a:solidFill>
                <a:latin typeface="Tahoma" charset="0"/>
                <a:ea typeface="ＭＳ Ｐゴシック" charset="0"/>
                <a:cs typeface="ＭＳ Ｐゴシック" charset="0"/>
              </a:defRPr>
            </a:lvl1pPr>
            <a:lvl2pPr marL="742950" indent="-285750" eaLnBrk="0" hangingPunct="0">
              <a:defRPr sz="2000">
                <a:solidFill>
                  <a:schemeClr val="tx1"/>
                </a:solidFill>
                <a:latin typeface="Tahoma" charset="0"/>
                <a:ea typeface="ＭＳ Ｐゴシック" charset="0"/>
              </a:defRPr>
            </a:lvl2pPr>
            <a:lvl3pPr marL="1143000" indent="-228600" eaLnBrk="0" hangingPunct="0">
              <a:defRPr sz="2000">
                <a:solidFill>
                  <a:schemeClr val="tx1"/>
                </a:solidFill>
                <a:latin typeface="Tahoma" charset="0"/>
                <a:ea typeface="ＭＳ Ｐゴシック" charset="0"/>
              </a:defRPr>
            </a:lvl3pPr>
            <a:lvl4pPr marL="1600200" indent="-228600" eaLnBrk="0" hangingPunct="0">
              <a:defRPr sz="2000">
                <a:solidFill>
                  <a:schemeClr val="tx1"/>
                </a:solidFill>
                <a:latin typeface="Tahoma" charset="0"/>
                <a:ea typeface="ＭＳ Ｐゴシック" charset="0"/>
              </a:defRPr>
            </a:lvl4pPr>
            <a:lvl5pPr marL="2057400" indent="-228600" eaLnBrk="0" hangingPunct="0">
              <a:defRPr sz="2000">
                <a:solidFill>
                  <a:schemeClr val="tx1"/>
                </a:solidFill>
                <a:latin typeface="Tahoma" charset="0"/>
                <a:ea typeface="ＭＳ Ｐゴシック" charset="0"/>
              </a:defRPr>
            </a:lvl5pPr>
            <a:lvl6pPr marL="2514600" indent="-228600" eaLnBrk="0" fontAlgn="base" hangingPunct="0">
              <a:spcBef>
                <a:spcPct val="0"/>
              </a:spcBef>
              <a:spcAft>
                <a:spcPct val="0"/>
              </a:spcAft>
              <a:defRPr sz="2000">
                <a:solidFill>
                  <a:schemeClr val="tx1"/>
                </a:solidFill>
                <a:latin typeface="Tahoma" charset="0"/>
                <a:ea typeface="ＭＳ Ｐゴシック" charset="0"/>
              </a:defRPr>
            </a:lvl6pPr>
            <a:lvl7pPr marL="2971800" indent="-228600" eaLnBrk="0" fontAlgn="base" hangingPunct="0">
              <a:spcBef>
                <a:spcPct val="0"/>
              </a:spcBef>
              <a:spcAft>
                <a:spcPct val="0"/>
              </a:spcAft>
              <a:defRPr sz="2000">
                <a:solidFill>
                  <a:schemeClr val="tx1"/>
                </a:solidFill>
                <a:latin typeface="Tahoma" charset="0"/>
                <a:ea typeface="ＭＳ Ｐゴシック" charset="0"/>
              </a:defRPr>
            </a:lvl7pPr>
            <a:lvl8pPr marL="3429000" indent="-228600" eaLnBrk="0" fontAlgn="base" hangingPunct="0">
              <a:spcBef>
                <a:spcPct val="0"/>
              </a:spcBef>
              <a:spcAft>
                <a:spcPct val="0"/>
              </a:spcAft>
              <a:defRPr sz="2000">
                <a:solidFill>
                  <a:schemeClr val="tx1"/>
                </a:solidFill>
                <a:latin typeface="Tahoma" charset="0"/>
                <a:ea typeface="ＭＳ Ｐゴシック" charset="0"/>
              </a:defRPr>
            </a:lvl8pPr>
            <a:lvl9pPr marL="3886200" indent="-228600" eaLnBrk="0" fontAlgn="base" hangingPunct="0">
              <a:spcBef>
                <a:spcPct val="0"/>
              </a:spcBef>
              <a:spcAft>
                <a:spcPct val="0"/>
              </a:spcAft>
              <a:defRPr sz="2000">
                <a:solidFill>
                  <a:schemeClr val="tx1"/>
                </a:solidFill>
                <a:latin typeface="Tahoma" charset="0"/>
                <a:ea typeface="ＭＳ Ｐゴシック" charset="0"/>
              </a:defRPr>
            </a:lvl9pPr>
          </a:lstStyle>
          <a:p>
            <a:pPr eaLnBrk="1" hangingPunct="1">
              <a:defRPr/>
            </a:pPr>
            <a:endParaRPr lang="en-US" sz="1800" dirty="0">
              <a:latin typeface="Arial" charset="0"/>
            </a:endParaRPr>
          </a:p>
        </p:txBody>
      </p:sp>
      <p:sp>
        <p:nvSpPr>
          <p:cNvPr id="2053" name="Line 7">
            <a:extLst>
              <a:ext uri="{FF2B5EF4-FFF2-40B4-BE49-F238E27FC236}">
                <a16:creationId xmlns:a16="http://schemas.microsoft.com/office/drawing/2014/main" id="{AD00E9F9-8957-4247-9AE8-DE5F5100D955}"/>
              </a:ext>
            </a:extLst>
          </p:cNvPr>
          <p:cNvSpPr>
            <a:spLocks noChangeShapeType="1"/>
          </p:cNvSpPr>
          <p:nvPr/>
        </p:nvSpPr>
        <p:spPr bwMode="auto">
          <a:xfrm>
            <a:off x="304800" y="1295400"/>
            <a:ext cx="86106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54" name="Text Box 10">
            <a:extLst>
              <a:ext uri="{FF2B5EF4-FFF2-40B4-BE49-F238E27FC236}">
                <a16:creationId xmlns:a16="http://schemas.microsoft.com/office/drawing/2014/main" id="{323C3569-8E5E-413A-916D-4C7A42BCAFC2}"/>
              </a:ext>
            </a:extLst>
          </p:cNvPr>
          <p:cNvSpPr txBox="1">
            <a:spLocks noChangeArrowheads="1"/>
          </p:cNvSpPr>
          <p:nvPr/>
        </p:nvSpPr>
        <p:spPr bwMode="auto">
          <a:xfrm>
            <a:off x="8610600" y="6410325"/>
            <a:ext cx="381000" cy="276225"/>
          </a:xfrm>
          <a:prstGeom prst="rect">
            <a:avLst/>
          </a:prstGeom>
          <a:noFill/>
          <a:ln w="9525" algn="ctr">
            <a:noFill/>
            <a:miter lim="800000"/>
            <a:headEnd/>
            <a:tailEnd/>
          </a:ln>
        </p:spPr>
        <p:txBody>
          <a:bodyPr>
            <a:spAutoFit/>
          </a:bodyPr>
          <a:lstStyle>
            <a:lvl1pPr>
              <a:defRPr sz="2000">
                <a:solidFill>
                  <a:schemeClr val="tx1"/>
                </a:solidFill>
                <a:latin typeface="Tahoma" panose="020B0604030504040204" pitchFamily="34" charset="0"/>
                <a:ea typeface="MS PGothic" panose="020B0600070205080204" pitchFamily="34" charset="-128"/>
              </a:defRPr>
            </a:lvl1pPr>
            <a:lvl2pPr marL="37931725" indent="-37474525">
              <a:defRPr sz="2000">
                <a:solidFill>
                  <a:schemeClr val="tx1"/>
                </a:solidFill>
                <a:latin typeface="Tahoma" panose="020B0604030504040204" pitchFamily="34" charset="0"/>
                <a:ea typeface="MS PGothic" panose="020B0600070205080204" pitchFamily="34" charset="-128"/>
              </a:defRPr>
            </a:lvl2pPr>
            <a:lvl3pPr marL="1143000" indent="-228600">
              <a:defRPr sz="2000">
                <a:solidFill>
                  <a:schemeClr val="tx1"/>
                </a:solidFill>
                <a:latin typeface="Tahoma" panose="020B0604030504040204" pitchFamily="34" charset="0"/>
                <a:ea typeface="MS PGothic" panose="020B0600070205080204" pitchFamily="34" charset="-128"/>
              </a:defRPr>
            </a:lvl3pPr>
            <a:lvl4pPr marL="1600200" indent="-228600">
              <a:defRPr sz="2000">
                <a:solidFill>
                  <a:schemeClr val="tx1"/>
                </a:solidFill>
                <a:latin typeface="Tahoma" panose="020B0604030504040204" pitchFamily="34" charset="0"/>
                <a:ea typeface="MS PGothic" panose="020B0600070205080204" pitchFamily="34" charset="-128"/>
              </a:defRPr>
            </a:lvl4pPr>
            <a:lvl5pPr marL="2057400" indent="-228600">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9pPr>
          </a:lstStyle>
          <a:p>
            <a:pPr algn="r" eaLnBrk="1" hangingPunct="1">
              <a:spcBef>
                <a:spcPct val="50000"/>
              </a:spcBef>
              <a:defRPr/>
            </a:pPr>
            <a:fld id="{84B917C8-9416-4F35-B920-3644F9070425}" type="slidenum">
              <a:rPr lang="en-US" altLang="en-US" sz="1200" smtClean="0">
                <a:latin typeface="Arial" panose="020B0604020202020204" pitchFamily="34" charset="0"/>
              </a:rPr>
              <a:pPr algn="r" eaLnBrk="1" hangingPunct="1">
                <a:spcBef>
                  <a:spcPct val="50000"/>
                </a:spcBef>
                <a:defRPr/>
              </a:pPr>
              <a:t>‹#›</a:t>
            </a:fld>
            <a:endParaRPr lang="en-US" altLang="en-US" sz="1200" dirty="0">
              <a:latin typeface="Arial" panose="020B0604020202020204" pitchFamily="34" charset="0"/>
            </a:endParaRPr>
          </a:p>
        </p:txBody>
      </p:sp>
      <p:sp>
        <p:nvSpPr>
          <p:cNvPr id="2055" name="TextBox 8">
            <a:extLst>
              <a:ext uri="{FF2B5EF4-FFF2-40B4-BE49-F238E27FC236}">
                <a16:creationId xmlns:a16="http://schemas.microsoft.com/office/drawing/2014/main" id="{264D7680-A290-45E4-9045-7C97F4A1FD7C}"/>
              </a:ext>
            </a:extLst>
          </p:cNvPr>
          <p:cNvSpPr txBox="1">
            <a:spLocks noChangeArrowheads="1"/>
          </p:cNvSpPr>
          <p:nvPr/>
        </p:nvSpPr>
        <p:spPr bwMode="auto">
          <a:xfrm>
            <a:off x="6400800" y="6477000"/>
            <a:ext cx="2514600" cy="219547"/>
          </a:xfrm>
          <a:prstGeom prst="rect">
            <a:avLst/>
          </a:prstGeom>
          <a:noFill/>
          <a:ln w="9525">
            <a:noFill/>
            <a:miter lim="800000"/>
            <a:headEnd/>
            <a:tailEnd/>
          </a:ln>
        </p:spPr>
        <p:txBody>
          <a:bodyPr>
            <a:spAutoFit/>
          </a:bodyPr>
          <a:lstStyle>
            <a:lvl1pPr>
              <a:defRPr sz="2000">
                <a:solidFill>
                  <a:schemeClr val="tx1"/>
                </a:solidFill>
                <a:latin typeface="Tahoma" panose="020B0604030504040204" pitchFamily="34" charset="0"/>
                <a:ea typeface="MS PGothic" panose="020B0600070205080204" pitchFamily="34" charset="-128"/>
              </a:defRPr>
            </a:lvl1pPr>
            <a:lvl2pPr marL="37931725" indent="-37474525">
              <a:defRPr sz="2000">
                <a:solidFill>
                  <a:schemeClr val="tx1"/>
                </a:solidFill>
                <a:latin typeface="Tahoma" panose="020B0604030504040204" pitchFamily="34" charset="0"/>
                <a:ea typeface="MS PGothic" panose="020B0600070205080204" pitchFamily="34" charset="-128"/>
              </a:defRPr>
            </a:lvl2pPr>
            <a:lvl3pPr>
              <a:defRPr sz="2000">
                <a:solidFill>
                  <a:schemeClr val="tx1"/>
                </a:solidFill>
                <a:latin typeface="Tahoma" panose="020B0604030504040204" pitchFamily="34" charset="0"/>
                <a:ea typeface="MS PGothic" panose="020B0600070205080204" pitchFamily="34" charset="-128"/>
              </a:defRPr>
            </a:lvl3pPr>
            <a:lvl4pPr>
              <a:defRPr sz="2000">
                <a:solidFill>
                  <a:schemeClr val="tx1"/>
                </a:solidFill>
                <a:latin typeface="Tahoma" panose="020B0604030504040204" pitchFamily="34" charset="0"/>
                <a:ea typeface="MS PGothic" panose="020B0600070205080204" pitchFamily="34" charset="-128"/>
              </a:defRPr>
            </a:lvl4pPr>
            <a:lvl5pPr>
              <a:defRPr sz="2000">
                <a:solidFill>
                  <a:schemeClr val="tx1"/>
                </a:solidFill>
                <a:latin typeface="Tahoma" panose="020B0604030504040204" pitchFamily="34" charset="0"/>
                <a:ea typeface="MS PGothic" panose="020B0600070205080204" pitchFamily="34" charset="-128"/>
              </a:defRPr>
            </a:lvl5pPr>
            <a:lvl6pPr marL="4572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6pPr>
            <a:lvl7pPr marL="9144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7pPr>
            <a:lvl8pPr marL="13716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8pPr>
            <a:lvl9pPr marL="1828800" eaLnBrk="0" fontAlgn="base" hangingPunct="0">
              <a:spcBef>
                <a:spcPct val="0"/>
              </a:spcBef>
              <a:spcAft>
                <a:spcPct val="0"/>
              </a:spcAft>
              <a:defRPr sz="2000">
                <a:solidFill>
                  <a:schemeClr val="tx1"/>
                </a:solidFill>
                <a:latin typeface="Tahoma" panose="020B0604030504040204" pitchFamily="34" charset="0"/>
                <a:ea typeface="MS PGothic" panose="020B0600070205080204" pitchFamily="34" charset="-128"/>
              </a:defRPr>
            </a:lvl9pPr>
          </a:lstStyle>
          <a:p>
            <a:pPr>
              <a:lnSpc>
                <a:spcPts val="900"/>
              </a:lnSpc>
              <a:buFont typeface="Arial" panose="020B0604020202020204" pitchFamily="34" charset="0"/>
              <a:buNone/>
              <a:defRPr/>
            </a:pPr>
            <a:r>
              <a:rPr kumimoji="0" lang="en-US" altLang="en-US" sz="1200" b="1" i="0" u="none" strike="noStrike" kern="1200" cap="none" spc="0" normalizeH="0" baseline="0" dirty="0">
                <a:ln>
                  <a:noFill/>
                </a:ln>
                <a:solidFill>
                  <a:srgbClr val="E7E6E6">
                    <a:lumMod val="50000"/>
                  </a:srgbClr>
                </a:solidFill>
                <a:effectLst/>
                <a:uLnTx/>
                <a:uFillTx/>
                <a:latin typeface="Calibri Light" panose="020F0302020204030204"/>
                <a:ea typeface="+mn-ea"/>
                <a:cs typeface="+mn-cs"/>
              </a:rPr>
              <a:t>U.S. Department of Transportation</a:t>
            </a:r>
          </a:p>
        </p:txBody>
      </p:sp>
      <p:pic>
        <p:nvPicPr>
          <p:cNvPr id="2056" name="Picture 11" descr="Triscallion_Black">
            <a:extLst>
              <a:ext uri="{FF2B5EF4-FFF2-40B4-BE49-F238E27FC236}">
                <a16:creationId xmlns:a16="http://schemas.microsoft.com/office/drawing/2014/main" id="{F1C31945-C82E-4B0B-928E-5BA69E0ADE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6430963"/>
            <a:ext cx="274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4B69DD9-66AA-4218-A975-C6F22E854AFA}"/>
              </a:ext>
            </a:extLst>
          </p:cNvPr>
          <p:cNvGrpSpPr/>
          <p:nvPr userDrawn="1"/>
        </p:nvGrpSpPr>
        <p:grpSpPr>
          <a:xfrm>
            <a:off x="3200400" y="6372956"/>
            <a:ext cx="2199433" cy="383854"/>
            <a:chOff x="3968297" y="6372956"/>
            <a:chExt cx="2199433" cy="383854"/>
          </a:xfrm>
        </p:grpSpPr>
        <p:sp>
          <p:nvSpPr>
            <p:cNvPr id="9" name="TextBox 8">
              <a:extLst>
                <a:ext uri="{FF2B5EF4-FFF2-40B4-BE49-F238E27FC236}">
                  <a16:creationId xmlns:a16="http://schemas.microsoft.com/office/drawing/2014/main" id="{3B0A3CB0-D00F-463B-A110-F718F4ED8EE7}"/>
                </a:ext>
              </a:extLst>
            </p:cNvPr>
            <p:cNvSpPr txBox="1"/>
            <p:nvPr userDrawn="1"/>
          </p:nvSpPr>
          <p:spPr>
            <a:xfrm>
              <a:off x="4274524" y="6400800"/>
              <a:ext cx="1893206" cy="328167"/>
            </a:xfrm>
            <a:prstGeom prst="rect">
              <a:avLst/>
            </a:prstGeom>
            <a:noFill/>
          </p:spPr>
          <p:txBody>
            <a:bodyPr wrap="square">
              <a:spAutoFit/>
            </a:bodyPr>
            <a:lstStyle/>
            <a:p>
              <a:pPr marL="0" marR="0" lvl="0" indent="0" algn="l" defTabSz="914400" rtl="0" eaLnBrk="1" fontAlgn="auto" latinLnBrk="0" hangingPunct="1">
                <a:lnSpc>
                  <a:spcPts val="900"/>
                </a:lnSpc>
                <a:spcBef>
                  <a:spcPts val="0"/>
                </a:spcBef>
                <a:spcAft>
                  <a:spcPts val="0"/>
                </a:spcAft>
                <a:buClrTx/>
                <a:buSzTx/>
                <a:buFont typeface="Arial" charset="0"/>
                <a:buNone/>
                <a:tabLst/>
                <a:defRPr/>
              </a:pP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U.S. </a:t>
              </a:r>
              <a:r>
                <a:rPr kumimoji="0" lang="en-US" sz="10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Department</a:t>
              </a: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 of Transportation</a:t>
              </a:r>
            </a:p>
            <a:p>
              <a:pPr marL="0" marR="0" lvl="0" indent="0" algn="l" defTabSz="914400" rtl="0" eaLnBrk="1" fontAlgn="auto" latinLnBrk="0" hangingPunct="1">
                <a:lnSpc>
                  <a:spcPts val="900"/>
                </a:lnSpc>
                <a:spcBef>
                  <a:spcPts val="0"/>
                </a:spcBef>
                <a:spcAft>
                  <a:spcPts val="0"/>
                </a:spcAft>
                <a:buClrTx/>
                <a:buSzTx/>
                <a:buFont typeface="Arial" charset="0"/>
                <a:buNone/>
                <a:tabLst/>
                <a:defRPr/>
              </a:pP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ITS Joint </a:t>
              </a:r>
              <a:r>
                <a:rPr kumimoji="0" lang="en-US" sz="10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Program</a:t>
              </a:r>
              <a:r>
                <a:rPr kumimoji="0" lang="en-US" sz="900" b="1" i="0" u="none" strike="noStrike" kern="1200" cap="none" spc="0" normalizeH="0" baseline="0" noProof="0" dirty="0">
                  <a:ln>
                    <a:noFill/>
                  </a:ln>
                  <a:solidFill>
                    <a:srgbClr val="E7E6E6">
                      <a:lumMod val="50000"/>
                    </a:srgbClr>
                  </a:solidFill>
                  <a:effectLst/>
                  <a:uLnTx/>
                  <a:uFillTx/>
                  <a:latin typeface="Calibri Light" panose="020F0302020204030204"/>
                  <a:ea typeface="+mn-ea"/>
                  <a:cs typeface="+mn-cs"/>
                </a:rPr>
                <a:t> Office</a:t>
              </a:r>
            </a:p>
          </p:txBody>
        </p:sp>
        <p:pic>
          <p:nvPicPr>
            <p:cNvPr id="10" name="Picture 9" descr="USDOT Triskelion - Correct Direction.jpg">
              <a:extLst>
                <a:ext uri="{FF2B5EF4-FFF2-40B4-BE49-F238E27FC236}">
                  <a16:creationId xmlns:a16="http://schemas.microsoft.com/office/drawing/2014/main" id="{0D1223F1-19BC-4CC5-AE47-7FF01F8BF518}"/>
                </a:ext>
              </a:extLst>
            </p:cNvPr>
            <p:cNvPicPr>
              <a:picLocks noChangeAspect="1"/>
            </p:cNvPicPr>
            <p:nvPr userDrawn="1"/>
          </p:nvPicPr>
          <p:blipFill>
            <a:blip r:embed="rId16" cstate="print"/>
            <a:stretch>
              <a:fillRect/>
            </a:stretch>
          </p:blipFill>
          <p:spPr>
            <a:xfrm>
              <a:off x="3968297" y="6372956"/>
              <a:ext cx="383854" cy="383854"/>
            </a:xfrm>
            <a:prstGeom prst="rect">
              <a:avLst/>
            </a:prstGeom>
          </p:spPr>
        </p:pic>
      </p:grpSp>
      <p:pic>
        <p:nvPicPr>
          <p:cNvPr id="11" name="Picture 10">
            <a:extLst>
              <a:ext uri="{FF2B5EF4-FFF2-40B4-BE49-F238E27FC236}">
                <a16:creationId xmlns:a16="http://schemas.microsoft.com/office/drawing/2014/main" id="{5E38E72B-8165-4BCB-82C8-4F7100EBB78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6931" t="60028" r="5901" b="12128"/>
          <a:stretch/>
        </p:blipFill>
        <p:spPr>
          <a:xfrm>
            <a:off x="609600" y="6248400"/>
            <a:ext cx="1726622" cy="549151"/>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rtl="0" eaLnBrk="0" fontAlgn="base" hangingPunct="0">
        <a:spcBef>
          <a:spcPct val="0"/>
        </a:spcBef>
        <a:spcAft>
          <a:spcPct val="0"/>
        </a:spcAft>
        <a:defRPr sz="3200" b="1">
          <a:solidFill>
            <a:schemeClr val="tx2"/>
          </a:solidFill>
          <a:latin typeface="+mj-lt"/>
          <a:ea typeface="MS PGothic" pitchFamily="34" charset="-128"/>
          <a:cs typeface="MS PGothic"/>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5pPr>
      <a:lvl6pPr marL="457200" algn="l" rtl="0" eaLnBrk="0" fontAlgn="base" hangingPunct="0">
        <a:spcBef>
          <a:spcPct val="0"/>
        </a:spcBef>
        <a:spcAft>
          <a:spcPct val="0"/>
        </a:spcAft>
        <a:defRPr sz="2800" b="1">
          <a:solidFill>
            <a:schemeClr val="tx2"/>
          </a:solidFill>
          <a:latin typeface="Arial" charset="0"/>
        </a:defRPr>
      </a:lvl6pPr>
      <a:lvl7pPr marL="914400" algn="l" rtl="0" eaLnBrk="0" fontAlgn="base" hangingPunct="0">
        <a:spcBef>
          <a:spcPct val="0"/>
        </a:spcBef>
        <a:spcAft>
          <a:spcPct val="0"/>
        </a:spcAft>
        <a:defRPr sz="2800" b="1">
          <a:solidFill>
            <a:schemeClr val="tx2"/>
          </a:solidFill>
          <a:latin typeface="Arial" charset="0"/>
        </a:defRPr>
      </a:lvl7pPr>
      <a:lvl8pPr marL="1371600" algn="l" rtl="0" eaLnBrk="0" fontAlgn="base" hangingPunct="0">
        <a:spcBef>
          <a:spcPct val="0"/>
        </a:spcBef>
        <a:spcAft>
          <a:spcPct val="0"/>
        </a:spcAft>
        <a:defRPr sz="2800" b="1">
          <a:solidFill>
            <a:schemeClr val="tx2"/>
          </a:solidFill>
          <a:latin typeface="Arial" charset="0"/>
        </a:defRPr>
      </a:lvl8pPr>
      <a:lvl9pPr marL="1828800" algn="l" rtl="0" eaLnBrk="0" fontAlgn="base" hangingPunct="0">
        <a:spcBef>
          <a:spcPct val="0"/>
        </a:spcBef>
        <a:spcAft>
          <a:spcPct val="0"/>
        </a:spcAft>
        <a:defRPr sz="2800" b="1">
          <a:solidFill>
            <a:schemeClr val="tx2"/>
          </a:solidFill>
          <a:latin typeface="Arial" charset="0"/>
        </a:defRPr>
      </a:lvl9pPr>
    </p:titleStyle>
    <p:bodyStyle>
      <a:lvl1pPr marL="171450" indent="-17145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MS PGothic" pitchFamily="34" charset="-128"/>
          <a:cs typeface="MS PGothic"/>
        </a:defRPr>
      </a:lvl1pPr>
      <a:lvl2pPr marL="392113" indent="-209550" algn="l" rtl="0" eaLnBrk="0" fontAlgn="base" hangingPunct="0">
        <a:spcBef>
          <a:spcPct val="20000"/>
        </a:spcBef>
        <a:spcAft>
          <a:spcPct val="0"/>
        </a:spcAft>
        <a:buSzPct val="65000"/>
        <a:buFont typeface="Arial Unicode MS" charset="0"/>
        <a:buChar char="□"/>
        <a:defRPr sz="1600">
          <a:solidFill>
            <a:schemeClr val="tx1"/>
          </a:solidFill>
          <a:latin typeface="+mn-lt"/>
          <a:ea typeface="MS PGothic" pitchFamily="34" charset="-128"/>
          <a:cs typeface="MS PGothic" pitchFamily="34" charset="-128"/>
        </a:defRPr>
      </a:lvl2pPr>
      <a:lvl3pPr marL="620713" indent="-20955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itchFamily="34" charset="-128"/>
          <a:cs typeface="MS PGothic" pitchFamily="34" charset="-128"/>
        </a:defRPr>
      </a:lvl3pPr>
      <a:lvl4pPr marL="839788" indent="-209550" algn="l" rtl="0" eaLnBrk="0" fontAlgn="base" hangingPunct="0">
        <a:spcBef>
          <a:spcPct val="20000"/>
        </a:spcBef>
        <a:spcAft>
          <a:spcPct val="0"/>
        </a:spcAft>
        <a:buFont typeface="Arial" panose="020B0604020202020204" pitchFamily="34" charset="0"/>
        <a:buChar char="–"/>
        <a:defRPr sz="1600">
          <a:solidFill>
            <a:schemeClr val="tx1"/>
          </a:solidFill>
          <a:latin typeface="+mn-lt"/>
          <a:ea typeface="MS PGothic" pitchFamily="34" charset="-128"/>
          <a:cs typeface="MS PGothic" pitchFamily="34" charset="-128"/>
        </a:defRPr>
      </a:lvl4pPr>
      <a:lvl5pPr marL="1041400" indent="-209550" algn="l" rtl="0" eaLnBrk="0" fontAlgn="base" hangingPunct="0">
        <a:spcBef>
          <a:spcPct val="20000"/>
        </a:spcBef>
        <a:spcAft>
          <a:spcPct val="0"/>
        </a:spcAft>
        <a:buChar char="•"/>
        <a:defRPr sz="16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ransportation.gov/"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its.dot.gov/index.htm" TargetMode="Externa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hyperlink" Target="http://onlinepubs.trb.org/onlinepubs/conferences/2018/RISE/Presentations/P.Pisano.Capability_Maturity_Self-Assessment_Tools.FHWA.SilverRoom.09102018.pdf" TargetMode="External"/><Relationship Id="rId3" Type="http://schemas.openxmlformats.org/officeDocument/2006/relationships/hyperlink" Target="http://www.transportationops.org/" TargetMode="External"/><Relationship Id="rId7" Type="http://schemas.openxmlformats.org/officeDocument/2006/relationships/hyperlink" Target="https://ops.fhwa.dot.gov/eto_tim_pse/about/eto.htm"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s://www.fhwa.dot.gov/goshrp2/Solutions/Reliability/L12_L32A_L32B/National_Traffic_Incident_Management_Responder_Training_Program" TargetMode="External"/><Relationship Id="rId5" Type="http://schemas.openxmlformats.org/officeDocument/2006/relationships/hyperlink" Target="https://www.respondersafety.com/" TargetMode="External"/><Relationship Id="rId4" Type="http://schemas.openxmlformats.org/officeDocument/2006/relationships/hyperlink" Target="http://www.training.fema.gov/nims/" TargetMode="External"/><Relationship Id="rId9" Type="http://schemas.openxmlformats.org/officeDocument/2006/relationships/hyperlink" Target="https://ops.fhwa.dot.gov/publications/publications.ht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9B94E9F3-E9A3-4928-A7C6-2A05FDEE98A7}"/>
              </a:ext>
            </a:extLst>
          </p:cNvPr>
          <p:cNvSpPr>
            <a:spLocks noGrp="1" noChangeArrowheads="1"/>
          </p:cNvSpPr>
          <p:nvPr>
            <p:ph type="ctrTitle"/>
          </p:nvPr>
        </p:nvSpPr>
        <p:spPr>
          <a:xfrm>
            <a:off x="685800" y="1752600"/>
            <a:ext cx="7772400" cy="2536825"/>
          </a:xfrm>
          <a:solidFill>
            <a:schemeClr val="bg1"/>
          </a:solidFill>
          <a:ln>
            <a:noFill/>
          </a:ln>
        </p:spPr>
        <p:txBody>
          <a:bodyPr anchor="t"/>
          <a:lstStyle/>
          <a:p>
            <a:pPr algn="ctr">
              <a:defRPr/>
            </a:pPr>
            <a:r>
              <a:rPr lang="en-US" altLang="en-US" i="1" dirty="0">
                <a:solidFill>
                  <a:srgbClr val="002060"/>
                </a:solidFill>
              </a:rPr>
              <a:t>ITS ePrimer</a:t>
            </a:r>
            <a:br>
              <a:rPr lang="en-US" altLang="en-US" i="1" dirty="0">
                <a:solidFill>
                  <a:schemeClr val="tx1"/>
                </a:solidFill>
              </a:rPr>
            </a:br>
            <a:r>
              <a:rPr lang="en-US" altLang="en-US" dirty="0">
                <a:solidFill>
                  <a:schemeClr val="tx1"/>
                </a:solidFill>
              </a:rPr>
              <a:t> </a:t>
            </a:r>
            <a:r>
              <a:rPr lang="en-US" altLang="en-US" dirty="0">
                <a:solidFill>
                  <a:srgbClr val="002060"/>
                </a:solidFill>
              </a:rPr>
              <a:t>Module 14: ITS in Emergencies and Disasters</a:t>
            </a:r>
            <a:endParaRPr lang="en-US" altLang="en-US" dirty="0">
              <a:solidFill>
                <a:srgbClr val="C00000"/>
              </a:solidFill>
            </a:endParaRPr>
          </a:p>
        </p:txBody>
      </p:sp>
      <p:grpSp>
        <p:nvGrpSpPr>
          <p:cNvPr id="11" name="Group 10">
            <a:extLst>
              <a:ext uri="{FF2B5EF4-FFF2-40B4-BE49-F238E27FC236}">
                <a16:creationId xmlns:a16="http://schemas.microsoft.com/office/drawing/2014/main" id="{35E48BE1-2BCB-4194-B145-8B75D471FF72}"/>
              </a:ext>
            </a:extLst>
          </p:cNvPr>
          <p:cNvGrpSpPr/>
          <p:nvPr/>
        </p:nvGrpSpPr>
        <p:grpSpPr>
          <a:xfrm>
            <a:off x="228600" y="5811560"/>
            <a:ext cx="4114800" cy="1017411"/>
            <a:chOff x="2457337" y="869519"/>
            <a:chExt cx="4114800" cy="1017411"/>
          </a:xfrm>
        </p:grpSpPr>
        <p:pic>
          <p:nvPicPr>
            <p:cNvPr id="12" name="Picture 2" descr="U.S. Department of Transportation (US DOT)">
              <a:hlinkClick r:id="rId3" tooltip="U.S. Department of Transportation (US DOT)"/>
              <a:extLst>
                <a:ext uri="{FF2B5EF4-FFF2-40B4-BE49-F238E27FC236}">
                  <a16:creationId xmlns:a16="http://schemas.microsoft.com/office/drawing/2014/main" id="{9624E34E-F14F-4529-A203-E858886D8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337" y="869519"/>
              <a:ext cx="4114800" cy="266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Intelligent Transportation Systems Joint Program Office">
              <a:hlinkClick r:id="rId5" tooltip="Intelligent Transportation Systems Joint Program Office"/>
              <a:extLst>
                <a:ext uri="{FF2B5EF4-FFF2-40B4-BE49-F238E27FC236}">
                  <a16:creationId xmlns:a16="http://schemas.microsoft.com/office/drawing/2014/main" id="{F31EF76D-C313-4B02-AEED-B19180A07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7337" y="1153505"/>
              <a:ext cx="4114800" cy="73342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52E883BC-4E69-4F97-AE9E-78A7A3CDC0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31" t="60028" r="5901" b="12128"/>
          <a:stretch/>
        </p:blipFill>
        <p:spPr>
          <a:xfrm>
            <a:off x="5536868" y="5729509"/>
            <a:ext cx="3607132" cy="1128491"/>
          </a:xfrm>
          <a:prstGeom prst="rect">
            <a:avLst/>
          </a:prstGeom>
        </p:spPr>
      </p:pic>
      <p:sp>
        <p:nvSpPr>
          <p:cNvPr id="15" name="Rectangle 1">
            <a:extLst>
              <a:ext uri="{FF2B5EF4-FFF2-40B4-BE49-F238E27FC236}">
                <a16:creationId xmlns:a16="http://schemas.microsoft.com/office/drawing/2014/main" id="{C264AB80-EC9C-4B12-A45F-FD120C09842A}"/>
              </a:ext>
            </a:extLst>
          </p:cNvPr>
          <p:cNvSpPr>
            <a:spLocks noChangeArrowheads="1"/>
          </p:cNvSpPr>
          <p:nvPr/>
        </p:nvSpPr>
        <p:spPr bwMode="auto">
          <a:xfrm>
            <a:off x="2362200" y="378142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1600">
                <a:solidFill>
                  <a:schemeClr val="tx1"/>
                </a:solidFill>
                <a:latin typeface="Arial" panose="020B0604020202020204" pitchFamily="34" charset="0"/>
                <a:ea typeface="MS PGothic" panose="020B0600070205080204" pitchFamily="34" charset="-128"/>
              </a:defRPr>
            </a:lvl1pPr>
            <a:lvl2pPr marL="37931725" indent="-37474525">
              <a:spcBef>
                <a:spcPct val="20000"/>
              </a:spcBef>
              <a:buSzPct val="65000"/>
              <a:buFont typeface="Arial Unicode MS" charset="0"/>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SzPct val="50000"/>
              <a:buFont typeface="Arial Unicode MS" charset="0"/>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2000" b="1" dirty="0">
                <a:solidFill>
                  <a:srgbClr val="000000"/>
                </a:solidFill>
              </a:rPr>
              <a:t>ITS Professional Capacity Building Program</a:t>
            </a:r>
            <a:endParaRPr lang="en-US" altLang="en-US" sz="2000" dirty="0">
              <a:solidFill>
                <a:srgbClr val="000000"/>
              </a:solidFill>
            </a:endParaRPr>
          </a:p>
          <a:p>
            <a:pPr algn="ctr">
              <a:spcBef>
                <a:spcPct val="0"/>
              </a:spcBef>
              <a:buFontTx/>
              <a:buNone/>
            </a:pPr>
            <a:r>
              <a:rPr lang="en-US" altLang="en-US" sz="2000" b="1" dirty="0">
                <a:solidFill>
                  <a:srgbClr val="000000"/>
                </a:solidFill>
              </a:rPr>
              <a:t>ITS Joint Program Office</a:t>
            </a:r>
            <a:endParaRPr lang="en-US" altLang="en-US" sz="2000" dirty="0">
              <a:solidFill>
                <a:srgbClr val="000000"/>
              </a:solidFill>
            </a:endParaRPr>
          </a:p>
          <a:p>
            <a:pPr algn="ctr">
              <a:spcBef>
                <a:spcPct val="0"/>
              </a:spcBef>
              <a:buFontTx/>
              <a:buNone/>
            </a:pPr>
            <a:r>
              <a:rPr lang="en-US" altLang="en-US" sz="2000" b="1" dirty="0">
                <a:solidFill>
                  <a:srgbClr val="000000"/>
                </a:solidFill>
              </a:rPr>
              <a:t>U.S. Department of Transportation</a:t>
            </a:r>
            <a:endParaRPr lang="en-US" altLang="en-US" sz="2000"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E5A1D7-5A10-40CC-ACD8-6DC4432C39C5}"/>
              </a:ext>
            </a:extLst>
          </p:cNvPr>
          <p:cNvSpPr>
            <a:spLocks noGrp="1"/>
          </p:cNvSpPr>
          <p:nvPr>
            <p:ph type="title"/>
          </p:nvPr>
        </p:nvSpPr>
        <p:spPr/>
        <p:txBody>
          <a:bodyPr/>
          <a:lstStyle/>
          <a:p>
            <a:r>
              <a:rPr lang="en-US" dirty="0"/>
              <a:t>Preparing for response to emergencies and disasters</a:t>
            </a:r>
          </a:p>
        </p:txBody>
      </p:sp>
      <p:sp>
        <p:nvSpPr>
          <p:cNvPr id="5" name="Text Placeholder 4">
            <a:extLst>
              <a:ext uri="{FF2B5EF4-FFF2-40B4-BE49-F238E27FC236}">
                <a16:creationId xmlns:a16="http://schemas.microsoft.com/office/drawing/2014/main" id="{49A2DED4-D91F-4321-8FE8-CF1BE16809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207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28CAC-A473-47A4-A0B8-E6998077831A}"/>
              </a:ext>
            </a:extLst>
          </p:cNvPr>
          <p:cNvSpPr>
            <a:spLocks noGrp="1"/>
          </p:cNvSpPr>
          <p:nvPr>
            <p:ph type="title"/>
          </p:nvPr>
        </p:nvSpPr>
        <p:spPr/>
        <p:txBody>
          <a:bodyPr/>
          <a:lstStyle/>
          <a:p>
            <a:r>
              <a:rPr lang="en-US" dirty="0"/>
              <a:t>Operational Resilience</a:t>
            </a:r>
          </a:p>
        </p:txBody>
      </p:sp>
      <p:sp>
        <p:nvSpPr>
          <p:cNvPr id="5" name="Content Placeholder 4">
            <a:extLst>
              <a:ext uri="{FF2B5EF4-FFF2-40B4-BE49-F238E27FC236}">
                <a16:creationId xmlns:a16="http://schemas.microsoft.com/office/drawing/2014/main" id="{6CCC10E9-4A5A-4247-B88D-FE5FF32D916E}"/>
              </a:ext>
            </a:extLst>
          </p:cNvPr>
          <p:cNvSpPr>
            <a:spLocks noGrp="1"/>
          </p:cNvSpPr>
          <p:nvPr>
            <p:ph idx="1"/>
          </p:nvPr>
        </p:nvSpPr>
        <p:spPr/>
        <p:txBody>
          <a:bodyPr/>
          <a:lstStyle/>
          <a:p>
            <a:r>
              <a:rPr lang="en-US" dirty="0"/>
              <a:t>Department of Homeland Security (DHS), Federal Emergency Management Administration (FEMA)</a:t>
            </a:r>
          </a:p>
          <a:p>
            <a:pPr lvl="1"/>
            <a:r>
              <a:rPr lang="en-US" dirty="0"/>
              <a:t>“A prepared and resilient Nation”</a:t>
            </a:r>
          </a:p>
          <a:p>
            <a:r>
              <a:rPr lang="en-US" dirty="0"/>
              <a:t>Transportation Research Board (TRB) Operational Resilience ETO Subcommittee (ACP10-1) of the Standing Committee on Regional TSMO</a:t>
            </a:r>
          </a:p>
          <a:p>
            <a:pPr lvl="1"/>
            <a:r>
              <a:rPr lang="en-US" dirty="0"/>
              <a:t>“… the ability to prepare and plan for, absorb, recover from, or more successfully adapt to actual or potential adverse events …”</a:t>
            </a:r>
          </a:p>
          <a:p>
            <a:r>
              <a:rPr lang="en-US" dirty="0"/>
              <a:t>Key points:</a:t>
            </a:r>
          </a:p>
          <a:p>
            <a:pPr lvl="1"/>
            <a:r>
              <a:rPr lang="en-US" dirty="0"/>
              <a:t>Prepare</a:t>
            </a:r>
          </a:p>
          <a:p>
            <a:pPr lvl="1"/>
            <a:r>
              <a:rPr lang="en-US" dirty="0"/>
              <a:t>Anticipate</a:t>
            </a:r>
          </a:p>
          <a:p>
            <a:pPr lvl="1"/>
            <a:r>
              <a:rPr lang="en-US" dirty="0"/>
              <a:t>Absorb - continue to provide services during adverse conditions</a:t>
            </a:r>
          </a:p>
          <a:p>
            <a:pPr lvl="1"/>
            <a:r>
              <a:rPr lang="en-US" dirty="0"/>
              <a:t>Recover</a:t>
            </a:r>
          </a:p>
        </p:txBody>
      </p:sp>
    </p:spTree>
    <p:extLst>
      <p:ext uri="{BB962C8B-B14F-4D97-AF65-F5344CB8AC3E}">
        <p14:creationId xmlns:p14="http://schemas.microsoft.com/office/powerpoint/2010/main" val="198695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9A48-7809-465E-8382-1EA26104147F}"/>
              </a:ext>
            </a:extLst>
          </p:cNvPr>
          <p:cNvSpPr>
            <a:spLocks noGrp="1"/>
          </p:cNvSpPr>
          <p:nvPr>
            <p:ph type="title"/>
          </p:nvPr>
        </p:nvSpPr>
        <p:spPr/>
        <p:txBody>
          <a:bodyPr/>
          <a:lstStyle/>
          <a:p>
            <a:r>
              <a:rPr lang="en-US" dirty="0"/>
              <a:t>Operational Resilience Pillars</a:t>
            </a:r>
          </a:p>
        </p:txBody>
      </p:sp>
      <p:pic>
        <p:nvPicPr>
          <p:cNvPr id="4" name="Picture 3">
            <a:extLst>
              <a:ext uri="{FF2B5EF4-FFF2-40B4-BE49-F238E27FC236}">
                <a16:creationId xmlns:a16="http://schemas.microsoft.com/office/drawing/2014/main" id="{46473432-5022-433A-95AF-529CDF19BE8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324599" cy="4648201"/>
          </a:xfrm>
          <a:prstGeom prst="rect">
            <a:avLst/>
          </a:prstGeom>
          <a:noFill/>
        </p:spPr>
      </p:pic>
    </p:spTree>
    <p:extLst>
      <p:ext uri="{BB962C8B-B14F-4D97-AF65-F5344CB8AC3E}">
        <p14:creationId xmlns:p14="http://schemas.microsoft.com/office/powerpoint/2010/main" val="393646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34B5-686E-4534-830D-8A9AA044B20C}"/>
              </a:ext>
            </a:extLst>
          </p:cNvPr>
          <p:cNvSpPr>
            <a:spLocks noGrp="1"/>
          </p:cNvSpPr>
          <p:nvPr>
            <p:ph type="title"/>
          </p:nvPr>
        </p:nvSpPr>
        <p:spPr/>
        <p:txBody>
          <a:bodyPr/>
          <a:lstStyle/>
          <a:p>
            <a:r>
              <a:rPr lang="en-US" dirty="0"/>
              <a:t>ITS &amp; Operational Resilience</a:t>
            </a:r>
          </a:p>
        </p:txBody>
      </p:sp>
      <p:sp>
        <p:nvSpPr>
          <p:cNvPr id="3" name="Content Placeholder 2">
            <a:extLst>
              <a:ext uri="{FF2B5EF4-FFF2-40B4-BE49-F238E27FC236}">
                <a16:creationId xmlns:a16="http://schemas.microsoft.com/office/drawing/2014/main" id="{0BEAEDCB-108C-4CD0-A160-2B4A28FC4992}"/>
              </a:ext>
            </a:extLst>
          </p:cNvPr>
          <p:cNvSpPr>
            <a:spLocks noGrp="1"/>
          </p:cNvSpPr>
          <p:nvPr>
            <p:ph idx="1"/>
          </p:nvPr>
        </p:nvSpPr>
        <p:spPr/>
        <p:txBody>
          <a:bodyPr/>
          <a:lstStyle/>
          <a:p>
            <a:r>
              <a:rPr lang="en-US" dirty="0"/>
              <a:t>ITS must include operational resilience in its planning, design, deployment and maintenance</a:t>
            </a:r>
          </a:p>
          <a:p>
            <a:pPr lvl="1"/>
            <a:r>
              <a:rPr lang="en-US" dirty="0"/>
              <a:t>Events impact ITS</a:t>
            </a:r>
          </a:p>
          <a:p>
            <a:pPr lvl="1"/>
            <a:r>
              <a:rPr lang="en-US" dirty="0"/>
              <a:t>Cannot lose ITS when it is needed most</a:t>
            </a:r>
          </a:p>
          <a:p>
            <a:r>
              <a:rPr lang="en-US" dirty="0"/>
              <a:t>ITS can be used to improve the operational resilience of the transportation system</a:t>
            </a:r>
          </a:p>
          <a:p>
            <a:pPr lvl="1"/>
            <a:r>
              <a:rPr lang="en-US" dirty="0"/>
              <a:t>Events, small and large, need ITS to conduct ETO and TIM</a:t>
            </a:r>
          </a:p>
        </p:txBody>
      </p:sp>
    </p:spTree>
    <p:extLst>
      <p:ext uri="{BB962C8B-B14F-4D97-AF65-F5344CB8AC3E}">
        <p14:creationId xmlns:p14="http://schemas.microsoft.com/office/powerpoint/2010/main" val="414897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E5A1D7-5A10-40CC-ACD8-6DC4432C39C5}"/>
              </a:ext>
            </a:extLst>
          </p:cNvPr>
          <p:cNvSpPr>
            <a:spLocks noGrp="1"/>
          </p:cNvSpPr>
          <p:nvPr>
            <p:ph type="title"/>
          </p:nvPr>
        </p:nvSpPr>
        <p:spPr/>
        <p:txBody>
          <a:bodyPr/>
          <a:lstStyle/>
          <a:p>
            <a:r>
              <a:rPr lang="en-US" dirty="0"/>
              <a:t>Emergency transportation operations</a:t>
            </a:r>
          </a:p>
        </p:txBody>
      </p:sp>
      <p:sp>
        <p:nvSpPr>
          <p:cNvPr id="5" name="Text Placeholder 4">
            <a:extLst>
              <a:ext uri="{FF2B5EF4-FFF2-40B4-BE49-F238E27FC236}">
                <a16:creationId xmlns:a16="http://schemas.microsoft.com/office/drawing/2014/main" id="{49A2DED4-D91F-4321-8FE8-CF1BE16809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103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28CAC-A473-47A4-A0B8-E6998077831A}"/>
              </a:ext>
            </a:extLst>
          </p:cNvPr>
          <p:cNvSpPr>
            <a:spLocks noGrp="1"/>
          </p:cNvSpPr>
          <p:nvPr>
            <p:ph type="title"/>
          </p:nvPr>
        </p:nvSpPr>
        <p:spPr/>
        <p:txBody>
          <a:bodyPr/>
          <a:lstStyle/>
          <a:p>
            <a:r>
              <a:rPr lang="en-US" dirty="0"/>
              <a:t>Emergency Transportation Operations</a:t>
            </a:r>
          </a:p>
        </p:txBody>
      </p:sp>
      <p:sp>
        <p:nvSpPr>
          <p:cNvPr id="5" name="Content Placeholder 4">
            <a:extLst>
              <a:ext uri="{FF2B5EF4-FFF2-40B4-BE49-F238E27FC236}">
                <a16:creationId xmlns:a16="http://schemas.microsoft.com/office/drawing/2014/main" id="{6CCC10E9-4A5A-4247-B88D-FE5FF32D916E}"/>
              </a:ext>
            </a:extLst>
          </p:cNvPr>
          <p:cNvSpPr>
            <a:spLocks noGrp="1"/>
          </p:cNvSpPr>
          <p:nvPr>
            <p:ph idx="1"/>
          </p:nvPr>
        </p:nvSpPr>
        <p:spPr/>
        <p:txBody>
          <a:bodyPr/>
          <a:lstStyle/>
          <a:p>
            <a:r>
              <a:rPr lang="en-US" dirty="0"/>
              <a:t>ETO events can include the following:</a:t>
            </a:r>
          </a:p>
          <a:p>
            <a:pPr lvl="1"/>
            <a:r>
              <a:rPr lang="en-US" dirty="0"/>
              <a:t>Minor Traffic incidents</a:t>
            </a:r>
          </a:p>
          <a:p>
            <a:pPr lvl="1"/>
            <a:r>
              <a:rPr lang="en-US" dirty="0"/>
              <a:t>Planned Special Events</a:t>
            </a:r>
          </a:p>
          <a:p>
            <a:pPr lvl="1"/>
            <a:r>
              <a:rPr lang="en-US" dirty="0"/>
              <a:t>HazMat Incidents</a:t>
            </a:r>
          </a:p>
          <a:p>
            <a:pPr lvl="1"/>
            <a:r>
              <a:rPr lang="en-US" dirty="0"/>
              <a:t>Wildfires</a:t>
            </a:r>
          </a:p>
          <a:p>
            <a:pPr lvl="1"/>
            <a:r>
              <a:rPr lang="en-US" dirty="0"/>
              <a:t>Major Storms</a:t>
            </a:r>
          </a:p>
          <a:p>
            <a:pPr lvl="1"/>
            <a:r>
              <a:rPr lang="en-US" dirty="0"/>
              <a:t>Malevolent Acts</a:t>
            </a:r>
          </a:p>
          <a:p>
            <a:r>
              <a:rPr lang="en-US" dirty="0"/>
              <a:t>ETO, as well as most TIM response, uses the National Incident Management System (NIMS) </a:t>
            </a:r>
          </a:p>
          <a:p>
            <a:pPr lvl="1"/>
            <a:r>
              <a:rPr lang="en-US" dirty="0"/>
              <a:t>The major functions are as follows:</a:t>
            </a:r>
          </a:p>
          <a:p>
            <a:pPr lvl="2"/>
            <a:r>
              <a:rPr lang="en-US" dirty="0"/>
              <a:t>Command and Management</a:t>
            </a:r>
          </a:p>
          <a:p>
            <a:pPr lvl="2"/>
            <a:r>
              <a:rPr lang="en-US" dirty="0"/>
              <a:t>Preparedness</a:t>
            </a:r>
          </a:p>
          <a:p>
            <a:pPr lvl="2"/>
            <a:r>
              <a:rPr lang="en-US" dirty="0"/>
              <a:t>Resource Management</a:t>
            </a:r>
          </a:p>
          <a:p>
            <a:pPr lvl="2"/>
            <a:r>
              <a:rPr lang="en-US" dirty="0"/>
              <a:t>Communication and Information Management</a:t>
            </a:r>
          </a:p>
          <a:p>
            <a:pPr lvl="2"/>
            <a:r>
              <a:rPr lang="en-US" dirty="0"/>
              <a:t>Supporting Technologies</a:t>
            </a:r>
          </a:p>
          <a:p>
            <a:pPr lvl="2"/>
            <a:r>
              <a:rPr lang="en-US" dirty="0"/>
              <a:t>Ongoing Program Management &amp; Maintenance</a:t>
            </a:r>
          </a:p>
          <a:p>
            <a:endParaRPr lang="en-US" dirty="0"/>
          </a:p>
          <a:p>
            <a:endParaRPr lang="en-US" dirty="0"/>
          </a:p>
        </p:txBody>
      </p:sp>
    </p:spTree>
    <p:extLst>
      <p:ext uri="{BB962C8B-B14F-4D97-AF65-F5344CB8AC3E}">
        <p14:creationId xmlns:p14="http://schemas.microsoft.com/office/powerpoint/2010/main" val="48670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28CAC-A473-47A4-A0B8-E6998077831A}"/>
              </a:ext>
            </a:extLst>
          </p:cNvPr>
          <p:cNvSpPr>
            <a:spLocks noGrp="1"/>
          </p:cNvSpPr>
          <p:nvPr>
            <p:ph type="title"/>
          </p:nvPr>
        </p:nvSpPr>
        <p:spPr/>
        <p:txBody>
          <a:bodyPr/>
          <a:lstStyle/>
          <a:p>
            <a:r>
              <a:rPr lang="en-US" dirty="0"/>
              <a:t>Event Severity and Frequency</a:t>
            </a:r>
          </a:p>
        </p:txBody>
      </p:sp>
      <p:sp>
        <p:nvSpPr>
          <p:cNvPr id="6" name="TextBox 5">
            <a:extLst>
              <a:ext uri="{FF2B5EF4-FFF2-40B4-BE49-F238E27FC236}">
                <a16:creationId xmlns:a16="http://schemas.microsoft.com/office/drawing/2014/main" id="{407C2E60-F23A-4A5E-B825-1EC45129AEF2}"/>
              </a:ext>
            </a:extLst>
          </p:cNvPr>
          <p:cNvSpPr txBox="1"/>
          <p:nvPr/>
        </p:nvSpPr>
        <p:spPr>
          <a:xfrm>
            <a:off x="3886200" y="5943600"/>
            <a:ext cx="3329758" cy="261610"/>
          </a:xfrm>
          <a:prstGeom prst="rect">
            <a:avLst/>
          </a:prstGeom>
          <a:noFill/>
        </p:spPr>
        <p:txBody>
          <a:bodyPr wrap="none" rtlCol="0">
            <a:spAutoFit/>
          </a:bodyPr>
          <a:lstStyle/>
          <a:p>
            <a:r>
              <a:rPr lang="en-US" sz="1100" dirty="0"/>
              <a:t>Source: Federal Highway Administration, USDOT</a:t>
            </a:r>
            <a:endParaRPr lang="en-US" sz="1100" i="0" dirty="0">
              <a:solidFill>
                <a:schemeClr val="tx1"/>
              </a:solidFill>
            </a:endParaRPr>
          </a:p>
        </p:txBody>
      </p:sp>
      <p:pic>
        <p:nvPicPr>
          <p:cNvPr id="7" name="Picture 6">
            <a:extLst>
              <a:ext uri="{FF2B5EF4-FFF2-40B4-BE49-F238E27FC236}">
                <a16:creationId xmlns:a16="http://schemas.microsoft.com/office/drawing/2014/main" id="{2CF4F276-846A-48C8-A28C-D4499FD80E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7924800" cy="4419600"/>
          </a:xfrm>
          <a:prstGeom prst="rect">
            <a:avLst/>
          </a:prstGeom>
          <a:noFill/>
        </p:spPr>
      </p:pic>
    </p:spTree>
    <p:extLst>
      <p:ext uri="{BB962C8B-B14F-4D97-AF65-F5344CB8AC3E}">
        <p14:creationId xmlns:p14="http://schemas.microsoft.com/office/powerpoint/2010/main" val="361681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6D82-A20A-400F-A4BE-EA8402A0C1E0}"/>
              </a:ext>
            </a:extLst>
          </p:cNvPr>
          <p:cNvSpPr>
            <a:spLocks noGrp="1"/>
          </p:cNvSpPr>
          <p:nvPr>
            <p:ph type="title"/>
          </p:nvPr>
        </p:nvSpPr>
        <p:spPr/>
        <p:txBody>
          <a:bodyPr/>
          <a:lstStyle/>
          <a:p>
            <a:r>
              <a:rPr lang="en-US" dirty="0"/>
              <a:t>ITS Support to ETO</a:t>
            </a:r>
          </a:p>
        </p:txBody>
      </p:sp>
      <p:sp>
        <p:nvSpPr>
          <p:cNvPr id="3" name="Content Placeholder 2">
            <a:extLst>
              <a:ext uri="{FF2B5EF4-FFF2-40B4-BE49-F238E27FC236}">
                <a16:creationId xmlns:a16="http://schemas.microsoft.com/office/drawing/2014/main" id="{8B3A385A-9FB9-4C5D-9D26-CEA98945CA08}"/>
              </a:ext>
            </a:extLst>
          </p:cNvPr>
          <p:cNvSpPr>
            <a:spLocks noGrp="1"/>
          </p:cNvSpPr>
          <p:nvPr>
            <p:ph idx="1"/>
          </p:nvPr>
        </p:nvSpPr>
        <p:spPr/>
        <p:txBody>
          <a:bodyPr/>
          <a:lstStyle/>
          <a:p>
            <a:r>
              <a:rPr lang="en-US" dirty="0"/>
              <a:t>Historically, ITS elements support ETO</a:t>
            </a:r>
          </a:p>
          <a:p>
            <a:pPr lvl="1"/>
            <a:r>
              <a:rPr lang="en-US" dirty="0"/>
              <a:t>Roadway sensors to collect traffic conditions</a:t>
            </a:r>
          </a:p>
          <a:p>
            <a:pPr lvl="1"/>
            <a:r>
              <a:rPr lang="en-US" dirty="0"/>
              <a:t>Dynamic message signs (DMS) to post traveler information</a:t>
            </a:r>
          </a:p>
          <a:p>
            <a:pPr lvl="1"/>
            <a:r>
              <a:rPr lang="en-US" dirty="0"/>
              <a:t>CCTV cameras for surveillance</a:t>
            </a:r>
          </a:p>
          <a:p>
            <a:r>
              <a:rPr lang="en-US" dirty="0"/>
              <a:t>Advanced strategies</a:t>
            </a:r>
          </a:p>
          <a:p>
            <a:pPr lvl="1"/>
            <a:r>
              <a:rPr lang="en-US" dirty="0"/>
              <a:t>Road weather management (RWIS, environmental sensors, automated vehicle location for winter weather maintenance vehicles)</a:t>
            </a:r>
          </a:p>
          <a:p>
            <a:pPr lvl="1"/>
            <a:r>
              <a:rPr lang="en-US" dirty="0"/>
              <a:t>Traveler information services (511 systems, traveler information websites, media alerts)</a:t>
            </a:r>
          </a:p>
          <a:p>
            <a:pPr lvl="1"/>
            <a:r>
              <a:rPr lang="en-US" dirty="0"/>
              <a:t>Traffic control strategies (traffic signal systems, ramp metering, vehicle-to-infrastructure (V2I) and vehicle-to-everything (V2X) applications</a:t>
            </a:r>
          </a:p>
          <a:p>
            <a:pPr lvl="1"/>
            <a:r>
              <a:rPr lang="en-US" dirty="0"/>
              <a:t>Connected and automated vehicle (CAV) systems</a:t>
            </a:r>
          </a:p>
          <a:p>
            <a:pPr lvl="1"/>
            <a:r>
              <a:rPr lang="en-US" dirty="0"/>
              <a:t>Coordinated roadway strategies for construction, maintenance, and special events</a:t>
            </a:r>
          </a:p>
          <a:p>
            <a:pPr lvl="1"/>
            <a:r>
              <a:rPr lang="en-US" dirty="0"/>
              <a:t>Interoperable voice communications </a:t>
            </a:r>
          </a:p>
          <a:p>
            <a:pPr lvl="1"/>
            <a:r>
              <a:rPr lang="en-US" dirty="0"/>
              <a:t>Redundance data and communication networks to support ITS</a:t>
            </a:r>
          </a:p>
          <a:p>
            <a:pPr lvl="1"/>
            <a:endParaRPr lang="en-US" dirty="0"/>
          </a:p>
        </p:txBody>
      </p:sp>
    </p:spTree>
    <p:extLst>
      <p:ext uri="{BB962C8B-B14F-4D97-AF65-F5344CB8AC3E}">
        <p14:creationId xmlns:p14="http://schemas.microsoft.com/office/powerpoint/2010/main" val="26539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E5A1D7-5A10-40CC-ACD8-6DC4432C39C5}"/>
              </a:ext>
            </a:extLst>
          </p:cNvPr>
          <p:cNvSpPr>
            <a:spLocks noGrp="1"/>
          </p:cNvSpPr>
          <p:nvPr>
            <p:ph type="title"/>
          </p:nvPr>
        </p:nvSpPr>
        <p:spPr/>
        <p:txBody>
          <a:bodyPr/>
          <a:lstStyle/>
          <a:p>
            <a:r>
              <a:rPr lang="en-US" dirty="0"/>
              <a:t>Traffic incident management</a:t>
            </a:r>
          </a:p>
        </p:txBody>
      </p:sp>
      <p:sp>
        <p:nvSpPr>
          <p:cNvPr id="5" name="Text Placeholder 4">
            <a:extLst>
              <a:ext uri="{FF2B5EF4-FFF2-40B4-BE49-F238E27FC236}">
                <a16:creationId xmlns:a16="http://schemas.microsoft.com/office/drawing/2014/main" id="{49A2DED4-D91F-4321-8FE8-CF1BE16809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1836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428CAC-A473-47A4-A0B8-E6998077831A}"/>
              </a:ext>
            </a:extLst>
          </p:cNvPr>
          <p:cNvSpPr>
            <a:spLocks noGrp="1"/>
          </p:cNvSpPr>
          <p:nvPr>
            <p:ph type="title"/>
          </p:nvPr>
        </p:nvSpPr>
        <p:spPr/>
        <p:txBody>
          <a:bodyPr/>
          <a:lstStyle/>
          <a:p>
            <a:r>
              <a:rPr lang="en-US" dirty="0"/>
              <a:t>Traffic Incident Management</a:t>
            </a:r>
          </a:p>
        </p:txBody>
      </p:sp>
      <p:sp>
        <p:nvSpPr>
          <p:cNvPr id="5" name="Content Placeholder 4">
            <a:extLst>
              <a:ext uri="{FF2B5EF4-FFF2-40B4-BE49-F238E27FC236}">
                <a16:creationId xmlns:a16="http://schemas.microsoft.com/office/drawing/2014/main" id="{6CCC10E9-4A5A-4247-B88D-FE5FF32D916E}"/>
              </a:ext>
            </a:extLst>
          </p:cNvPr>
          <p:cNvSpPr>
            <a:spLocks noGrp="1"/>
          </p:cNvSpPr>
          <p:nvPr>
            <p:ph idx="1"/>
          </p:nvPr>
        </p:nvSpPr>
        <p:spPr/>
        <p:txBody>
          <a:bodyPr/>
          <a:lstStyle/>
          <a:p>
            <a:r>
              <a:rPr lang="en-US" dirty="0"/>
              <a:t>Incident Definition</a:t>
            </a:r>
          </a:p>
          <a:p>
            <a:pPr lvl="1"/>
            <a:r>
              <a:rPr lang="en-US" dirty="0"/>
              <a:t>Any non-recurring event that causes a reduction of roadway capacity or an abnormal increase in demand</a:t>
            </a:r>
          </a:p>
          <a:p>
            <a:pPr lvl="2"/>
            <a:r>
              <a:rPr lang="en-US" dirty="0"/>
              <a:t>Such events include traffic crashes, disabled vehicles, spilled cargo, highway maintenance and reconstruction projects, and special non-emergency events</a:t>
            </a:r>
          </a:p>
          <a:p>
            <a:r>
              <a:rPr lang="en-US" dirty="0"/>
              <a:t>ITS Components</a:t>
            </a:r>
          </a:p>
          <a:p>
            <a:pPr lvl="1"/>
            <a:r>
              <a:rPr lang="en-US" dirty="0"/>
              <a:t>Detection</a:t>
            </a:r>
          </a:p>
          <a:p>
            <a:pPr lvl="1"/>
            <a:r>
              <a:rPr lang="en-US" dirty="0"/>
              <a:t>Surveillance</a:t>
            </a:r>
          </a:p>
          <a:p>
            <a:pPr lvl="1"/>
            <a:r>
              <a:rPr lang="en-US" dirty="0"/>
              <a:t>Communication</a:t>
            </a:r>
          </a:p>
          <a:p>
            <a:r>
              <a:rPr lang="en-US" dirty="0"/>
              <a:t>TIM Benefits: </a:t>
            </a:r>
          </a:p>
          <a:p>
            <a:pPr lvl="1"/>
            <a:r>
              <a:rPr lang="en-US" dirty="0"/>
              <a:t>Reduces duration and impacts of incidents</a:t>
            </a:r>
          </a:p>
          <a:p>
            <a:pPr lvl="1"/>
            <a:r>
              <a:rPr lang="en-US" dirty="0"/>
              <a:t>Reduces the exposure of travelers, victims, and responders to hazardous conditions</a:t>
            </a:r>
          </a:p>
          <a:p>
            <a:pPr lvl="1"/>
            <a:r>
              <a:rPr lang="en-US" dirty="0"/>
              <a:t>Improves safety</a:t>
            </a:r>
          </a:p>
          <a:p>
            <a:pPr lvl="1"/>
            <a:r>
              <a:rPr lang="en-US" dirty="0"/>
              <a:t>Reduces secondary incidents</a:t>
            </a:r>
          </a:p>
          <a:p>
            <a:pPr lvl="1"/>
            <a:r>
              <a:rPr lang="en-US" dirty="0"/>
              <a:t>Potential to reduce congestion, fuel consumption, emissions, travel time, vehicle operating costs</a:t>
            </a:r>
          </a:p>
        </p:txBody>
      </p:sp>
    </p:spTree>
    <p:extLst>
      <p:ext uri="{BB962C8B-B14F-4D97-AF65-F5344CB8AC3E}">
        <p14:creationId xmlns:p14="http://schemas.microsoft.com/office/powerpoint/2010/main" val="17399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B3E1077-24A3-47FE-8700-13012A9FF94B}"/>
              </a:ext>
            </a:extLst>
          </p:cNvPr>
          <p:cNvSpPr>
            <a:spLocks noGrp="1" noChangeArrowheads="1"/>
          </p:cNvSpPr>
          <p:nvPr>
            <p:ph type="title"/>
          </p:nvPr>
        </p:nvSpPr>
        <p:spPr/>
        <p:txBody>
          <a:bodyPr/>
          <a:lstStyle/>
          <a:p>
            <a:r>
              <a:rPr lang="en-US" altLang="en-US" sz="2800" dirty="0"/>
              <a:t> Instructors</a:t>
            </a:r>
          </a:p>
        </p:txBody>
      </p:sp>
      <p:sp>
        <p:nvSpPr>
          <p:cNvPr id="65539" name="Content Placeholder 2">
            <a:extLst>
              <a:ext uri="{FF2B5EF4-FFF2-40B4-BE49-F238E27FC236}">
                <a16:creationId xmlns:a16="http://schemas.microsoft.com/office/drawing/2014/main" id="{9B504850-6938-41FD-80CE-EBF1FDE360E8}"/>
              </a:ext>
            </a:extLst>
          </p:cNvPr>
          <p:cNvSpPr>
            <a:spLocks noGrp="1"/>
          </p:cNvSpPr>
          <p:nvPr>
            <p:ph idx="1"/>
          </p:nvPr>
        </p:nvSpPr>
        <p:spPr/>
        <p:txBody>
          <a:bodyPr/>
          <a:lstStyle/>
          <a:p>
            <a:pPr marL="458788" indent="-285750">
              <a:defRPr/>
            </a:pPr>
            <a:r>
              <a:rPr lang="en-US" altLang="en-US" sz="1800" dirty="0">
                <a:ea typeface="MS PGothic" panose="020B0600070205080204" pitchFamily="34" charset="-128"/>
              </a:rPr>
              <a:t>Christopher Poe, Ph.D., P.E., ITE Fellow</a:t>
            </a:r>
          </a:p>
          <a:p>
            <a:pPr marL="669100" lvl="1" indent="-285750">
              <a:defRPr/>
            </a:pPr>
            <a:r>
              <a:rPr lang="en-US" altLang="en-US" sz="1800" dirty="0">
                <a:ea typeface="MS PGothic" panose="020B0600070205080204" pitchFamily="34" charset="-128"/>
              </a:rPr>
              <a:t>Director, Product/User Experience, Mixon Hill, Inc.</a:t>
            </a:r>
          </a:p>
          <a:p>
            <a:pPr marL="669100" lvl="1" indent="-285750">
              <a:defRPr/>
            </a:pPr>
            <a:r>
              <a:rPr lang="en-US" altLang="en-US" sz="1800" dirty="0">
                <a:ea typeface="MS PGothic" panose="020B0600070205080204" pitchFamily="34" charset="-128"/>
              </a:rPr>
              <a:t>26 years with Texas A&amp;M Transportation Institute (Retired)</a:t>
            </a:r>
          </a:p>
          <a:p>
            <a:pPr marL="669100" lvl="1" indent="-285750">
              <a:defRPr/>
            </a:pPr>
            <a:r>
              <a:rPr lang="en-US" altLang="en-US" sz="1800" dirty="0">
                <a:ea typeface="MS PGothic" panose="020B0600070205080204" pitchFamily="34" charset="-128"/>
              </a:rPr>
              <a:t>Previous experience</a:t>
            </a:r>
          </a:p>
          <a:p>
            <a:pPr marL="897700" lvl="2" indent="-285750">
              <a:defRPr/>
            </a:pPr>
            <a:r>
              <a:rPr lang="en-US" altLang="en-US" sz="1800" dirty="0">
                <a:ea typeface="MS PGothic" panose="020B0600070205080204" pitchFamily="34" charset="-128"/>
              </a:rPr>
              <a:t>PB Farradyne</a:t>
            </a:r>
          </a:p>
          <a:p>
            <a:pPr marL="897700" lvl="2" indent="-285750">
              <a:defRPr/>
            </a:pPr>
            <a:r>
              <a:rPr lang="en-US" altLang="en-US" sz="1800" dirty="0">
                <a:ea typeface="MS PGothic" panose="020B0600070205080204" pitchFamily="34" charset="-128"/>
              </a:rPr>
              <a:t>Adjunct Professor, University of Texas at Arlington (2001-2009)</a:t>
            </a:r>
          </a:p>
          <a:p>
            <a:pPr marL="458788" indent="-285750">
              <a:defRPr/>
            </a:pPr>
            <a:r>
              <a:rPr lang="en-US" altLang="en-US" sz="1800" dirty="0">
                <a:ea typeface="MS PGothic" panose="020B0600070205080204" pitchFamily="34" charset="-128"/>
              </a:rPr>
              <a:t>Lee Mixon, P.E., ITE Member</a:t>
            </a:r>
          </a:p>
          <a:p>
            <a:pPr marL="669100" lvl="1" indent="-285750">
              <a:defRPr/>
            </a:pPr>
            <a:r>
              <a:rPr lang="en-US" altLang="en-US" sz="1800" dirty="0">
                <a:ea typeface="MS PGothic" panose="020B0600070205080204" pitchFamily="34" charset="-128"/>
              </a:rPr>
              <a:t>President, Mixon Hill, Inc.</a:t>
            </a:r>
          </a:p>
          <a:p>
            <a:pPr marL="669100" lvl="1" indent="-285750">
              <a:defRPr/>
            </a:pPr>
            <a:r>
              <a:rPr lang="en-US" altLang="en-US" sz="1800" dirty="0">
                <a:ea typeface="MS PGothic" panose="020B0600070205080204" pitchFamily="34" charset="-128"/>
              </a:rPr>
              <a:t>Chair, SAE Infrastructure Application Task Force</a:t>
            </a:r>
          </a:p>
          <a:p>
            <a:pPr marL="669100" lvl="1" indent="-285750">
              <a:defRPr/>
            </a:pPr>
            <a:r>
              <a:rPr lang="en-US" altLang="en-US" sz="1800" dirty="0">
                <a:ea typeface="MS PGothic" panose="020B0600070205080204" pitchFamily="34" charset="-128"/>
              </a:rPr>
              <a:t>Previous experience</a:t>
            </a:r>
          </a:p>
          <a:p>
            <a:pPr marL="897700" lvl="2" indent="-285750">
              <a:defRPr/>
            </a:pPr>
            <a:r>
              <a:rPr lang="en-US" altLang="en-US" sz="1800" dirty="0">
                <a:ea typeface="MS PGothic" panose="020B0600070205080204" pitchFamily="34" charset="-128"/>
              </a:rPr>
              <a:t>National Engineering Technology Corp</a:t>
            </a:r>
          </a:p>
          <a:p>
            <a:pPr marL="897700" lvl="2" indent="-285750">
              <a:defRPr/>
            </a:pPr>
            <a:r>
              <a:rPr lang="en-US" altLang="en-US" sz="1800" dirty="0">
                <a:ea typeface="MS PGothic" panose="020B0600070205080204" pitchFamily="34" charset="-128"/>
              </a:rPr>
              <a:t>Black &amp; Veatch</a:t>
            </a:r>
          </a:p>
          <a:p>
            <a:pPr marL="897700" lvl="2" indent="-285750">
              <a:defRPr/>
            </a:pPr>
            <a:r>
              <a:rPr lang="en-US" altLang="en-US" sz="1800" dirty="0">
                <a:ea typeface="MS PGothic" panose="020B0600070205080204" pitchFamily="34" charset="-128"/>
              </a:rPr>
              <a:t>Burns &amp; McDonnell</a:t>
            </a:r>
          </a:p>
          <a:p>
            <a:pPr marL="669100" lvl="1" indent="-285750">
              <a:defRPr/>
            </a:pPr>
            <a:endParaRPr lang="en-US" altLang="en-US" sz="1800" dirty="0">
              <a:ea typeface="MS PGothic" panose="020B0600070205080204" pitchFamily="34" charset="-128"/>
            </a:endParaRPr>
          </a:p>
          <a:p>
            <a:pPr marL="669100" lvl="1" indent="-285750">
              <a:defRPr/>
            </a:pPr>
            <a:endParaRPr altLang="en-US" sz="1800" dirty="0">
              <a:ea typeface="MS PGothic" panose="020B0600070205080204" pitchFamily="34" charset="-128"/>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C361-C833-477E-B7B7-D7804912B70E}"/>
              </a:ext>
            </a:extLst>
          </p:cNvPr>
          <p:cNvSpPr>
            <a:spLocks noGrp="1"/>
          </p:cNvSpPr>
          <p:nvPr>
            <p:ph type="title"/>
          </p:nvPr>
        </p:nvSpPr>
        <p:spPr/>
        <p:txBody>
          <a:bodyPr/>
          <a:lstStyle/>
          <a:p>
            <a:r>
              <a:rPr lang="en-US" dirty="0"/>
              <a:t>Incident Scale</a:t>
            </a:r>
          </a:p>
        </p:txBody>
      </p:sp>
      <p:pic>
        <p:nvPicPr>
          <p:cNvPr id="4" name="Picture 3">
            <a:extLst>
              <a:ext uri="{FF2B5EF4-FFF2-40B4-BE49-F238E27FC236}">
                <a16:creationId xmlns:a16="http://schemas.microsoft.com/office/drawing/2014/main" id="{E5E5410B-F442-4F57-AEC8-013913D1D759}"/>
              </a:ext>
            </a:extLst>
          </p:cNvPr>
          <p:cNvPicPr>
            <a:picLocks noChangeAspect="1"/>
          </p:cNvPicPr>
          <p:nvPr/>
        </p:nvPicPr>
        <p:blipFill rotWithShape="1">
          <a:blip r:embed="rId3"/>
          <a:srcRect t="7051"/>
          <a:stretch/>
        </p:blipFill>
        <p:spPr>
          <a:xfrm>
            <a:off x="685800" y="1447800"/>
            <a:ext cx="7848600" cy="4649149"/>
          </a:xfrm>
          <a:prstGeom prst="rect">
            <a:avLst/>
          </a:prstGeom>
        </p:spPr>
      </p:pic>
      <p:sp>
        <p:nvSpPr>
          <p:cNvPr id="5" name="TextBox 4">
            <a:extLst>
              <a:ext uri="{FF2B5EF4-FFF2-40B4-BE49-F238E27FC236}">
                <a16:creationId xmlns:a16="http://schemas.microsoft.com/office/drawing/2014/main" id="{0E4AF21B-03F6-47C4-8D2C-EF50972D59FA}"/>
              </a:ext>
            </a:extLst>
          </p:cNvPr>
          <p:cNvSpPr txBox="1"/>
          <p:nvPr/>
        </p:nvSpPr>
        <p:spPr>
          <a:xfrm>
            <a:off x="3886200" y="5943600"/>
            <a:ext cx="3967753" cy="261610"/>
          </a:xfrm>
          <a:prstGeom prst="rect">
            <a:avLst/>
          </a:prstGeom>
          <a:noFill/>
        </p:spPr>
        <p:txBody>
          <a:bodyPr wrap="none" rtlCol="0">
            <a:spAutoFit/>
          </a:bodyPr>
          <a:lstStyle/>
          <a:p>
            <a:r>
              <a:rPr lang="en-US" sz="1100" dirty="0"/>
              <a:t>Source: </a:t>
            </a:r>
            <a:r>
              <a:rPr lang="en-US" sz="1100" i="0" dirty="0">
                <a:solidFill>
                  <a:schemeClr val="tx1"/>
                </a:solidFill>
              </a:rPr>
              <a:t>Johns Hopkins University Applied Physics Laboratory</a:t>
            </a:r>
          </a:p>
        </p:txBody>
      </p:sp>
    </p:spTree>
    <p:extLst>
      <p:ext uri="{BB962C8B-B14F-4D97-AF65-F5344CB8AC3E}">
        <p14:creationId xmlns:p14="http://schemas.microsoft.com/office/powerpoint/2010/main" val="90400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7867-F62D-4E3C-A563-E3A0464A8ADF}"/>
              </a:ext>
            </a:extLst>
          </p:cNvPr>
          <p:cNvSpPr>
            <a:spLocks noGrp="1"/>
          </p:cNvSpPr>
          <p:nvPr>
            <p:ph type="title"/>
          </p:nvPr>
        </p:nvSpPr>
        <p:spPr/>
        <p:txBody>
          <a:bodyPr/>
          <a:lstStyle/>
          <a:p>
            <a:r>
              <a:rPr lang="en-US" dirty="0"/>
              <a:t>Incident Timeline</a:t>
            </a:r>
          </a:p>
        </p:txBody>
      </p:sp>
      <p:pic>
        <p:nvPicPr>
          <p:cNvPr id="4" name="Picture 3">
            <a:extLst>
              <a:ext uri="{FF2B5EF4-FFF2-40B4-BE49-F238E27FC236}">
                <a16:creationId xmlns:a16="http://schemas.microsoft.com/office/drawing/2014/main" id="{12AE3C7A-F3B7-4060-97FA-D9428A8AD7F0}"/>
              </a:ext>
            </a:extLst>
          </p:cNvPr>
          <p:cNvPicPr>
            <a:picLocks noChangeAspect="1"/>
          </p:cNvPicPr>
          <p:nvPr/>
        </p:nvPicPr>
        <p:blipFill>
          <a:blip r:embed="rId3"/>
          <a:stretch>
            <a:fillRect/>
          </a:stretch>
        </p:blipFill>
        <p:spPr>
          <a:xfrm>
            <a:off x="914400" y="1435180"/>
            <a:ext cx="7474178" cy="4356020"/>
          </a:xfrm>
          <a:prstGeom prst="rect">
            <a:avLst/>
          </a:prstGeom>
        </p:spPr>
      </p:pic>
      <p:sp>
        <p:nvSpPr>
          <p:cNvPr id="5" name="TextBox 4">
            <a:extLst>
              <a:ext uri="{FF2B5EF4-FFF2-40B4-BE49-F238E27FC236}">
                <a16:creationId xmlns:a16="http://schemas.microsoft.com/office/drawing/2014/main" id="{948C43D8-8698-4EFB-8A92-8E0106E17D41}"/>
              </a:ext>
            </a:extLst>
          </p:cNvPr>
          <p:cNvSpPr txBox="1"/>
          <p:nvPr/>
        </p:nvSpPr>
        <p:spPr>
          <a:xfrm>
            <a:off x="3429000" y="5791200"/>
            <a:ext cx="3329758" cy="261610"/>
          </a:xfrm>
          <a:prstGeom prst="rect">
            <a:avLst/>
          </a:prstGeom>
          <a:noFill/>
        </p:spPr>
        <p:txBody>
          <a:bodyPr wrap="none" rtlCol="0">
            <a:spAutoFit/>
          </a:bodyPr>
          <a:lstStyle/>
          <a:p>
            <a:r>
              <a:rPr lang="en-US" sz="1100" dirty="0"/>
              <a:t>Source: Federal Highway Administration, USDOT</a:t>
            </a:r>
            <a:endParaRPr lang="en-US" sz="1100" i="0" dirty="0">
              <a:solidFill>
                <a:schemeClr val="tx1"/>
              </a:solidFill>
            </a:endParaRPr>
          </a:p>
        </p:txBody>
      </p:sp>
    </p:spTree>
    <p:extLst>
      <p:ext uri="{BB962C8B-B14F-4D97-AF65-F5344CB8AC3E}">
        <p14:creationId xmlns:p14="http://schemas.microsoft.com/office/powerpoint/2010/main" val="904800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5C62-196B-4E01-BD4E-A321EA2E98F7}"/>
              </a:ext>
            </a:extLst>
          </p:cNvPr>
          <p:cNvSpPr>
            <a:spLocks noGrp="1"/>
          </p:cNvSpPr>
          <p:nvPr>
            <p:ph type="title"/>
          </p:nvPr>
        </p:nvSpPr>
        <p:spPr/>
        <p:txBody>
          <a:bodyPr/>
          <a:lstStyle/>
          <a:p>
            <a:r>
              <a:rPr lang="en-US" dirty="0"/>
              <a:t>TIM Partners</a:t>
            </a:r>
          </a:p>
        </p:txBody>
      </p:sp>
      <p:sp>
        <p:nvSpPr>
          <p:cNvPr id="3" name="Content Placeholder 2">
            <a:extLst>
              <a:ext uri="{FF2B5EF4-FFF2-40B4-BE49-F238E27FC236}">
                <a16:creationId xmlns:a16="http://schemas.microsoft.com/office/drawing/2014/main" id="{F87D6B68-5ED8-4F6F-B7BB-7BAE92450636}"/>
              </a:ext>
            </a:extLst>
          </p:cNvPr>
          <p:cNvSpPr>
            <a:spLocks noGrp="1"/>
          </p:cNvSpPr>
          <p:nvPr>
            <p:ph idx="1"/>
          </p:nvPr>
        </p:nvSpPr>
        <p:spPr/>
        <p:txBody>
          <a:bodyPr/>
          <a:lstStyle/>
          <a:p>
            <a:r>
              <a:rPr lang="en-US" dirty="0"/>
              <a:t>TIM’s multi-disciplinary approach involves a number of public and private sector partners, including the following:</a:t>
            </a:r>
          </a:p>
          <a:p>
            <a:pPr lvl="1"/>
            <a:r>
              <a:rPr lang="en-US" dirty="0"/>
              <a:t>Transportation IOOs</a:t>
            </a:r>
          </a:p>
          <a:p>
            <a:pPr lvl="1"/>
            <a:r>
              <a:rPr lang="en-US" dirty="0"/>
              <a:t>Law Enforcement</a:t>
            </a:r>
          </a:p>
          <a:p>
            <a:pPr lvl="1"/>
            <a:r>
              <a:rPr lang="en-US" dirty="0"/>
              <a:t>Fire and Rescue</a:t>
            </a:r>
          </a:p>
          <a:p>
            <a:pPr lvl="1"/>
            <a:r>
              <a:rPr lang="en-US" dirty="0"/>
              <a:t>Emergency Medical Services</a:t>
            </a:r>
          </a:p>
          <a:p>
            <a:pPr lvl="1"/>
            <a:r>
              <a:rPr lang="en-US" dirty="0"/>
              <a:t>Coroners and Medical Examiners</a:t>
            </a:r>
          </a:p>
          <a:p>
            <a:pPr lvl="1"/>
            <a:r>
              <a:rPr lang="en-US" dirty="0"/>
              <a:t>Emergency Management</a:t>
            </a:r>
          </a:p>
          <a:p>
            <a:pPr lvl="1"/>
            <a:r>
              <a:rPr lang="en-US" dirty="0"/>
              <a:t>Towing and Recovery</a:t>
            </a:r>
          </a:p>
          <a:p>
            <a:pPr lvl="1"/>
            <a:r>
              <a:rPr lang="en-US" dirty="0"/>
              <a:t>Hazardous Materials Contractors</a:t>
            </a:r>
          </a:p>
          <a:p>
            <a:pPr lvl="1"/>
            <a:r>
              <a:rPr lang="en-US" dirty="0"/>
              <a:t>Public Safety Communications</a:t>
            </a:r>
          </a:p>
          <a:p>
            <a:pPr lvl="1"/>
            <a:r>
              <a:rPr lang="en-US" dirty="0"/>
              <a:t>Traffic Information Media</a:t>
            </a:r>
          </a:p>
          <a:p>
            <a:endParaRPr lang="en-US" dirty="0"/>
          </a:p>
        </p:txBody>
      </p:sp>
      <p:pic>
        <p:nvPicPr>
          <p:cNvPr id="4" name="Picture 3">
            <a:extLst>
              <a:ext uri="{FF2B5EF4-FFF2-40B4-BE49-F238E27FC236}">
                <a16:creationId xmlns:a16="http://schemas.microsoft.com/office/drawing/2014/main" id="{170D6738-87DA-4438-93EB-20EB3FAB3C6E}"/>
              </a:ext>
            </a:extLst>
          </p:cNvPr>
          <p:cNvPicPr>
            <a:picLocks noChangeAspect="1"/>
          </p:cNvPicPr>
          <p:nvPr/>
        </p:nvPicPr>
        <p:blipFill>
          <a:blip r:embed="rId3"/>
          <a:stretch>
            <a:fillRect/>
          </a:stretch>
        </p:blipFill>
        <p:spPr>
          <a:xfrm>
            <a:off x="4419600" y="1905000"/>
            <a:ext cx="4417592" cy="2941621"/>
          </a:xfrm>
          <a:prstGeom prst="rect">
            <a:avLst/>
          </a:prstGeom>
        </p:spPr>
      </p:pic>
      <p:sp>
        <p:nvSpPr>
          <p:cNvPr id="5" name="TextBox 4">
            <a:extLst>
              <a:ext uri="{FF2B5EF4-FFF2-40B4-BE49-F238E27FC236}">
                <a16:creationId xmlns:a16="http://schemas.microsoft.com/office/drawing/2014/main" id="{F8723235-D950-435C-B145-48F16F639638}"/>
              </a:ext>
            </a:extLst>
          </p:cNvPr>
          <p:cNvSpPr txBox="1"/>
          <p:nvPr/>
        </p:nvSpPr>
        <p:spPr>
          <a:xfrm>
            <a:off x="5029200" y="4876800"/>
            <a:ext cx="3278462" cy="261610"/>
          </a:xfrm>
          <a:prstGeom prst="rect">
            <a:avLst/>
          </a:prstGeom>
          <a:noFill/>
        </p:spPr>
        <p:txBody>
          <a:bodyPr wrap="none" rtlCol="0">
            <a:spAutoFit/>
          </a:bodyPr>
          <a:lstStyle/>
          <a:p>
            <a:r>
              <a:rPr lang="en-US" sz="1100" i="0" dirty="0">
                <a:solidFill>
                  <a:schemeClr val="tx1"/>
                </a:solidFill>
              </a:rPr>
              <a:t>Photo courtesy of VDB Photos / Shutterstock.com</a:t>
            </a:r>
          </a:p>
        </p:txBody>
      </p:sp>
    </p:spTree>
    <p:extLst>
      <p:ext uri="{BB962C8B-B14F-4D97-AF65-F5344CB8AC3E}">
        <p14:creationId xmlns:p14="http://schemas.microsoft.com/office/powerpoint/2010/main" val="769097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B10F-4540-406F-B17E-048032D6DEEA}"/>
              </a:ext>
            </a:extLst>
          </p:cNvPr>
          <p:cNvSpPr>
            <a:spLocks noGrp="1"/>
          </p:cNvSpPr>
          <p:nvPr>
            <p:ph type="title"/>
          </p:nvPr>
        </p:nvSpPr>
        <p:spPr/>
        <p:txBody>
          <a:bodyPr/>
          <a:lstStyle/>
          <a:p>
            <a:r>
              <a:rPr lang="en-US" dirty="0"/>
              <a:t>TIM Strategies </a:t>
            </a:r>
          </a:p>
        </p:txBody>
      </p:sp>
      <p:sp>
        <p:nvSpPr>
          <p:cNvPr id="3" name="Content Placeholder 2">
            <a:extLst>
              <a:ext uri="{FF2B5EF4-FFF2-40B4-BE49-F238E27FC236}">
                <a16:creationId xmlns:a16="http://schemas.microsoft.com/office/drawing/2014/main" id="{5BFAA9DD-CA7D-405F-9777-FB44A84DD87F}"/>
              </a:ext>
            </a:extLst>
          </p:cNvPr>
          <p:cNvSpPr>
            <a:spLocks noGrp="1"/>
          </p:cNvSpPr>
          <p:nvPr>
            <p:ph idx="1"/>
          </p:nvPr>
        </p:nvSpPr>
        <p:spPr>
          <a:xfrm>
            <a:off x="457200" y="1295401"/>
            <a:ext cx="8229600" cy="2057400"/>
          </a:xfrm>
        </p:spPr>
        <p:txBody>
          <a:bodyPr/>
          <a:lstStyle/>
          <a:p>
            <a:r>
              <a:rPr lang="en-US" dirty="0"/>
              <a:t>Maryland DOT</a:t>
            </a:r>
          </a:p>
          <a:p>
            <a:pPr lvl="1"/>
            <a:r>
              <a:rPr lang="en-US" dirty="0"/>
              <a:t>Maryland Coordinated Highways Action Response Team (CHART) uses TIM response and clearance data for performance measurement</a:t>
            </a:r>
          </a:p>
          <a:p>
            <a:pPr lvl="1"/>
            <a:r>
              <a:rPr lang="en-US" dirty="0"/>
              <a:t>In 2019, TIM performance data showed the following:</a:t>
            </a:r>
          </a:p>
          <a:p>
            <a:pPr lvl="2"/>
            <a:r>
              <a:rPr lang="en-US" dirty="0"/>
              <a:t>Average incident duration was 24% shorter (8 min shorter than the 34 min avg)</a:t>
            </a:r>
          </a:p>
          <a:p>
            <a:pPr lvl="2"/>
            <a:r>
              <a:rPr lang="en-US" dirty="0"/>
              <a:t>Number of severe incidents blocking 3+ lanes decreased 5%</a:t>
            </a:r>
          </a:p>
          <a:p>
            <a:pPr lvl="2"/>
            <a:r>
              <a:rPr lang="en-US" dirty="0"/>
              <a:t>Estimated number of secondary crashes was reduced by 365 crashes</a:t>
            </a:r>
          </a:p>
          <a:p>
            <a:pPr lvl="1"/>
            <a:endParaRPr lang="en-US" dirty="0"/>
          </a:p>
        </p:txBody>
      </p:sp>
      <p:pic>
        <p:nvPicPr>
          <p:cNvPr id="4" name="Picture 3">
            <a:extLst>
              <a:ext uri="{FF2B5EF4-FFF2-40B4-BE49-F238E27FC236}">
                <a16:creationId xmlns:a16="http://schemas.microsoft.com/office/drawing/2014/main" id="{50722208-32A1-4F5A-A837-8526AF59072B}"/>
              </a:ext>
            </a:extLst>
          </p:cNvPr>
          <p:cNvPicPr>
            <a:picLocks noChangeAspect="1"/>
          </p:cNvPicPr>
          <p:nvPr/>
        </p:nvPicPr>
        <p:blipFill>
          <a:blip r:embed="rId3"/>
          <a:stretch>
            <a:fillRect/>
          </a:stretch>
        </p:blipFill>
        <p:spPr>
          <a:xfrm>
            <a:off x="5334000" y="3429000"/>
            <a:ext cx="3542485" cy="2565629"/>
          </a:xfrm>
          <a:prstGeom prst="rect">
            <a:avLst/>
          </a:prstGeom>
        </p:spPr>
      </p:pic>
      <p:sp>
        <p:nvSpPr>
          <p:cNvPr id="5" name="Content Placeholder 2">
            <a:extLst>
              <a:ext uri="{FF2B5EF4-FFF2-40B4-BE49-F238E27FC236}">
                <a16:creationId xmlns:a16="http://schemas.microsoft.com/office/drawing/2014/main" id="{941BDCFB-6B37-46B8-BE98-E38B90C21C77}"/>
              </a:ext>
            </a:extLst>
          </p:cNvPr>
          <p:cNvSpPr txBox="1">
            <a:spLocks/>
          </p:cNvSpPr>
          <p:nvPr/>
        </p:nvSpPr>
        <p:spPr bwMode="auto">
          <a:xfrm>
            <a:off x="457200" y="3352800"/>
            <a:ext cx="4648200" cy="20113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4048" indent="-210312" algn="l" rtl="0" eaLnBrk="0" fontAlgn="base" hangingPunct="0">
              <a:spcBef>
                <a:spcPct val="20000"/>
              </a:spcBef>
              <a:spcAft>
                <a:spcPct val="0"/>
              </a:spcAft>
              <a:buFont typeface="Wingdings" panose="05000000000000000000"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charset="0"/>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anose="020B0604020202020204"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anose="020B0604020202020204"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r>
              <a:rPr lang="en-US" kern="0" dirty="0"/>
              <a:t>Maricopa County, Arizona</a:t>
            </a:r>
          </a:p>
          <a:p>
            <a:pPr lvl="1"/>
            <a:r>
              <a:rPr lang="en-US" kern="0" dirty="0"/>
              <a:t>Arterials comprise 3/4</a:t>
            </a:r>
            <a:r>
              <a:rPr lang="en-US" kern="0" baseline="30000" dirty="0"/>
              <a:t>th</a:t>
            </a:r>
            <a:r>
              <a:rPr lang="en-US" kern="0" dirty="0"/>
              <a:t> of region’s lane miles and 2/3</a:t>
            </a:r>
            <a:r>
              <a:rPr lang="en-US" kern="0" baseline="30000" dirty="0"/>
              <a:t>rd</a:t>
            </a:r>
            <a:r>
              <a:rPr lang="en-US" kern="0" dirty="0"/>
              <a:t> of all travel</a:t>
            </a:r>
          </a:p>
          <a:p>
            <a:pPr lvl="1"/>
            <a:r>
              <a:rPr lang="en-US" kern="0" dirty="0"/>
              <a:t>Regional Emergency Action Coordination Team (REACT) provides assistance to local agencies within Maricopa county for TIM on arterials</a:t>
            </a:r>
          </a:p>
          <a:p>
            <a:pPr lvl="1"/>
            <a:r>
              <a:rPr lang="en-US" kern="0" dirty="0"/>
              <a:t>Participating jurisdictions: Scottsdale, Avondale, Tolleson, Glendale, Peoria, and Surprise, Arizona.</a:t>
            </a:r>
          </a:p>
          <a:p>
            <a:pPr lvl="1"/>
            <a:endParaRPr lang="en-US" kern="0" dirty="0"/>
          </a:p>
        </p:txBody>
      </p:sp>
      <p:sp>
        <p:nvSpPr>
          <p:cNvPr id="6" name="TextBox 5">
            <a:extLst>
              <a:ext uri="{FF2B5EF4-FFF2-40B4-BE49-F238E27FC236}">
                <a16:creationId xmlns:a16="http://schemas.microsoft.com/office/drawing/2014/main" id="{43E8B4CC-5570-4A13-9ECA-56E410F88036}"/>
              </a:ext>
            </a:extLst>
          </p:cNvPr>
          <p:cNvSpPr txBox="1"/>
          <p:nvPr/>
        </p:nvSpPr>
        <p:spPr>
          <a:xfrm>
            <a:off x="5334000" y="6019800"/>
            <a:ext cx="3621504" cy="261610"/>
          </a:xfrm>
          <a:prstGeom prst="rect">
            <a:avLst/>
          </a:prstGeom>
          <a:noFill/>
        </p:spPr>
        <p:txBody>
          <a:bodyPr wrap="none" rtlCol="0">
            <a:spAutoFit/>
          </a:bodyPr>
          <a:lstStyle/>
          <a:p>
            <a:r>
              <a:rPr lang="en-US" sz="1100" i="0" dirty="0">
                <a:solidFill>
                  <a:schemeClr val="tx1"/>
                </a:solidFill>
              </a:rPr>
              <a:t>Photo courtesy of Texas A&amp;M Transportation Institute</a:t>
            </a:r>
          </a:p>
        </p:txBody>
      </p:sp>
    </p:spTree>
    <p:extLst>
      <p:ext uri="{BB962C8B-B14F-4D97-AF65-F5344CB8AC3E}">
        <p14:creationId xmlns:p14="http://schemas.microsoft.com/office/powerpoint/2010/main" val="1779266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9681-3548-4EC8-85D9-06299D7989A8}"/>
              </a:ext>
            </a:extLst>
          </p:cNvPr>
          <p:cNvSpPr>
            <a:spLocks noGrp="1"/>
          </p:cNvSpPr>
          <p:nvPr>
            <p:ph type="title"/>
          </p:nvPr>
        </p:nvSpPr>
        <p:spPr/>
        <p:txBody>
          <a:bodyPr/>
          <a:lstStyle/>
          <a:p>
            <a:r>
              <a:rPr lang="en-US" dirty="0"/>
              <a:t>TSMO Strategies to Support ETO &amp; TIM</a:t>
            </a:r>
          </a:p>
        </p:txBody>
      </p:sp>
      <p:sp>
        <p:nvSpPr>
          <p:cNvPr id="3" name="Content Placeholder 2">
            <a:extLst>
              <a:ext uri="{FF2B5EF4-FFF2-40B4-BE49-F238E27FC236}">
                <a16:creationId xmlns:a16="http://schemas.microsoft.com/office/drawing/2014/main" id="{B9EE60F9-00E3-4B70-90BE-A79AE57211CC}"/>
              </a:ext>
            </a:extLst>
          </p:cNvPr>
          <p:cNvSpPr>
            <a:spLocks noGrp="1"/>
          </p:cNvSpPr>
          <p:nvPr>
            <p:ph idx="1"/>
          </p:nvPr>
        </p:nvSpPr>
        <p:spPr>
          <a:xfrm>
            <a:off x="457200" y="1295400"/>
            <a:ext cx="8229600" cy="4800600"/>
          </a:xfrm>
        </p:spPr>
        <p:txBody>
          <a:bodyPr/>
          <a:lstStyle/>
          <a:p>
            <a:r>
              <a:rPr lang="en-US" dirty="0"/>
              <a:t>Work zone management (real-time location and monitoring of work zones)</a:t>
            </a:r>
          </a:p>
          <a:p>
            <a:r>
              <a:rPr lang="en-US" dirty="0"/>
              <a:t>Planned Special Event Management (advanced planning and operational strategies)</a:t>
            </a:r>
          </a:p>
          <a:p>
            <a:r>
              <a:rPr lang="en-US" dirty="0"/>
              <a:t>Road weather management (environmental sensors, automate vehicle location for winter weather maintenance vehicles)</a:t>
            </a:r>
          </a:p>
          <a:p>
            <a:r>
              <a:rPr lang="en-US" dirty="0"/>
              <a:t>Traveler information (511 systems, traveler information websites, media alerts)</a:t>
            </a:r>
          </a:p>
          <a:p>
            <a:r>
              <a:rPr lang="en-US" dirty="0"/>
              <a:t>Traffic signal coordination (signal phase and timing for improved corridor operation)</a:t>
            </a:r>
          </a:p>
          <a:p>
            <a:r>
              <a:rPr lang="en-US" dirty="0"/>
              <a:t>Ramp management (detection and metering to manage local and corridor traffic) </a:t>
            </a:r>
          </a:p>
          <a:p>
            <a:r>
              <a:rPr lang="en-US" dirty="0"/>
              <a:t>Active Transportation and Demand Management (variable speed limits, dynamic lane and shoulder use, real-time alternate routing)</a:t>
            </a:r>
          </a:p>
          <a:p>
            <a:r>
              <a:rPr lang="en-US" dirty="0"/>
              <a:t>Integrated corridor management (freeway, arterial, and transit strategies deployed cooperatively to maximize corridor throughput, mobility, and safety)</a:t>
            </a:r>
          </a:p>
          <a:p>
            <a:r>
              <a:rPr lang="en-US" dirty="0"/>
              <a:t>Connected and automated vehicle (CAV) Deployment (vehicle-to-infrastructure (V2I) and vehicle-to-everything (V2X) applications to alert vehicles and drivers)</a:t>
            </a:r>
          </a:p>
          <a:p>
            <a:r>
              <a:rPr lang="en-US" dirty="0"/>
              <a:t>Technology and data strategies to support ETO and TIM:</a:t>
            </a:r>
          </a:p>
          <a:p>
            <a:pPr lvl="1"/>
            <a:r>
              <a:rPr lang="en-US" dirty="0"/>
              <a:t>Interoperable voice communications </a:t>
            </a:r>
          </a:p>
          <a:p>
            <a:pPr lvl="1"/>
            <a:r>
              <a:rPr lang="en-US" dirty="0"/>
              <a:t>Redundance data and communication networks to support ITS</a:t>
            </a:r>
          </a:p>
          <a:p>
            <a:pPr lvl="1"/>
            <a:r>
              <a:rPr lang="en-US" dirty="0"/>
              <a:t>Remote access to data and ITS</a:t>
            </a:r>
          </a:p>
          <a:p>
            <a:endParaRPr lang="en-US" dirty="0"/>
          </a:p>
        </p:txBody>
      </p:sp>
    </p:spTree>
    <p:extLst>
      <p:ext uri="{BB962C8B-B14F-4D97-AF65-F5344CB8AC3E}">
        <p14:creationId xmlns:p14="http://schemas.microsoft.com/office/powerpoint/2010/main" val="400376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9ECEF-D226-4767-8645-D137892FC4B3}"/>
              </a:ext>
            </a:extLst>
          </p:cNvPr>
          <p:cNvSpPr>
            <a:spLocks noGrp="1"/>
          </p:cNvSpPr>
          <p:nvPr>
            <p:ph type="title"/>
          </p:nvPr>
        </p:nvSpPr>
        <p:spPr/>
        <p:txBody>
          <a:bodyPr/>
          <a:lstStyle/>
          <a:p>
            <a:r>
              <a:rPr lang="en-US" dirty="0"/>
              <a:t>Strategies to improve Response to emergencies and disasters</a:t>
            </a:r>
          </a:p>
        </p:txBody>
      </p:sp>
      <p:sp>
        <p:nvSpPr>
          <p:cNvPr id="5" name="Text Placeholder 4">
            <a:extLst>
              <a:ext uri="{FF2B5EF4-FFF2-40B4-BE49-F238E27FC236}">
                <a16:creationId xmlns:a16="http://schemas.microsoft.com/office/drawing/2014/main" id="{B472D279-231E-4312-8F25-9A6297499FD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318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9D1B-0596-44CF-9D15-81C359443334}"/>
              </a:ext>
            </a:extLst>
          </p:cNvPr>
          <p:cNvSpPr>
            <a:spLocks noGrp="1"/>
          </p:cNvSpPr>
          <p:nvPr>
            <p:ph type="title"/>
          </p:nvPr>
        </p:nvSpPr>
        <p:spPr/>
        <p:txBody>
          <a:bodyPr/>
          <a:lstStyle/>
          <a:p>
            <a:r>
              <a:rPr lang="en-US" dirty="0"/>
              <a:t>Strategies – Climate Change</a:t>
            </a:r>
          </a:p>
        </p:txBody>
      </p:sp>
      <p:sp>
        <p:nvSpPr>
          <p:cNvPr id="3" name="Content Placeholder 2">
            <a:extLst>
              <a:ext uri="{FF2B5EF4-FFF2-40B4-BE49-F238E27FC236}">
                <a16:creationId xmlns:a16="http://schemas.microsoft.com/office/drawing/2014/main" id="{6D2A080C-892D-41E9-996A-08E283D07ABC}"/>
              </a:ext>
            </a:extLst>
          </p:cNvPr>
          <p:cNvSpPr>
            <a:spLocks noGrp="1"/>
          </p:cNvSpPr>
          <p:nvPr>
            <p:ph idx="1"/>
          </p:nvPr>
        </p:nvSpPr>
        <p:spPr/>
        <p:txBody>
          <a:bodyPr/>
          <a:lstStyle/>
          <a:p>
            <a:r>
              <a:rPr lang="en-US" dirty="0"/>
              <a:t>Traffic Management Strategies to Support Climate Event Response</a:t>
            </a:r>
          </a:p>
          <a:p>
            <a:pPr lvl="1"/>
            <a:r>
              <a:rPr lang="en-US" dirty="0"/>
              <a:t>Increase in traffic incident management activities</a:t>
            </a:r>
          </a:p>
          <a:p>
            <a:pPr lvl="1"/>
            <a:r>
              <a:rPr lang="en-US" dirty="0"/>
              <a:t>Use of road and lane closures</a:t>
            </a:r>
          </a:p>
          <a:p>
            <a:pPr lvl="1"/>
            <a:r>
              <a:rPr lang="en-US" dirty="0"/>
              <a:t>Reduced speed limit or use of variable speed limits</a:t>
            </a:r>
          </a:p>
          <a:p>
            <a:pPr lvl="1"/>
            <a:r>
              <a:rPr lang="en-US" dirty="0"/>
              <a:t>Disruption of transit service</a:t>
            </a:r>
          </a:p>
          <a:p>
            <a:pPr lvl="1"/>
            <a:r>
              <a:rPr lang="en-US" dirty="0"/>
              <a:t>Use of road and transit diversions</a:t>
            </a:r>
          </a:p>
          <a:p>
            <a:pPr lvl="1"/>
            <a:r>
              <a:rPr lang="en-US" dirty="0"/>
              <a:t>Truck restrictions</a:t>
            </a:r>
          </a:p>
          <a:p>
            <a:pPr lvl="1"/>
            <a:r>
              <a:rPr lang="en-US" dirty="0"/>
              <a:t>Work zone management (to accommodate additional lane closures)</a:t>
            </a:r>
          </a:p>
          <a:p>
            <a:pPr lvl="1"/>
            <a:r>
              <a:rPr lang="en-US" dirty="0"/>
              <a:t>Adding sensors to alert operating/maintenance/response agencies when flooding is likely/imminent</a:t>
            </a:r>
          </a:p>
          <a:p>
            <a:endParaRPr lang="en-US" dirty="0"/>
          </a:p>
        </p:txBody>
      </p:sp>
      <p:sp>
        <p:nvSpPr>
          <p:cNvPr id="4" name="TextBox 3">
            <a:extLst>
              <a:ext uri="{FF2B5EF4-FFF2-40B4-BE49-F238E27FC236}">
                <a16:creationId xmlns:a16="http://schemas.microsoft.com/office/drawing/2014/main" id="{E378B6E2-16F5-4E1D-A5C0-056D6A98B702}"/>
              </a:ext>
            </a:extLst>
          </p:cNvPr>
          <p:cNvSpPr txBox="1"/>
          <p:nvPr/>
        </p:nvSpPr>
        <p:spPr>
          <a:xfrm>
            <a:off x="457200" y="5562600"/>
            <a:ext cx="8382000" cy="461665"/>
          </a:xfrm>
          <a:prstGeom prst="rect">
            <a:avLst/>
          </a:prstGeom>
          <a:noFill/>
        </p:spPr>
        <p:txBody>
          <a:bodyPr wrap="square" rtlCol="0">
            <a:spAutoFit/>
          </a:bodyPr>
          <a:lstStyle/>
          <a:p>
            <a:r>
              <a:rPr lang="en-US" sz="1200" dirty="0">
                <a:effectLst/>
                <a:latin typeface="Times New Roman" panose="02020603050405020304" pitchFamily="18" charset="0"/>
                <a:ea typeface="Calibri" panose="020F0502020204030204" pitchFamily="34" charset="0"/>
              </a:rPr>
              <a:t>Source: Transportation Research Board Special Task Force on Climate Change and Energy, Transportation Research Circular E-C152: Adapting Transportation to the Impacts of Climate Change State of the Practice 2011, June 2011.</a:t>
            </a:r>
            <a:endParaRPr lang="en-US" sz="1100" i="0" dirty="0">
              <a:solidFill>
                <a:schemeClr val="tx1"/>
              </a:solidFill>
            </a:endParaRPr>
          </a:p>
        </p:txBody>
      </p:sp>
    </p:spTree>
    <p:extLst>
      <p:ext uri="{BB962C8B-B14F-4D97-AF65-F5344CB8AC3E}">
        <p14:creationId xmlns:p14="http://schemas.microsoft.com/office/powerpoint/2010/main" val="23765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9D1B-0596-44CF-9D15-81C359443334}"/>
              </a:ext>
            </a:extLst>
          </p:cNvPr>
          <p:cNvSpPr>
            <a:spLocks noGrp="1"/>
          </p:cNvSpPr>
          <p:nvPr>
            <p:ph type="title"/>
          </p:nvPr>
        </p:nvSpPr>
        <p:spPr/>
        <p:txBody>
          <a:bodyPr/>
          <a:lstStyle/>
          <a:p>
            <a:r>
              <a:rPr lang="en-US" dirty="0"/>
              <a:t>Strategies – Climate Change</a:t>
            </a:r>
          </a:p>
        </p:txBody>
      </p:sp>
      <p:sp>
        <p:nvSpPr>
          <p:cNvPr id="3" name="Content Placeholder 2">
            <a:extLst>
              <a:ext uri="{FF2B5EF4-FFF2-40B4-BE49-F238E27FC236}">
                <a16:creationId xmlns:a16="http://schemas.microsoft.com/office/drawing/2014/main" id="{6D2A080C-892D-41E9-996A-08E283D07ABC}"/>
              </a:ext>
            </a:extLst>
          </p:cNvPr>
          <p:cNvSpPr>
            <a:spLocks noGrp="1"/>
          </p:cNvSpPr>
          <p:nvPr>
            <p:ph idx="1"/>
          </p:nvPr>
        </p:nvSpPr>
        <p:spPr/>
        <p:txBody>
          <a:bodyPr/>
          <a:lstStyle/>
          <a:p>
            <a:r>
              <a:rPr lang="en-US" dirty="0"/>
              <a:t>FHWA Climate Change and Extreme Weather Vulnerability Framework:</a:t>
            </a:r>
          </a:p>
          <a:p>
            <a:pPr lvl="1"/>
            <a:r>
              <a:rPr lang="en-US" dirty="0"/>
              <a:t>Define the scope of the vulnerability assessment, </a:t>
            </a:r>
          </a:p>
          <a:p>
            <a:pPr lvl="2"/>
            <a:r>
              <a:rPr lang="en-US" dirty="0"/>
              <a:t>including key variables, program objectives, and relevant assets</a:t>
            </a:r>
          </a:p>
          <a:p>
            <a:pPr lvl="1"/>
            <a:r>
              <a:rPr lang="en-US" dirty="0"/>
              <a:t>Assess vulnerabilities through data collection, asset performance, risk assessment, and ratings/prioritization to inform the development of strategies</a:t>
            </a:r>
          </a:p>
          <a:p>
            <a:pPr lvl="1"/>
            <a:r>
              <a:rPr lang="en-US" dirty="0"/>
              <a:t>Integrate strategies into agency decision making</a:t>
            </a:r>
          </a:p>
          <a:p>
            <a:pPr lvl="1"/>
            <a:r>
              <a:rPr lang="en-US" dirty="0"/>
              <a:t>Monitor and revise process</a:t>
            </a:r>
          </a:p>
          <a:p>
            <a:pPr lvl="1"/>
            <a:endParaRPr lang="en-US" dirty="0"/>
          </a:p>
        </p:txBody>
      </p:sp>
      <p:sp>
        <p:nvSpPr>
          <p:cNvPr id="4" name="TextBox 3">
            <a:extLst>
              <a:ext uri="{FF2B5EF4-FFF2-40B4-BE49-F238E27FC236}">
                <a16:creationId xmlns:a16="http://schemas.microsoft.com/office/drawing/2014/main" id="{6E694C65-EC30-4C2E-BDBE-3D45B51A18DF}"/>
              </a:ext>
            </a:extLst>
          </p:cNvPr>
          <p:cNvSpPr txBox="1"/>
          <p:nvPr/>
        </p:nvSpPr>
        <p:spPr>
          <a:xfrm>
            <a:off x="304800" y="5562600"/>
            <a:ext cx="8763000" cy="430887"/>
          </a:xfrm>
          <a:prstGeom prst="rect">
            <a:avLst/>
          </a:prstGeom>
          <a:noFill/>
        </p:spPr>
        <p:txBody>
          <a:bodyPr wrap="square" rtlCol="0">
            <a:spAutoFit/>
          </a:bodyPr>
          <a:lstStyle/>
          <a:p>
            <a:r>
              <a:rPr lang="en-US" sz="1100" i="0" dirty="0">
                <a:solidFill>
                  <a:schemeClr val="tx1"/>
                </a:solidFill>
              </a:rPr>
              <a:t>Source: Climate Change Adaption Guide for Transportation Systems Management, Operations, and Maintenance, FHWA-HOP-15-026, Federal Highway Administration, USDOT, November 2015.</a:t>
            </a:r>
          </a:p>
        </p:txBody>
      </p:sp>
    </p:spTree>
    <p:extLst>
      <p:ext uri="{BB962C8B-B14F-4D97-AF65-F5344CB8AC3E}">
        <p14:creationId xmlns:p14="http://schemas.microsoft.com/office/powerpoint/2010/main" val="242691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9D1B-0596-44CF-9D15-81C359443334}"/>
              </a:ext>
            </a:extLst>
          </p:cNvPr>
          <p:cNvSpPr>
            <a:spLocks noGrp="1"/>
          </p:cNvSpPr>
          <p:nvPr>
            <p:ph type="title"/>
          </p:nvPr>
        </p:nvSpPr>
        <p:spPr/>
        <p:txBody>
          <a:bodyPr/>
          <a:lstStyle/>
          <a:p>
            <a:r>
              <a:rPr lang="en-US" dirty="0"/>
              <a:t>Strategies - ETO</a:t>
            </a:r>
          </a:p>
        </p:txBody>
      </p:sp>
      <p:sp>
        <p:nvSpPr>
          <p:cNvPr id="3" name="Content Placeholder 2">
            <a:extLst>
              <a:ext uri="{FF2B5EF4-FFF2-40B4-BE49-F238E27FC236}">
                <a16:creationId xmlns:a16="http://schemas.microsoft.com/office/drawing/2014/main" id="{6D2A080C-892D-41E9-996A-08E283D07ABC}"/>
              </a:ext>
            </a:extLst>
          </p:cNvPr>
          <p:cNvSpPr>
            <a:spLocks noGrp="1"/>
          </p:cNvSpPr>
          <p:nvPr>
            <p:ph idx="1"/>
          </p:nvPr>
        </p:nvSpPr>
        <p:spPr>
          <a:xfrm>
            <a:off x="457200" y="1295400"/>
            <a:ext cx="4419600" cy="4525963"/>
          </a:xfrm>
        </p:spPr>
        <p:txBody>
          <a:bodyPr/>
          <a:lstStyle/>
          <a:p>
            <a:r>
              <a:rPr lang="en-US" dirty="0"/>
              <a:t>Emergency Operations Centers (EOCs)</a:t>
            </a:r>
          </a:p>
          <a:p>
            <a:pPr lvl="1"/>
            <a:r>
              <a:rPr lang="en-US" dirty="0"/>
              <a:t>Temporary or permanent EOCs focused on multi-agency response coordination </a:t>
            </a:r>
          </a:p>
          <a:p>
            <a:r>
              <a:rPr lang="en-US" dirty="0"/>
              <a:t>Fusion Centers</a:t>
            </a:r>
          </a:p>
          <a:p>
            <a:pPr lvl="1"/>
            <a:r>
              <a:rPr lang="en-US" dirty="0"/>
              <a:t>Information sharing hubs to support terrorism response, crime prevention, and public safety response</a:t>
            </a:r>
          </a:p>
          <a:p>
            <a:r>
              <a:rPr lang="en-US" dirty="0"/>
              <a:t>Mutual Aid</a:t>
            </a:r>
          </a:p>
          <a:p>
            <a:pPr lvl="1"/>
            <a:r>
              <a:rPr lang="en-US" dirty="0"/>
              <a:t>Reciprocal exchange of people and resources between two or more agencies for mutual benefit</a:t>
            </a:r>
          </a:p>
        </p:txBody>
      </p:sp>
      <p:sp>
        <p:nvSpPr>
          <p:cNvPr id="6" name="TextBox 5">
            <a:extLst>
              <a:ext uri="{FF2B5EF4-FFF2-40B4-BE49-F238E27FC236}">
                <a16:creationId xmlns:a16="http://schemas.microsoft.com/office/drawing/2014/main" id="{8C949115-C3AB-47C1-BCFE-25D11822771B}"/>
              </a:ext>
            </a:extLst>
          </p:cNvPr>
          <p:cNvSpPr txBox="1"/>
          <p:nvPr/>
        </p:nvSpPr>
        <p:spPr>
          <a:xfrm>
            <a:off x="5029200" y="5791200"/>
            <a:ext cx="3555782" cy="261610"/>
          </a:xfrm>
          <a:prstGeom prst="rect">
            <a:avLst/>
          </a:prstGeom>
          <a:noFill/>
        </p:spPr>
        <p:txBody>
          <a:bodyPr wrap="none" rtlCol="0">
            <a:spAutoFit/>
          </a:bodyPr>
          <a:lstStyle/>
          <a:p>
            <a:r>
              <a:rPr lang="en-US" sz="1100" i="0" dirty="0">
                <a:solidFill>
                  <a:schemeClr val="tx1"/>
                </a:solidFill>
              </a:rPr>
              <a:t>Photo Courtesy of Texas A&amp;M Transportation Institute</a:t>
            </a:r>
          </a:p>
        </p:txBody>
      </p:sp>
      <p:pic>
        <p:nvPicPr>
          <p:cNvPr id="5" name="Picture 4">
            <a:extLst>
              <a:ext uri="{FF2B5EF4-FFF2-40B4-BE49-F238E27FC236}">
                <a16:creationId xmlns:a16="http://schemas.microsoft.com/office/drawing/2014/main" id="{900D5A84-CEAA-4E0B-B9A8-C98A8A5E6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124200"/>
            <a:ext cx="4002640" cy="2678458"/>
          </a:xfrm>
          <a:prstGeom prst="rect">
            <a:avLst/>
          </a:prstGeom>
        </p:spPr>
      </p:pic>
    </p:spTree>
    <p:extLst>
      <p:ext uri="{BB962C8B-B14F-4D97-AF65-F5344CB8AC3E}">
        <p14:creationId xmlns:p14="http://schemas.microsoft.com/office/powerpoint/2010/main" val="931498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D730-4414-47E5-B8D5-7700B094E33A}"/>
              </a:ext>
            </a:extLst>
          </p:cNvPr>
          <p:cNvSpPr>
            <a:spLocks noGrp="1"/>
          </p:cNvSpPr>
          <p:nvPr>
            <p:ph type="title"/>
          </p:nvPr>
        </p:nvSpPr>
        <p:spPr/>
        <p:txBody>
          <a:bodyPr/>
          <a:lstStyle/>
          <a:p>
            <a:r>
              <a:rPr lang="en-US" dirty="0"/>
              <a:t>Strategies – Systems in ITS </a:t>
            </a:r>
          </a:p>
        </p:txBody>
      </p:sp>
      <p:sp>
        <p:nvSpPr>
          <p:cNvPr id="3" name="Content Placeholder 2">
            <a:extLst>
              <a:ext uri="{FF2B5EF4-FFF2-40B4-BE49-F238E27FC236}">
                <a16:creationId xmlns:a16="http://schemas.microsoft.com/office/drawing/2014/main" id="{91C2BB21-B152-4EED-BEB5-E85FB00EB735}"/>
              </a:ext>
            </a:extLst>
          </p:cNvPr>
          <p:cNvSpPr>
            <a:spLocks noGrp="1"/>
          </p:cNvSpPr>
          <p:nvPr>
            <p:ph idx="1"/>
          </p:nvPr>
        </p:nvSpPr>
        <p:spPr/>
        <p:txBody>
          <a:bodyPr/>
          <a:lstStyle/>
          <a:p>
            <a:r>
              <a:rPr lang="en-US" dirty="0"/>
              <a:t>Strategies for agencies and their contractors for IT Systems and ITS:</a:t>
            </a:r>
          </a:p>
          <a:p>
            <a:pPr lvl="1"/>
            <a:r>
              <a:rPr lang="en-US" dirty="0"/>
              <a:t>Adding redundancy (i.e., duplication of critical components or systems to ensure continuity and increase reliability) to the assets or systems (e.g., network, power, etc.)</a:t>
            </a:r>
          </a:p>
          <a:p>
            <a:pPr lvl="1"/>
            <a:r>
              <a:rPr lang="en-US" dirty="0"/>
              <a:t>Having backup (i.e., copies or spare parts to replace loss) components available at the device and system level (e.g., data, field devices, etc.)</a:t>
            </a:r>
          </a:p>
          <a:p>
            <a:pPr lvl="1"/>
            <a:r>
              <a:rPr lang="en-US" dirty="0"/>
              <a:t>Allowing for substitution of component or devices</a:t>
            </a:r>
          </a:p>
          <a:p>
            <a:pPr lvl="1"/>
            <a:r>
              <a:rPr lang="en-US" dirty="0"/>
              <a:t>Designing or redesigning to reduce or eliminate vulnerabilities of products and processes</a:t>
            </a:r>
          </a:p>
          <a:p>
            <a:pPr lvl="1"/>
            <a:r>
              <a:rPr lang="en-US" dirty="0"/>
              <a:t>Having the flexibility to improvise during incidents and events to make use of on-hand resources (human or material)</a:t>
            </a:r>
          </a:p>
          <a:p>
            <a:pPr lvl="1"/>
            <a:r>
              <a:rPr lang="en-US" dirty="0"/>
              <a:t>Allowing for priority access for responders</a:t>
            </a:r>
          </a:p>
          <a:p>
            <a:pPr lvl="1"/>
            <a:r>
              <a:rPr lang="en-US" dirty="0"/>
              <a:t>Modeling disruptions and system operation</a:t>
            </a:r>
          </a:p>
          <a:p>
            <a:pPr lvl="1"/>
            <a:r>
              <a:rPr lang="en-US" dirty="0"/>
              <a:t>Planning for back up logistics to truly be able to implement backups and substitutions when the time comes</a:t>
            </a:r>
          </a:p>
          <a:p>
            <a:pPr lvl="1"/>
            <a:r>
              <a:rPr lang="en-US" dirty="0"/>
              <a:t>Regularly run scenario tests to check equipment and system capabilities</a:t>
            </a:r>
          </a:p>
          <a:p>
            <a:endParaRPr lang="en-US" dirty="0"/>
          </a:p>
        </p:txBody>
      </p:sp>
    </p:spTree>
    <p:extLst>
      <p:ext uri="{BB962C8B-B14F-4D97-AF65-F5344CB8AC3E}">
        <p14:creationId xmlns:p14="http://schemas.microsoft.com/office/powerpoint/2010/main" val="132727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ADBC6-4FD0-49C3-97B5-36681785D548}"/>
              </a:ext>
            </a:extLst>
          </p:cNvPr>
          <p:cNvSpPr>
            <a:spLocks noGrp="1"/>
          </p:cNvSpPr>
          <p:nvPr>
            <p:ph type="title"/>
          </p:nvPr>
        </p:nvSpPr>
        <p:spPr/>
        <p:txBody>
          <a:bodyPr/>
          <a:lstStyle/>
          <a:p>
            <a:r>
              <a:rPr lang="en-US" dirty="0"/>
              <a:t>Module 14: ITS in Emergencies and Disasters</a:t>
            </a:r>
          </a:p>
        </p:txBody>
      </p:sp>
      <p:sp>
        <p:nvSpPr>
          <p:cNvPr id="5" name="Subtitle 4">
            <a:extLst>
              <a:ext uri="{FF2B5EF4-FFF2-40B4-BE49-F238E27FC236}">
                <a16:creationId xmlns:a16="http://schemas.microsoft.com/office/drawing/2014/main" id="{5D4B2314-8590-4BCE-B1F0-485FFE5744D5}"/>
              </a:ext>
            </a:extLst>
          </p:cNvPr>
          <p:cNvSpPr>
            <a:spLocks noGrp="1"/>
          </p:cNvSpPr>
          <p:nvPr>
            <p:ph idx="1"/>
          </p:nvPr>
        </p:nvSpPr>
        <p:spPr/>
        <p:txBody>
          <a:bodyPr/>
          <a:lstStyle/>
          <a:p>
            <a:r>
              <a:rPr lang="en-US" dirty="0"/>
              <a:t>Module 14 provides basic information on how intelligent transportation system (ITS) can support response to emergencies and disasters.  By planning, operating, and training for operational resilience, emergency transportation operations (ETO), and traffic incident management (TIM), agencies will be better prepared to respond to emergencies and disasters</a:t>
            </a:r>
          </a:p>
          <a:p>
            <a:r>
              <a:rPr lang="en-US" dirty="0"/>
              <a:t>The presentation identifies strategies to improve operational resilience of the ITS and the transportation system</a:t>
            </a:r>
          </a:p>
          <a:p>
            <a:r>
              <a:rPr lang="en-US" dirty="0"/>
              <a:t>Module Outline</a:t>
            </a:r>
          </a:p>
          <a:p>
            <a:pPr lvl="1"/>
            <a:r>
              <a:rPr lang="en-US" dirty="0"/>
              <a:t>Background</a:t>
            </a:r>
          </a:p>
          <a:p>
            <a:pPr lvl="1"/>
            <a:r>
              <a:rPr lang="en-US" dirty="0"/>
              <a:t>Operational Resilience</a:t>
            </a:r>
          </a:p>
          <a:p>
            <a:pPr lvl="1"/>
            <a:r>
              <a:rPr lang="en-US" dirty="0"/>
              <a:t>ETO</a:t>
            </a:r>
          </a:p>
          <a:p>
            <a:pPr lvl="1"/>
            <a:r>
              <a:rPr lang="en-US" dirty="0"/>
              <a:t>TIM</a:t>
            </a:r>
          </a:p>
          <a:p>
            <a:pPr lvl="1"/>
            <a:r>
              <a:rPr lang="en-US" dirty="0"/>
              <a:t>Strategies</a:t>
            </a:r>
          </a:p>
          <a:p>
            <a:pPr lvl="1"/>
            <a:r>
              <a:rPr lang="en-US" dirty="0"/>
              <a:t>Questions</a:t>
            </a:r>
          </a:p>
          <a:p>
            <a:pPr lvl="1"/>
            <a:endParaRPr lang="en-US" dirty="0"/>
          </a:p>
        </p:txBody>
      </p:sp>
    </p:spTree>
    <p:extLst>
      <p:ext uri="{BB962C8B-B14F-4D97-AF65-F5344CB8AC3E}">
        <p14:creationId xmlns:p14="http://schemas.microsoft.com/office/powerpoint/2010/main" val="247881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D730-4414-47E5-B8D5-7700B094E33A}"/>
              </a:ext>
            </a:extLst>
          </p:cNvPr>
          <p:cNvSpPr>
            <a:spLocks noGrp="1"/>
          </p:cNvSpPr>
          <p:nvPr>
            <p:ph type="title"/>
          </p:nvPr>
        </p:nvSpPr>
        <p:spPr/>
        <p:txBody>
          <a:bodyPr/>
          <a:lstStyle/>
          <a:p>
            <a:r>
              <a:rPr lang="en-US" dirty="0"/>
              <a:t>Strategies – Technology</a:t>
            </a:r>
          </a:p>
        </p:txBody>
      </p:sp>
      <p:sp>
        <p:nvSpPr>
          <p:cNvPr id="3" name="Content Placeholder 2">
            <a:extLst>
              <a:ext uri="{FF2B5EF4-FFF2-40B4-BE49-F238E27FC236}">
                <a16:creationId xmlns:a16="http://schemas.microsoft.com/office/drawing/2014/main" id="{91C2BB21-B152-4EED-BEB5-E85FB00EB735}"/>
              </a:ext>
            </a:extLst>
          </p:cNvPr>
          <p:cNvSpPr>
            <a:spLocks noGrp="1"/>
          </p:cNvSpPr>
          <p:nvPr>
            <p:ph idx="1"/>
          </p:nvPr>
        </p:nvSpPr>
        <p:spPr/>
        <p:txBody>
          <a:bodyPr/>
          <a:lstStyle/>
          <a:p>
            <a:r>
              <a:rPr lang="en-US" dirty="0"/>
              <a:t>Unmanned Aerial Vehicles (UAVs, commonly called drones)</a:t>
            </a:r>
          </a:p>
          <a:p>
            <a:pPr lvl="1"/>
            <a:r>
              <a:rPr lang="en-US" dirty="0"/>
              <a:t>UAVs are increasingly being used in ETO and TIM events to give greater situational awareness</a:t>
            </a:r>
          </a:p>
          <a:p>
            <a:r>
              <a:rPr lang="en-US" dirty="0"/>
              <a:t>Connected and Automated Vehicles (CAVs)</a:t>
            </a:r>
          </a:p>
          <a:p>
            <a:pPr lvl="1"/>
            <a:r>
              <a:rPr lang="en-US" dirty="0"/>
              <a:t>CAVs will be introduced to the public allowing for each vehicle to be a sensor and report situation awareness to other vehicles and transportation agencies</a:t>
            </a:r>
          </a:p>
          <a:p>
            <a:pPr lvl="1"/>
            <a:r>
              <a:rPr lang="en-US" dirty="0"/>
              <a:t>CAVs also offer the potential to inform the driver and the vehicle directly of events</a:t>
            </a:r>
          </a:p>
          <a:p>
            <a:r>
              <a:rPr lang="en-US" dirty="0"/>
              <a:t>Well Maintained Reference Systems </a:t>
            </a:r>
          </a:p>
          <a:p>
            <a:pPr lvl="1"/>
            <a:r>
              <a:rPr lang="en-US" dirty="0"/>
              <a:t>Graphical Information Systems (GIS) that are well maintained and shared with other agencies and users to allow for a common reference system to aid in response</a:t>
            </a:r>
          </a:p>
        </p:txBody>
      </p:sp>
      <p:sp>
        <p:nvSpPr>
          <p:cNvPr id="5" name="Content Placeholder 2">
            <a:extLst>
              <a:ext uri="{FF2B5EF4-FFF2-40B4-BE49-F238E27FC236}">
                <a16:creationId xmlns:a16="http://schemas.microsoft.com/office/drawing/2014/main" id="{E0F9E531-CE69-4BDE-9D8C-97F150BF72CC}"/>
              </a:ext>
            </a:extLst>
          </p:cNvPr>
          <p:cNvSpPr txBox="1">
            <a:spLocks/>
          </p:cNvSpPr>
          <p:nvPr/>
        </p:nvSpPr>
        <p:spPr bwMode="auto">
          <a:xfrm>
            <a:off x="457200" y="4343400"/>
            <a:ext cx="4648200" cy="23923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4048" indent="-210312" algn="l" rtl="0" eaLnBrk="0" fontAlgn="base" hangingPunct="0">
              <a:spcBef>
                <a:spcPct val="20000"/>
              </a:spcBef>
              <a:spcAft>
                <a:spcPct val="0"/>
              </a:spcAft>
              <a:buFont typeface="Wingdings" panose="05000000000000000000"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charset="0"/>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anose="020B0604020202020204"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anose="020B0604020202020204"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r>
              <a:rPr lang="en-US" kern="0" dirty="0"/>
              <a:t>New Sensor Technologies</a:t>
            </a:r>
          </a:p>
          <a:p>
            <a:pPr lvl="1"/>
            <a:r>
              <a:rPr lang="en-US" kern="0" dirty="0"/>
              <a:t>E.g., Infrared camera technology</a:t>
            </a:r>
          </a:p>
          <a:p>
            <a:r>
              <a:rPr lang="en-US" kern="0" dirty="0"/>
              <a:t>Artificial Intelligence (AI)</a:t>
            </a:r>
          </a:p>
          <a:p>
            <a:pPr lvl="1"/>
            <a:r>
              <a:rPr lang="en-US" kern="0" dirty="0"/>
              <a:t>Florida DOT and Nevada DOT using AI with machine vision systems to recognize incidents and “likely” incidents to improve incident detection times</a:t>
            </a:r>
          </a:p>
        </p:txBody>
      </p:sp>
      <p:pic>
        <p:nvPicPr>
          <p:cNvPr id="7" name="Picture 6">
            <a:extLst>
              <a:ext uri="{FF2B5EF4-FFF2-40B4-BE49-F238E27FC236}">
                <a16:creationId xmlns:a16="http://schemas.microsoft.com/office/drawing/2014/main" id="{09936D3E-16C6-4FA5-9EDA-A0D905579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191000"/>
            <a:ext cx="2857784" cy="1905504"/>
          </a:xfrm>
          <a:prstGeom prst="rect">
            <a:avLst/>
          </a:prstGeom>
        </p:spPr>
      </p:pic>
      <p:sp>
        <p:nvSpPr>
          <p:cNvPr id="8" name="TextBox 7">
            <a:extLst>
              <a:ext uri="{FF2B5EF4-FFF2-40B4-BE49-F238E27FC236}">
                <a16:creationId xmlns:a16="http://schemas.microsoft.com/office/drawing/2014/main" id="{8FE29DDD-EDCA-47CC-B135-FBEA72C8C7E5}"/>
              </a:ext>
            </a:extLst>
          </p:cNvPr>
          <p:cNvSpPr txBox="1"/>
          <p:nvPr/>
        </p:nvSpPr>
        <p:spPr>
          <a:xfrm>
            <a:off x="6019800" y="6096000"/>
            <a:ext cx="2424062" cy="261610"/>
          </a:xfrm>
          <a:prstGeom prst="rect">
            <a:avLst/>
          </a:prstGeom>
          <a:noFill/>
        </p:spPr>
        <p:txBody>
          <a:bodyPr wrap="none" rtlCol="0">
            <a:spAutoFit/>
          </a:bodyPr>
          <a:lstStyle/>
          <a:p>
            <a:r>
              <a:rPr lang="en-US" sz="1100" i="0" dirty="0">
                <a:solidFill>
                  <a:schemeClr val="tx1"/>
                </a:solidFill>
              </a:rPr>
              <a:t>Photo Courtesy of Shutterstock.com</a:t>
            </a:r>
          </a:p>
        </p:txBody>
      </p:sp>
    </p:spTree>
    <p:extLst>
      <p:ext uri="{BB962C8B-B14F-4D97-AF65-F5344CB8AC3E}">
        <p14:creationId xmlns:p14="http://schemas.microsoft.com/office/powerpoint/2010/main" val="4251282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D730-4414-47E5-B8D5-7700B094E33A}"/>
              </a:ext>
            </a:extLst>
          </p:cNvPr>
          <p:cNvSpPr>
            <a:spLocks noGrp="1"/>
          </p:cNvSpPr>
          <p:nvPr>
            <p:ph type="title"/>
          </p:nvPr>
        </p:nvSpPr>
        <p:spPr/>
        <p:txBody>
          <a:bodyPr/>
          <a:lstStyle/>
          <a:p>
            <a:r>
              <a:rPr lang="en-US" dirty="0"/>
              <a:t>Strategies – Personnel</a:t>
            </a:r>
          </a:p>
        </p:txBody>
      </p:sp>
      <p:sp>
        <p:nvSpPr>
          <p:cNvPr id="3" name="Content Placeholder 2">
            <a:extLst>
              <a:ext uri="{FF2B5EF4-FFF2-40B4-BE49-F238E27FC236}">
                <a16:creationId xmlns:a16="http://schemas.microsoft.com/office/drawing/2014/main" id="{91C2BB21-B152-4EED-BEB5-E85FB00EB735}"/>
              </a:ext>
            </a:extLst>
          </p:cNvPr>
          <p:cNvSpPr>
            <a:spLocks noGrp="1"/>
          </p:cNvSpPr>
          <p:nvPr>
            <p:ph idx="1"/>
          </p:nvPr>
        </p:nvSpPr>
        <p:spPr>
          <a:xfrm>
            <a:off x="304800" y="1295400"/>
            <a:ext cx="8229600" cy="1981200"/>
          </a:xfrm>
        </p:spPr>
        <p:txBody>
          <a:bodyPr/>
          <a:lstStyle/>
          <a:p>
            <a:r>
              <a:rPr lang="en-US" dirty="0"/>
              <a:t>Diverse knowledge, skills, abilities</a:t>
            </a:r>
          </a:p>
          <a:p>
            <a:pPr lvl="1"/>
            <a:r>
              <a:rPr lang="en-US" dirty="0"/>
              <a:t>Draw from expertise across transportation engineering, transportation planning, electrical/electronic engineering, telecommunications, computer engineering,  information technology, data science, artificial intelligence, and cybersecurity</a:t>
            </a:r>
          </a:p>
          <a:p>
            <a:r>
              <a:rPr lang="en-US" dirty="0"/>
              <a:t>Automate repetitive job tasks</a:t>
            </a:r>
          </a:p>
          <a:p>
            <a:pPr lvl="1"/>
            <a:r>
              <a:rPr lang="en-US" dirty="0"/>
              <a:t>Human watching monitors replaced by machine vision systems detecting anomalies and alerting operators to changes in conditions</a:t>
            </a:r>
          </a:p>
          <a:p>
            <a:endParaRPr lang="en-US" dirty="0"/>
          </a:p>
        </p:txBody>
      </p:sp>
      <p:pic>
        <p:nvPicPr>
          <p:cNvPr id="4" name="Picture 3">
            <a:extLst>
              <a:ext uri="{FF2B5EF4-FFF2-40B4-BE49-F238E27FC236}">
                <a16:creationId xmlns:a16="http://schemas.microsoft.com/office/drawing/2014/main" id="{516D853B-5196-4111-88F9-46718232A0C4}"/>
              </a:ext>
            </a:extLst>
          </p:cNvPr>
          <p:cNvPicPr>
            <a:picLocks noChangeAspect="1"/>
          </p:cNvPicPr>
          <p:nvPr/>
        </p:nvPicPr>
        <p:blipFill>
          <a:blip r:embed="rId3"/>
          <a:stretch>
            <a:fillRect/>
          </a:stretch>
        </p:blipFill>
        <p:spPr>
          <a:xfrm>
            <a:off x="5791200" y="3276600"/>
            <a:ext cx="3142385" cy="2286000"/>
          </a:xfrm>
          <a:prstGeom prst="rect">
            <a:avLst/>
          </a:prstGeom>
        </p:spPr>
      </p:pic>
      <p:sp>
        <p:nvSpPr>
          <p:cNvPr id="5" name="TextBox 4">
            <a:extLst>
              <a:ext uri="{FF2B5EF4-FFF2-40B4-BE49-F238E27FC236}">
                <a16:creationId xmlns:a16="http://schemas.microsoft.com/office/drawing/2014/main" id="{ABCBC33C-DC2F-4DD8-AD00-514AEC0A85CA}"/>
              </a:ext>
            </a:extLst>
          </p:cNvPr>
          <p:cNvSpPr txBox="1"/>
          <p:nvPr/>
        </p:nvSpPr>
        <p:spPr>
          <a:xfrm>
            <a:off x="6400800" y="5588913"/>
            <a:ext cx="2209800" cy="430887"/>
          </a:xfrm>
          <a:prstGeom prst="rect">
            <a:avLst/>
          </a:prstGeom>
          <a:noFill/>
        </p:spPr>
        <p:txBody>
          <a:bodyPr wrap="square" rtlCol="0">
            <a:spAutoFit/>
          </a:bodyPr>
          <a:lstStyle/>
          <a:p>
            <a:r>
              <a:rPr lang="en-US" sz="1100" i="0" dirty="0">
                <a:solidFill>
                  <a:schemeClr val="tx1"/>
                </a:solidFill>
              </a:rPr>
              <a:t>Photo Courtesy of Texas A&amp;M Transportation Institute</a:t>
            </a:r>
          </a:p>
        </p:txBody>
      </p:sp>
      <p:sp>
        <p:nvSpPr>
          <p:cNvPr id="6" name="Content Placeholder 2">
            <a:extLst>
              <a:ext uri="{FF2B5EF4-FFF2-40B4-BE49-F238E27FC236}">
                <a16:creationId xmlns:a16="http://schemas.microsoft.com/office/drawing/2014/main" id="{D234ABA7-A50C-4B05-9932-45E37F139291}"/>
              </a:ext>
            </a:extLst>
          </p:cNvPr>
          <p:cNvSpPr txBox="1">
            <a:spLocks/>
          </p:cNvSpPr>
          <p:nvPr/>
        </p:nvSpPr>
        <p:spPr bwMode="auto">
          <a:xfrm>
            <a:off x="381000" y="3276601"/>
            <a:ext cx="5486400" cy="1981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4048" indent="-210312" algn="l" rtl="0" eaLnBrk="0" fontAlgn="base" hangingPunct="0">
              <a:spcBef>
                <a:spcPct val="20000"/>
              </a:spcBef>
              <a:spcAft>
                <a:spcPct val="0"/>
              </a:spcAft>
              <a:buFont typeface="Wingdings" panose="05000000000000000000" pitchFamily="2" charset="2"/>
              <a:buChar char="§"/>
              <a:defRPr lang="en-US" sz="1600" dirty="0" smtClean="0">
                <a:solidFill>
                  <a:schemeClr val="tx1"/>
                </a:solidFill>
                <a:latin typeface="+mn-lt"/>
                <a:ea typeface="+mn-ea"/>
                <a:cs typeface="+mn-cs"/>
              </a:defRPr>
            </a:lvl1pPr>
            <a:lvl2pPr marL="594360" indent="-210312" algn="l" rtl="0" eaLnBrk="0" fontAlgn="base" hangingPunct="0">
              <a:spcBef>
                <a:spcPct val="20000"/>
              </a:spcBef>
              <a:spcAft>
                <a:spcPct val="0"/>
              </a:spcAft>
              <a:buSzPct val="65000"/>
              <a:buFont typeface="Arial Unicode MS" charset="0"/>
              <a:buChar char="□"/>
              <a:defRPr lang="en-US" sz="1600" dirty="0" smtClean="0">
                <a:solidFill>
                  <a:schemeClr val="tx1"/>
                </a:solidFill>
                <a:latin typeface="+mn-lt"/>
                <a:ea typeface="+mn-ea"/>
                <a:cs typeface="+mn-cs"/>
              </a:defRPr>
            </a:lvl2pPr>
            <a:lvl3pPr marL="822960" indent="-210312" algn="l" rtl="0" eaLnBrk="0" fontAlgn="base" hangingPunct="0">
              <a:spcBef>
                <a:spcPct val="20000"/>
              </a:spcBef>
              <a:spcAft>
                <a:spcPct val="0"/>
              </a:spcAft>
              <a:buFont typeface="Arial" panose="020B0604020202020204" pitchFamily="34" charset="0"/>
              <a:buChar char="▪"/>
              <a:defRPr lang="en-US" sz="1600" dirty="0" smtClean="0">
                <a:solidFill>
                  <a:schemeClr val="tx1"/>
                </a:solidFill>
                <a:latin typeface="+mn-lt"/>
                <a:ea typeface="+mn-ea"/>
                <a:cs typeface="+mn-cs"/>
              </a:defRPr>
            </a:lvl3pPr>
            <a:lvl4pPr marL="1060704" indent="-209550" algn="l" rtl="0" eaLnBrk="0" fontAlgn="base" hangingPunct="0">
              <a:spcBef>
                <a:spcPct val="20000"/>
              </a:spcBef>
              <a:spcAft>
                <a:spcPct val="0"/>
              </a:spcAft>
              <a:buFont typeface="Arial" panose="020B0604020202020204" pitchFamily="34" charset="0"/>
              <a:buChar char="–"/>
              <a:defRPr lang="en-US" sz="1600" dirty="0" smtClean="0">
                <a:solidFill>
                  <a:schemeClr val="tx1"/>
                </a:solidFill>
                <a:latin typeface="+mn-lt"/>
                <a:ea typeface="+mn-ea"/>
                <a:cs typeface="+mn-cs"/>
              </a:defRPr>
            </a:lvl4pPr>
            <a:lvl5pPr marL="1261872" indent="-209550" algn="l" rtl="0" eaLnBrk="0" fontAlgn="base" hangingPunct="0">
              <a:spcBef>
                <a:spcPct val="20000"/>
              </a:spcBef>
              <a:spcAft>
                <a:spcPct val="0"/>
              </a:spcAft>
              <a:buChar char="•"/>
              <a:defRPr lang="en-US" sz="1600" dirty="0">
                <a:solidFill>
                  <a:schemeClr val="tx1"/>
                </a:solidFill>
                <a:latin typeface="+mn-lt"/>
                <a:ea typeface="+mn-ea"/>
                <a:cs typeface="+mn-cs"/>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r>
              <a:rPr lang="en-US" kern="0" dirty="0"/>
              <a:t>Wearable technology</a:t>
            </a:r>
          </a:p>
          <a:p>
            <a:pPr lvl="1"/>
            <a:r>
              <a:rPr lang="en-US" kern="0" dirty="0"/>
              <a:t>Sensors on clothes for monitoring humans and situations</a:t>
            </a:r>
          </a:p>
          <a:p>
            <a:pPr lvl="1"/>
            <a:r>
              <a:rPr lang="en-US" kern="0" dirty="0"/>
              <a:t>Sensors can deliver additional alerts/warnings to workers</a:t>
            </a:r>
          </a:p>
          <a:p>
            <a:r>
              <a:rPr lang="en-US" kern="0" dirty="0"/>
              <a:t>Intrusion alert systems</a:t>
            </a:r>
          </a:p>
          <a:p>
            <a:pPr lvl="1"/>
            <a:r>
              <a:rPr lang="en-US" kern="0" dirty="0"/>
              <a:t>Alert workers of a vehicle entering construction, maintenance, incident scene</a:t>
            </a:r>
          </a:p>
          <a:p>
            <a:pPr lvl="1"/>
            <a:r>
              <a:rPr lang="en-US" kern="0" dirty="0"/>
              <a:t>Alert drivers in advance when workers are present</a:t>
            </a:r>
          </a:p>
          <a:p>
            <a:endParaRPr lang="en-US" kern="0" dirty="0"/>
          </a:p>
        </p:txBody>
      </p:sp>
    </p:spTree>
    <p:extLst>
      <p:ext uri="{BB962C8B-B14F-4D97-AF65-F5344CB8AC3E}">
        <p14:creationId xmlns:p14="http://schemas.microsoft.com/office/powerpoint/2010/main" val="3469418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D730-4414-47E5-B8D5-7700B094E33A}"/>
              </a:ext>
            </a:extLst>
          </p:cNvPr>
          <p:cNvSpPr>
            <a:spLocks noGrp="1"/>
          </p:cNvSpPr>
          <p:nvPr>
            <p:ph type="title"/>
          </p:nvPr>
        </p:nvSpPr>
        <p:spPr/>
        <p:txBody>
          <a:bodyPr/>
          <a:lstStyle/>
          <a:p>
            <a:r>
              <a:rPr lang="en-US" dirty="0"/>
              <a:t>Strategies – IT Systems / Cybersecurity </a:t>
            </a:r>
          </a:p>
        </p:txBody>
      </p:sp>
      <p:sp>
        <p:nvSpPr>
          <p:cNvPr id="5" name="Content Placeholder 2">
            <a:extLst>
              <a:ext uri="{FF2B5EF4-FFF2-40B4-BE49-F238E27FC236}">
                <a16:creationId xmlns:a16="http://schemas.microsoft.com/office/drawing/2014/main" id="{85A39ED0-5691-490B-B11C-CB4476B48163}"/>
              </a:ext>
            </a:extLst>
          </p:cNvPr>
          <p:cNvSpPr>
            <a:spLocks noGrp="1"/>
          </p:cNvSpPr>
          <p:nvPr>
            <p:ph idx="1"/>
          </p:nvPr>
        </p:nvSpPr>
        <p:spPr>
          <a:xfrm>
            <a:off x="457200" y="1295400"/>
            <a:ext cx="8229600" cy="4525963"/>
          </a:xfrm>
        </p:spPr>
        <p:txBody>
          <a:bodyPr/>
          <a:lstStyle/>
          <a:p>
            <a:r>
              <a:rPr lang="en-US" dirty="0"/>
              <a:t>Cybersecurity considerations built into the design and operation</a:t>
            </a:r>
          </a:p>
          <a:p>
            <a:pPr lvl="1"/>
            <a:r>
              <a:rPr lang="en-US" dirty="0"/>
              <a:t>E.g., security credential management system in CAV</a:t>
            </a:r>
          </a:p>
          <a:p>
            <a:r>
              <a:rPr lang="en-US" dirty="0"/>
              <a:t>Mitigating cybersecurity threats follows good information technology best practices:</a:t>
            </a:r>
          </a:p>
          <a:p>
            <a:pPr lvl="1"/>
            <a:r>
              <a:rPr lang="en-US" dirty="0"/>
              <a:t>keep software regularly updated and upgraded</a:t>
            </a:r>
          </a:p>
          <a:p>
            <a:pPr lvl="1"/>
            <a:r>
              <a:rPr lang="en-US" dirty="0"/>
              <a:t>implement user access management policies and procedures on all accounts</a:t>
            </a:r>
          </a:p>
          <a:p>
            <a:pPr lvl="1"/>
            <a:r>
              <a:rPr lang="en-US" dirty="0"/>
              <a:t>implement device and data access management policies</a:t>
            </a:r>
          </a:p>
          <a:p>
            <a:pPr lvl="1"/>
            <a:r>
              <a:rPr lang="en-US" dirty="0"/>
              <a:t>maintain a system and data recovery plan</a:t>
            </a:r>
          </a:p>
          <a:p>
            <a:pPr lvl="1"/>
            <a:r>
              <a:rPr lang="en-US" dirty="0"/>
              <a:t>actively manage systems and configurations</a:t>
            </a:r>
          </a:p>
          <a:p>
            <a:pPr lvl="1"/>
            <a:r>
              <a:rPr lang="en-US" dirty="0"/>
              <a:t>proactively detect network intrusions</a:t>
            </a:r>
          </a:p>
          <a:p>
            <a:pPr lvl="1"/>
            <a:r>
              <a:rPr lang="en-US" dirty="0"/>
              <a:t>leverage hardware security features</a:t>
            </a:r>
          </a:p>
          <a:p>
            <a:pPr lvl="1"/>
            <a:r>
              <a:rPr lang="en-US" dirty="0"/>
              <a:t>segregate critical networks and services</a:t>
            </a:r>
          </a:p>
          <a:p>
            <a:pPr lvl="1"/>
            <a:r>
              <a:rPr lang="en-US" dirty="0"/>
              <a:t>integrate threat reputation services</a:t>
            </a:r>
          </a:p>
          <a:p>
            <a:pPr lvl="1"/>
            <a:r>
              <a:rPr lang="en-US" dirty="0"/>
              <a:t>implement multi-factor authentication</a:t>
            </a:r>
          </a:p>
          <a:p>
            <a:r>
              <a:rPr lang="en-US" dirty="0"/>
              <a:t>Applies to an agency, partners, users, and contractors/vendors</a:t>
            </a:r>
          </a:p>
        </p:txBody>
      </p:sp>
    </p:spTree>
    <p:extLst>
      <p:ext uri="{BB962C8B-B14F-4D97-AF65-F5344CB8AC3E}">
        <p14:creationId xmlns:p14="http://schemas.microsoft.com/office/powerpoint/2010/main" val="4159195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B3E1077-24A3-47FE-8700-13012A9FF94B}"/>
              </a:ext>
            </a:extLst>
          </p:cNvPr>
          <p:cNvSpPr>
            <a:spLocks noGrp="1" noChangeArrowheads="1"/>
          </p:cNvSpPr>
          <p:nvPr>
            <p:ph type="title"/>
          </p:nvPr>
        </p:nvSpPr>
        <p:spPr/>
        <p:txBody>
          <a:bodyPr/>
          <a:lstStyle/>
          <a:p>
            <a:r>
              <a:rPr lang="en-US" altLang="en-US" sz="2800" dirty="0"/>
              <a:t> Summary</a:t>
            </a:r>
          </a:p>
        </p:txBody>
      </p:sp>
      <p:sp>
        <p:nvSpPr>
          <p:cNvPr id="65539" name="Content Placeholder 2">
            <a:extLst>
              <a:ext uri="{FF2B5EF4-FFF2-40B4-BE49-F238E27FC236}">
                <a16:creationId xmlns:a16="http://schemas.microsoft.com/office/drawing/2014/main" id="{9B504850-6938-41FD-80CE-EBF1FDE360E8}"/>
              </a:ext>
            </a:extLst>
          </p:cNvPr>
          <p:cNvSpPr>
            <a:spLocks noGrp="1"/>
          </p:cNvSpPr>
          <p:nvPr>
            <p:ph idx="1"/>
          </p:nvPr>
        </p:nvSpPr>
        <p:spPr/>
        <p:txBody>
          <a:bodyPr/>
          <a:lstStyle/>
          <a:p>
            <a:pPr marL="458788" indent="-285750">
              <a:defRPr/>
            </a:pPr>
            <a:r>
              <a:rPr lang="en-US" altLang="en-US" sz="1800" dirty="0">
                <a:ea typeface="MS PGothic" panose="020B0600070205080204" pitchFamily="34" charset="-128"/>
              </a:rPr>
              <a:t>Increase in events--natural and human-made--that can impact the transportation system</a:t>
            </a:r>
          </a:p>
          <a:p>
            <a:pPr marL="458788" indent="-285750">
              <a:defRPr/>
            </a:pPr>
            <a:r>
              <a:rPr lang="en-US" altLang="en-US" sz="1800" dirty="0">
                <a:ea typeface="MS PGothic" panose="020B0600070205080204" pitchFamily="34" charset="-128"/>
              </a:rPr>
              <a:t>Compounded by trends in increased travel demand and levels of available funding</a:t>
            </a:r>
          </a:p>
          <a:p>
            <a:pPr marL="458788" indent="-285750">
              <a:defRPr/>
            </a:pPr>
            <a:r>
              <a:rPr altLang="en-US" sz="1800" dirty="0">
                <a:ea typeface="MS PGothic" panose="020B0600070205080204" pitchFamily="34" charset="-128"/>
              </a:rPr>
              <a:t>Transportation agencies increasin</a:t>
            </a:r>
            <a:r>
              <a:rPr lang="en-US" altLang="en-US" sz="1800" dirty="0">
                <a:ea typeface="MS PGothic" panose="020B0600070205080204" pitchFamily="34" charset="-128"/>
              </a:rPr>
              <a:t>g</a:t>
            </a:r>
            <a:r>
              <a:rPr altLang="en-US" sz="1800" dirty="0">
                <a:ea typeface="MS PGothic" panose="020B0600070205080204" pitchFamily="34" charset="-128"/>
              </a:rPr>
              <a:t>ly aware of "operational resilience"</a:t>
            </a:r>
          </a:p>
          <a:p>
            <a:pPr marL="458788" indent="-285750">
              <a:defRPr/>
            </a:pPr>
            <a:r>
              <a:rPr altLang="en-US" sz="1800" dirty="0">
                <a:ea typeface="MS PGothic" panose="020B0600070205080204" pitchFamily="34" charset="-128"/>
              </a:rPr>
              <a:t>Technologies and systems are evolving to provide greater support to ITS, ETO, and TIM</a:t>
            </a:r>
          </a:p>
          <a:p>
            <a:pPr marL="458788" indent="-285750">
              <a:defRPr/>
            </a:pPr>
            <a:endParaRPr altLang="en-US" sz="1800" dirty="0">
              <a:ea typeface="MS PGothic" panose="020B0600070205080204" pitchFamily="34" charset="-128"/>
            </a:endParaRPr>
          </a:p>
        </p:txBody>
      </p:sp>
    </p:spTree>
    <p:extLst>
      <p:ext uri="{BB962C8B-B14F-4D97-AF65-F5344CB8AC3E}">
        <p14:creationId xmlns:p14="http://schemas.microsoft.com/office/powerpoint/2010/main" val="321250777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B3E1077-24A3-47FE-8700-13012A9FF94B}"/>
              </a:ext>
            </a:extLst>
          </p:cNvPr>
          <p:cNvSpPr>
            <a:spLocks noGrp="1" noChangeArrowheads="1"/>
          </p:cNvSpPr>
          <p:nvPr>
            <p:ph type="title"/>
          </p:nvPr>
        </p:nvSpPr>
        <p:spPr/>
        <p:txBody>
          <a:bodyPr/>
          <a:lstStyle/>
          <a:p>
            <a:r>
              <a:rPr lang="en-US" altLang="en-US" sz="2800" dirty="0"/>
              <a:t> References</a:t>
            </a:r>
          </a:p>
        </p:txBody>
      </p:sp>
      <p:sp>
        <p:nvSpPr>
          <p:cNvPr id="65539" name="Content Placeholder 2">
            <a:extLst>
              <a:ext uri="{FF2B5EF4-FFF2-40B4-BE49-F238E27FC236}">
                <a16:creationId xmlns:a16="http://schemas.microsoft.com/office/drawing/2014/main" id="{9B504850-6938-41FD-80CE-EBF1FDE360E8}"/>
              </a:ext>
            </a:extLst>
          </p:cNvPr>
          <p:cNvSpPr>
            <a:spLocks noGrp="1"/>
          </p:cNvSpPr>
          <p:nvPr>
            <p:ph idx="1"/>
          </p:nvPr>
        </p:nvSpPr>
        <p:spPr/>
        <p:txBody>
          <a:bodyPr/>
          <a:lstStyle/>
          <a:p>
            <a:pPr marL="515938" indent="-342900">
              <a:buFont typeface="+mj-lt"/>
              <a:buAutoNum type="arabicPeriod"/>
              <a:defRPr/>
            </a:pPr>
            <a:r>
              <a:rPr lang="en-US" altLang="en-US" sz="1800" dirty="0">
                <a:ea typeface="MS PGothic" panose="020B0600070205080204" pitchFamily="34" charset="-128"/>
              </a:rPr>
              <a:t>Federal Highway Administration, </a:t>
            </a:r>
            <a:r>
              <a:rPr lang="en-US" altLang="en-US" sz="1800" i="1" dirty="0">
                <a:ea typeface="MS PGothic" panose="020B0600070205080204" pitchFamily="34" charset="-128"/>
              </a:rPr>
              <a:t>Intelligent Transportation Systems for Traffic Incident Management</a:t>
            </a:r>
            <a:r>
              <a:rPr lang="en-US" altLang="en-US" sz="1800" dirty="0">
                <a:ea typeface="MS PGothic" panose="020B0600070205080204" pitchFamily="34" charset="-128"/>
              </a:rPr>
              <a:t>, FHWA-JPO-07-001, U.S. DOT, January 2007. </a:t>
            </a:r>
          </a:p>
          <a:p>
            <a:pPr marL="515938" indent="-342900">
              <a:buFont typeface="+mj-lt"/>
              <a:buAutoNum type="arabicPeriod"/>
              <a:defRPr/>
            </a:pPr>
            <a:r>
              <a:rPr lang="en-US" altLang="en-US" sz="1800" dirty="0">
                <a:ea typeface="MS PGothic" panose="020B0600070205080204" pitchFamily="34" charset="-128"/>
              </a:rPr>
              <a:t>Federal Highway Administration, </a:t>
            </a:r>
            <a:r>
              <a:rPr lang="en-US" altLang="en-US" sz="1800" i="1" dirty="0">
                <a:ea typeface="MS PGothic" panose="020B0600070205080204" pitchFamily="34" charset="-128"/>
              </a:rPr>
              <a:t>Transportation Management Center Data Capture for Performance and Mobility Measures Reference Manual</a:t>
            </a:r>
            <a:r>
              <a:rPr lang="en-US" altLang="en-US" sz="1800" dirty="0">
                <a:ea typeface="MS PGothic" panose="020B0600070205080204" pitchFamily="34" charset="-128"/>
              </a:rPr>
              <a:t>, </a:t>
            </a:r>
            <a:r>
              <a:rPr lang="en-US" altLang="en-US" sz="1800" i="1" dirty="0">
                <a:ea typeface="MS PGothic" panose="020B0600070205080204" pitchFamily="34" charset="-128"/>
              </a:rPr>
              <a:t>Final Report</a:t>
            </a:r>
            <a:r>
              <a:rPr lang="en-US" altLang="en-US" sz="1800" dirty="0">
                <a:ea typeface="MS PGothic" panose="020B0600070205080204" pitchFamily="34" charset="-128"/>
              </a:rPr>
              <a:t>, FHWA-JPO-13-055, U.S. DOT, March 2013.</a:t>
            </a:r>
          </a:p>
          <a:p>
            <a:pPr marL="515938" indent="-342900">
              <a:buFont typeface="+mj-lt"/>
              <a:buAutoNum type="arabicPeriod"/>
              <a:defRPr/>
            </a:pPr>
            <a:r>
              <a:rPr lang="en-US" altLang="en-US" sz="1800" dirty="0">
                <a:ea typeface="MS PGothic" panose="020B0600070205080204" pitchFamily="34" charset="-128"/>
              </a:rPr>
              <a:t>Federal Highway Administration, “Transportation System Preparedness and Resilience to Climate Change and Extreme Weather Events,” Order 5520, U.S. DOT, December 2014.</a:t>
            </a:r>
          </a:p>
          <a:p>
            <a:pPr marL="515938" indent="-342900">
              <a:buFont typeface="+mj-lt"/>
              <a:buAutoNum type="arabicPeriod"/>
              <a:defRPr/>
            </a:pPr>
            <a:r>
              <a:rPr lang="en-US" altLang="en-US" sz="1800" dirty="0">
                <a:ea typeface="MS PGothic" panose="020B0600070205080204" pitchFamily="34" charset="-128"/>
              </a:rPr>
              <a:t>Federal Highway Administration, </a:t>
            </a:r>
            <a:r>
              <a:rPr lang="en-US" altLang="en-US" sz="1800" i="1" dirty="0">
                <a:ea typeface="MS PGothic" panose="020B0600070205080204" pitchFamily="34" charset="-128"/>
              </a:rPr>
              <a:t>Traffic Incident Management Handbook</a:t>
            </a:r>
            <a:r>
              <a:rPr lang="en-US" altLang="en-US" sz="1800" dirty="0">
                <a:ea typeface="MS PGothic" panose="020B0600070205080204" pitchFamily="34" charset="-128"/>
              </a:rPr>
              <a:t>, FHWA-HOP-10-013, U.S. DOT, January 2010.</a:t>
            </a:r>
          </a:p>
          <a:p>
            <a:pPr marL="515938" indent="-342900">
              <a:buFont typeface="+mj-lt"/>
              <a:buAutoNum type="arabicPeriod"/>
              <a:defRPr/>
            </a:pPr>
            <a:r>
              <a:rPr lang="en-US" altLang="en-US" sz="1800" dirty="0">
                <a:ea typeface="MS PGothic" panose="020B0600070205080204" pitchFamily="34" charset="-128"/>
              </a:rPr>
              <a:t>Federal Highway Administration, “2019 Traffic Incident Management Capability Maturity Self-Assessment National Analysis Report,” U.S. DOT, November 2019.</a:t>
            </a:r>
          </a:p>
          <a:p>
            <a:pPr marL="515938" indent="-342900">
              <a:buFont typeface="+mj-lt"/>
              <a:buAutoNum type="arabicPeriod"/>
              <a:defRPr/>
            </a:pPr>
            <a:r>
              <a:rPr lang="en-US" altLang="en-US" sz="1800" dirty="0">
                <a:ea typeface="MS PGothic" panose="020B0600070205080204" pitchFamily="34" charset="-128"/>
              </a:rPr>
              <a:t>Federal Highway Administration, </a:t>
            </a:r>
            <a:r>
              <a:rPr lang="en-US" altLang="en-US" sz="1800" i="1" dirty="0">
                <a:ea typeface="MS PGothic" panose="020B0600070205080204" pitchFamily="34" charset="-128"/>
              </a:rPr>
              <a:t>Traffic Incident Management (TIM) Self-Assessment Guide</a:t>
            </a:r>
            <a:r>
              <a:rPr lang="en-US" altLang="en-US" sz="1800" dirty="0">
                <a:ea typeface="MS PGothic" panose="020B0600070205080204" pitchFamily="34" charset="-128"/>
              </a:rPr>
              <a:t>, U.S. DOT, March 2004. </a:t>
            </a:r>
          </a:p>
        </p:txBody>
      </p:sp>
    </p:spTree>
    <p:extLst>
      <p:ext uri="{BB962C8B-B14F-4D97-AF65-F5344CB8AC3E}">
        <p14:creationId xmlns:p14="http://schemas.microsoft.com/office/powerpoint/2010/main" val="65819838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B3E1077-24A3-47FE-8700-13012A9FF94B}"/>
              </a:ext>
            </a:extLst>
          </p:cNvPr>
          <p:cNvSpPr>
            <a:spLocks noGrp="1" noChangeArrowheads="1"/>
          </p:cNvSpPr>
          <p:nvPr>
            <p:ph type="title"/>
          </p:nvPr>
        </p:nvSpPr>
        <p:spPr/>
        <p:txBody>
          <a:bodyPr/>
          <a:lstStyle/>
          <a:p>
            <a:r>
              <a:rPr lang="en-US" altLang="en-US" sz="2800" dirty="0"/>
              <a:t> References – cont.</a:t>
            </a:r>
          </a:p>
        </p:txBody>
      </p:sp>
      <p:sp>
        <p:nvSpPr>
          <p:cNvPr id="65539" name="Content Placeholder 2">
            <a:extLst>
              <a:ext uri="{FF2B5EF4-FFF2-40B4-BE49-F238E27FC236}">
                <a16:creationId xmlns:a16="http://schemas.microsoft.com/office/drawing/2014/main" id="{9B504850-6938-41FD-80CE-EBF1FDE360E8}"/>
              </a:ext>
            </a:extLst>
          </p:cNvPr>
          <p:cNvSpPr>
            <a:spLocks noGrp="1"/>
          </p:cNvSpPr>
          <p:nvPr>
            <p:ph idx="1"/>
          </p:nvPr>
        </p:nvSpPr>
        <p:spPr>
          <a:xfrm>
            <a:off x="533400" y="1371600"/>
            <a:ext cx="8229600" cy="4525963"/>
          </a:xfrm>
        </p:spPr>
        <p:txBody>
          <a:bodyPr/>
          <a:lstStyle/>
          <a:p>
            <a:pPr marL="515938" indent="-342900">
              <a:buFont typeface="+mj-lt"/>
              <a:buAutoNum type="arabicPeriod" startAt="7"/>
              <a:defRPr/>
            </a:pPr>
            <a:r>
              <a:rPr lang="en-US" altLang="en-US" sz="1800" dirty="0">
                <a:ea typeface="MS PGothic" panose="020B0600070205080204" pitchFamily="34" charset="-128"/>
              </a:rPr>
              <a:t>Federal Highway Administration, </a:t>
            </a:r>
            <a:r>
              <a:rPr lang="en-US" altLang="en-US" sz="1800" i="1" dirty="0">
                <a:ea typeface="MS PGothic" panose="020B0600070205080204" pitchFamily="34" charset="-128"/>
              </a:rPr>
              <a:t>Climate Change Adaption Guide for Transportation Systems Management, Operations, and Maintenance</a:t>
            </a:r>
            <a:r>
              <a:rPr lang="en-US" altLang="en-US" sz="1800" dirty="0">
                <a:ea typeface="MS PGothic" panose="020B0600070205080204" pitchFamily="34" charset="-128"/>
              </a:rPr>
              <a:t>, FHWA-HOP-15-026, U.S. DOT, November 2015.</a:t>
            </a:r>
          </a:p>
          <a:p>
            <a:pPr marL="515938" indent="-342900">
              <a:buFont typeface="+mj-lt"/>
              <a:buAutoNum type="arabicPeriod" startAt="7"/>
              <a:defRPr/>
            </a:pPr>
            <a:r>
              <a:rPr lang="en-US" altLang="en-US" sz="1800" dirty="0">
                <a:ea typeface="MS PGothic" panose="020B0600070205080204" pitchFamily="34" charset="-128"/>
              </a:rPr>
              <a:t>Transportation Research Board, </a:t>
            </a:r>
            <a:r>
              <a:rPr lang="en-US" altLang="en-US" sz="1800" i="1" dirty="0">
                <a:ea typeface="MS PGothic" panose="020B0600070205080204" pitchFamily="34" charset="-128"/>
              </a:rPr>
              <a:t>Transportation Systems Management and Operations Workforce Guidebook</a:t>
            </a:r>
            <a:r>
              <a:rPr lang="en-US" altLang="en-US" sz="1800" dirty="0">
                <a:ea typeface="MS PGothic" panose="020B0600070205080204" pitchFamily="34" charset="-128"/>
              </a:rPr>
              <a:t>, NCHRP 20-07/Task 408, March 2019.</a:t>
            </a:r>
          </a:p>
          <a:p>
            <a:pPr marL="515938" indent="-342900">
              <a:buFont typeface="+mj-lt"/>
              <a:buAutoNum type="arabicPeriod" startAt="7"/>
              <a:defRPr/>
            </a:pPr>
            <a:r>
              <a:rPr lang="en-US" altLang="en-US" sz="1800" dirty="0">
                <a:ea typeface="MS PGothic" panose="020B0600070205080204" pitchFamily="34" charset="-128"/>
              </a:rPr>
              <a:t>Federal Highway Administration, </a:t>
            </a:r>
            <a:r>
              <a:rPr lang="en-US" altLang="en-US" sz="1800" i="1" dirty="0">
                <a:ea typeface="MS PGothic" panose="020B0600070205080204" pitchFamily="34" charset="-128"/>
              </a:rPr>
              <a:t>Simplified Guide to the Incident Command System for Transportation Professionals</a:t>
            </a:r>
            <a:r>
              <a:rPr lang="en-US" altLang="en-US" sz="1800" dirty="0">
                <a:ea typeface="MS PGothic" panose="020B0600070205080204" pitchFamily="34" charset="-128"/>
              </a:rPr>
              <a:t>, U.S. DOT, 2006.</a:t>
            </a:r>
          </a:p>
          <a:p>
            <a:pPr marL="515938" indent="-342900">
              <a:buFont typeface="+mj-lt"/>
              <a:buAutoNum type="arabicPeriod" startAt="7"/>
              <a:defRPr/>
            </a:pPr>
            <a:r>
              <a:rPr lang="en-US" altLang="en-US" sz="1800" dirty="0">
                <a:ea typeface="MS PGothic" panose="020B0600070205080204" pitchFamily="34" charset="-128"/>
              </a:rPr>
              <a:t>Federal Highway Administration, </a:t>
            </a:r>
            <a:r>
              <a:rPr lang="en-US" altLang="en-US" sz="1800" i="1" dirty="0">
                <a:ea typeface="MS PGothic" panose="020B0600070205080204" pitchFamily="34" charset="-128"/>
              </a:rPr>
              <a:t>Raising Awareness of Artificial Intelligence for Transportation System Management and Operations</a:t>
            </a:r>
            <a:r>
              <a:rPr lang="en-US" altLang="en-US" sz="1800" dirty="0">
                <a:ea typeface="MS PGothic" panose="020B0600070205080204" pitchFamily="34" charset="-128"/>
              </a:rPr>
              <a:t>,</a:t>
            </a:r>
            <a:br>
              <a:rPr lang="en-US" altLang="en-US" sz="1800" dirty="0">
                <a:ea typeface="MS PGothic" panose="020B0600070205080204" pitchFamily="34" charset="-128"/>
              </a:rPr>
            </a:br>
            <a:r>
              <a:rPr lang="en-US" altLang="en-US" sz="1800" dirty="0">
                <a:ea typeface="MS PGothic" panose="020B0600070205080204" pitchFamily="34" charset="-128"/>
              </a:rPr>
              <a:t>U.S. DOT, 2019.</a:t>
            </a:r>
          </a:p>
          <a:p>
            <a:pPr marL="515938" indent="-342900">
              <a:buFont typeface="+mj-lt"/>
              <a:buAutoNum type="arabicPeriod" startAt="7"/>
              <a:defRPr/>
            </a:pPr>
            <a:r>
              <a:rPr lang="en-US" altLang="en-US" sz="1800" dirty="0">
                <a:ea typeface="MS PGothic" panose="020B0600070205080204" pitchFamily="34" charset="-128"/>
              </a:rPr>
              <a:t>Federal Highway Administration, “Transportation System Resilience to Extreme Weather and Climate Change: Technical Staff Fact Sheet,” FHWA-HOP-15-025, U.S. DOT, November 2015.</a:t>
            </a:r>
          </a:p>
          <a:p>
            <a:pPr marL="515938" indent="-342900">
              <a:buFont typeface="+mj-lt"/>
              <a:buAutoNum type="arabicPeriod" startAt="7"/>
              <a:defRPr/>
            </a:pPr>
            <a:endParaRPr altLang="en-US" sz="1800" dirty="0">
              <a:ea typeface="MS PGothic" panose="020B0600070205080204" pitchFamily="34" charset="-128"/>
            </a:endParaRPr>
          </a:p>
        </p:txBody>
      </p:sp>
    </p:spTree>
    <p:extLst>
      <p:ext uri="{BB962C8B-B14F-4D97-AF65-F5344CB8AC3E}">
        <p14:creationId xmlns:p14="http://schemas.microsoft.com/office/powerpoint/2010/main" val="135890210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B3E1077-24A3-47FE-8700-13012A9FF94B}"/>
              </a:ext>
            </a:extLst>
          </p:cNvPr>
          <p:cNvSpPr>
            <a:spLocks noGrp="1" noChangeArrowheads="1"/>
          </p:cNvSpPr>
          <p:nvPr>
            <p:ph type="title"/>
          </p:nvPr>
        </p:nvSpPr>
        <p:spPr>
          <a:xfrm>
            <a:off x="457200" y="381000"/>
            <a:ext cx="8229600" cy="762000"/>
          </a:xfrm>
        </p:spPr>
        <p:txBody>
          <a:bodyPr/>
          <a:lstStyle/>
          <a:p>
            <a:r>
              <a:rPr lang="en-US" altLang="en-US" dirty="0"/>
              <a:t>Websites</a:t>
            </a:r>
          </a:p>
        </p:txBody>
      </p:sp>
      <p:sp>
        <p:nvSpPr>
          <p:cNvPr id="3" name="Content Placeholder 2">
            <a:extLst>
              <a:ext uri="{FF2B5EF4-FFF2-40B4-BE49-F238E27FC236}">
                <a16:creationId xmlns:a16="http://schemas.microsoft.com/office/drawing/2014/main" id="{F7AE75FA-4702-4294-AF7E-BD1E85F2BDBF}"/>
              </a:ext>
            </a:extLst>
          </p:cNvPr>
          <p:cNvSpPr>
            <a:spLocks noGrp="1"/>
          </p:cNvSpPr>
          <p:nvPr>
            <p:ph idx="1"/>
          </p:nvPr>
        </p:nvSpPr>
        <p:spPr/>
        <p:txBody>
          <a:bodyPr/>
          <a:lstStyle/>
          <a:p>
            <a:pPr marL="342900" marR="0" lvl="0" indent="-342900">
              <a:lnSpc>
                <a:spcPct val="115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National Operations Center of Excellence (NOCoE), </a:t>
            </a:r>
            <a:r>
              <a:rPr lang="en-US" sz="1600" u="sng" dirty="0">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www.transportationops.org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Federal Emergency Management Agency Training, Emergency Management Institute, </a:t>
            </a:r>
            <a:r>
              <a:rPr lang="en-US" sz="1600" u="sng" dirty="0">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www.training.fema.gov/nims/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Emergency Responder Safety Institute, </a:t>
            </a:r>
            <a:r>
              <a:rPr lang="en-US" sz="1600" u="sng" dirty="0">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https://www.respondersafety.com/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SHRP2Solutions, Federal Highway Administration, National Tim Responder Training, </a:t>
            </a:r>
            <a:r>
              <a:rPr lang="en-US" sz="1600" u="sng" dirty="0">
                <a:effectLst/>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https://www.fhwa.dot.gov/goshrp2/Solutions/Reliability/L12_L32A_L32B/National_Traffic_Incident_Management_Responder_Training_Program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Federal Highway Administration, Emergency Transportation Operations for Disasters, </a:t>
            </a:r>
            <a:r>
              <a:rPr lang="en-US" sz="1600" u="sng" dirty="0">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https://ops.fhwa.dot.gov/eto_tim_pse/about/eto.htm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600" u="sng" dirty="0">
                <a:effectLst/>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http://onlinepubs.trb.org/onlinepubs/conferences/2018/RISE/Presentations/P.Pisano.Capability_Maturity_Self-Assessment_Tools.FHWA.SilverRoom.09102018.pdf</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r>
              <a:rPr lang="en-US" sz="1600" u="sng" dirty="0">
                <a:effectLst/>
                <a:latin typeface="Times New Roman" panose="0202060305040502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https://ops.fhwa.dot.gov/publications/publications.htm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3620116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B3E1077-24A3-47FE-8700-13012A9FF94B}"/>
              </a:ext>
            </a:extLst>
          </p:cNvPr>
          <p:cNvSpPr>
            <a:spLocks noGrp="1" noChangeArrowheads="1"/>
          </p:cNvSpPr>
          <p:nvPr>
            <p:ph type="title"/>
          </p:nvPr>
        </p:nvSpPr>
        <p:spPr/>
        <p:txBody>
          <a:bodyPr/>
          <a:lstStyle/>
          <a:p>
            <a:r>
              <a:rPr lang="en-US" altLang="en-US" sz="2800" dirty="0"/>
              <a:t> Questions</a:t>
            </a:r>
          </a:p>
        </p:txBody>
      </p:sp>
      <p:sp>
        <p:nvSpPr>
          <p:cNvPr id="65539" name="Content Placeholder 2">
            <a:extLst>
              <a:ext uri="{FF2B5EF4-FFF2-40B4-BE49-F238E27FC236}">
                <a16:creationId xmlns:a16="http://schemas.microsoft.com/office/drawing/2014/main" id="{9B504850-6938-41FD-80CE-EBF1FDE360E8}"/>
              </a:ext>
            </a:extLst>
          </p:cNvPr>
          <p:cNvSpPr>
            <a:spLocks noGrp="1"/>
          </p:cNvSpPr>
          <p:nvPr>
            <p:ph idx="1"/>
          </p:nvPr>
        </p:nvSpPr>
        <p:spPr/>
        <p:txBody>
          <a:bodyPr/>
          <a:lstStyle/>
          <a:p>
            <a:pPr marL="458788" indent="-285750">
              <a:defRPr/>
            </a:pPr>
            <a:endParaRPr altLang="en-US" sz="1800" dirty="0">
              <a:ea typeface="MS PGothic" panose="020B0600070205080204" pitchFamily="34" charset="-128"/>
            </a:endParaRPr>
          </a:p>
        </p:txBody>
      </p:sp>
    </p:spTree>
    <p:extLst>
      <p:ext uri="{BB962C8B-B14F-4D97-AF65-F5344CB8AC3E}">
        <p14:creationId xmlns:p14="http://schemas.microsoft.com/office/powerpoint/2010/main" val="41876597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A758-3A15-4C92-BEB0-ADC799B2325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63ED492-ACDA-4559-BE12-21A2239771F3}"/>
              </a:ext>
            </a:extLst>
          </p:cNvPr>
          <p:cNvSpPr>
            <a:spLocks noGrp="1"/>
          </p:cNvSpPr>
          <p:nvPr>
            <p:ph idx="1"/>
          </p:nvPr>
        </p:nvSpPr>
        <p:spPr>
          <a:xfrm>
            <a:off x="457200" y="1295400"/>
            <a:ext cx="8229600" cy="4876800"/>
          </a:xfrm>
        </p:spPr>
        <p:txBody>
          <a:bodyPr/>
          <a:lstStyle/>
          <a:p>
            <a:pPr marL="0" marR="0">
              <a:spcBef>
                <a:spcPts val="0"/>
              </a:spcBef>
              <a:spcAft>
                <a:spcPts val="0"/>
              </a:spcAft>
            </a:pPr>
            <a:r>
              <a:rPr lang="en-US" sz="1800" dirty="0">
                <a:effectLst/>
                <a:latin typeface="+mj-lt"/>
                <a:ea typeface="Calibri" panose="020F0502020204030204" pitchFamily="34" charset="0"/>
              </a:rPr>
              <a:t>This module examines how </a:t>
            </a:r>
            <a:r>
              <a:rPr lang="en-US" sz="1800" dirty="0">
                <a:latin typeface="+mj-lt"/>
                <a:ea typeface="Calibri" panose="020F0502020204030204" pitchFamily="34" charset="0"/>
              </a:rPr>
              <a:t>ITS can be used in response to emergencies and disasters through increasing </a:t>
            </a:r>
            <a:r>
              <a:rPr lang="en-US" sz="1800" dirty="0">
                <a:effectLst/>
                <a:latin typeface="+mj-lt"/>
                <a:ea typeface="Calibri" panose="020F0502020204030204" pitchFamily="34" charset="0"/>
              </a:rPr>
              <a:t>operational resilience (including maintaining the resilience of ITS), implementing ETO and TIM best practices, and applying strategies to support overall system operation.  The specific learning objectives of this module are the following:</a:t>
            </a:r>
          </a:p>
          <a:p>
            <a:pPr marL="553212" lvl="1" indent="-342900">
              <a:lnSpc>
                <a:spcPct val="115000"/>
              </a:lnSpc>
              <a:spcBef>
                <a:spcPts val="0"/>
              </a:spcBef>
              <a:spcAft>
                <a:spcPts val="0"/>
              </a:spcAft>
              <a:buFont typeface="Symbol" panose="05050102010706020507" pitchFamily="18" charset="2"/>
              <a:buChar char=""/>
            </a:pPr>
            <a:r>
              <a:rPr lang="en-US" sz="1800" dirty="0">
                <a:effectLst/>
                <a:latin typeface="+mj-lt"/>
                <a:ea typeface="Times New Roman" panose="02020603050405020304" pitchFamily="18" charset="0"/>
              </a:rPr>
              <a:t>Define operational resilience as it relates to ITS</a:t>
            </a:r>
            <a:endParaRPr lang="en-US" sz="1800" dirty="0">
              <a:effectLst/>
              <a:latin typeface="+mj-lt"/>
              <a:ea typeface="Calibri" panose="020F0502020204030204" pitchFamily="34" charset="0"/>
            </a:endParaRPr>
          </a:p>
          <a:p>
            <a:pPr marL="553212" lvl="1" indent="-342900">
              <a:lnSpc>
                <a:spcPct val="115000"/>
              </a:lnSpc>
              <a:spcBef>
                <a:spcPts val="0"/>
              </a:spcBef>
              <a:spcAft>
                <a:spcPts val="0"/>
              </a:spcAft>
              <a:buFont typeface="Symbol" panose="05050102010706020507" pitchFamily="18" charset="2"/>
              <a:buChar char=""/>
            </a:pPr>
            <a:r>
              <a:rPr lang="en-US" sz="1800" dirty="0">
                <a:effectLst/>
                <a:latin typeface="+mj-lt"/>
                <a:ea typeface="Times New Roman" panose="02020603050405020304" pitchFamily="18" charset="0"/>
              </a:rPr>
              <a:t>Provide a basic introduction ETO and TIM practices</a:t>
            </a:r>
            <a:endParaRPr lang="en-US" sz="1800" dirty="0">
              <a:effectLst/>
              <a:latin typeface="+mj-lt"/>
              <a:ea typeface="Calibri" panose="020F0502020204030204" pitchFamily="34" charset="0"/>
            </a:endParaRPr>
          </a:p>
          <a:p>
            <a:pPr marL="553212" lvl="1" indent="-342900">
              <a:lnSpc>
                <a:spcPct val="115000"/>
              </a:lnSpc>
              <a:spcBef>
                <a:spcPts val="0"/>
              </a:spcBef>
              <a:spcAft>
                <a:spcPts val="0"/>
              </a:spcAft>
              <a:buFont typeface="Symbol" panose="05050102010706020507" pitchFamily="18" charset="2"/>
              <a:buChar char=""/>
            </a:pPr>
            <a:r>
              <a:rPr lang="en-US" sz="1800" dirty="0">
                <a:effectLst/>
                <a:latin typeface="+mj-lt"/>
                <a:ea typeface="Times New Roman" panose="02020603050405020304" pitchFamily="18" charset="0"/>
              </a:rPr>
              <a:t>Identify how to make ITS infrastructure and related systems resilient to natural and human caused events</a:t>
            </a:r>
            <a:endParaRPr lang="en-US" sz="1800" dirty="0">
              <a:effectLst/>
              <a:latin typeface="+mj-lt"/>
              <a:ea typeface="Calibri" panose="020F0502020204030204" pitchFamily="34" charset="0"/>
            </a:endParaRPr>
          </a:p>
          <a:p>
            <a:pPr marL="553212" lvl="1" indent="-342900">
              <a:lnSpc>
                <a:spcPct val="115000"/>
              </a:lnSpc>
              <a:spcBef>
                <a:spcPts val="0"/>
              </a:spcBef>
              <a:spcAft>
                <a:spcPts val="0"/>
              </a:spcAft>
              <a:buFont typeface="Symbol" panose="05050102010706020507" pitchFamily="18" charset="2"/>
              <a:buChar char=""/>
            </a:pPr>
            <a:r>
              <a:rPr lang="en-US" sz="1800" dirty="0">
                <a:effectLst/>
                <a:latin typeface="+mj-lt"/>
                <a:ea typeface="Times New Roman" panose="02020603050405020304" pitchFamily="18" charset="0"/>
              </a:rPr>
              <a:t>Identify how to use ITS to make the transportation system more resilient to changes in nonrecurring events (e.g., incidents, emergencies, and disasters) and use ITS to detect and respond to the impacts of these events</a:t>
            </a:r>
            <a:endParaRPr lang="en-US" sz="1800" dirty="0">
              <a:effectLst/>
              <a:latin typeface="+mj-lt"/>
              <a:ea typeface="Calibri" panose="020F0502020204030204" pitchFamily="34" charset="0"/>
            </a:endParaRPr>
          </a:p>
          <a:p>
            <a:pPr marL="553212" lvl="1" indent="-342900">
              <a:lnSpc>
                <a:spcPct val="115000"/>
              </a:lnSpc>
              <a:spcBef>
                <a:spcPts val="0"/>
              </a:spcBef>
              <a:spcAft>
                <a:spcPts val="1000"/>
              </a:spcAft>
              <a:buFont typeface="Symbol" panose="05050102010706020507" pitchFamily="18" charset="2"/>
              <a:buChar char=""/>
            </a:pPr>
            <a:r>
              <a:rPr lang="en-US" sz="1800" dirty="0">
                <a:effectLst/>
                <a:latin typeface="+mj-lt"/>
                <a:ea typeface="Times New Roman" panose="02020603050405020304" pitchFamily="18" charset="0"/>
              </a:rPr>
              <a:t>Identify how ITS can support ETO and TIM for greater system performance</a:t>
            </a:r>
            <a:endParaRPr lang="en-US" sz="1800" dirty="0">
              <a:effectLst/>
              <a:latin typeface="+mj-lt"/>
              <a:ea typeface="Calibri" panose="020F0502020204030204" pitchFamily="34" charset="0"/>
            </a:endParaRPr>
          </a:p>
          <a:p>
            <a:endParaRPr lang="en-US" dirty="0"/>
          </a:p>
        </p:txBody>
      </p:sp>
    </p:spTree>
    <p:extLst>
      <p:ext uri="{BB962C8B-B14F-4D97-AF65-F5344CB8AC3E}">
        <p14:creationId xmlns:p14="http://schemas.microsoft.com/office/powerpoint/2010/main" val="113448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08CF-D48A-4C95-8568-361F26BB9016}"/>
              </a:ext>
            </a:extLst>
          </p:cNvPr>
          <p:cNvSpPr>
            <a:spLocks noGrp="1"/>
          </p:cNvSpPr>
          <p:nvPr>
            <p:ph type="title"/>
          </p:nvPr>
        </p:nvSpPr>
        <p:spPr/>
        <p:txBody>
          <a:bodyPr/>
          <a:lstStyle/>
          <a:p>
            <a:r>
              <a:rPr lang="en-US" dirty="0"/>
              <a:t>Background</a:t>
            </a:r>
          </a:p>
        </p:txBody>
      </p:sp>
      <p:sp>
        <p:nvSpPr>
          <p:cNvPr id="65539" name="Content Placeholder 2">
            <a:extLst>
              <a:ext uri="{FF2B5EF4-FFF2-40B4-BE49-F238E27FC236}">
                <a16:creationId xmlns:a16="http://schemas.microsoft.com/office/drawing/2014/main" id="{9B504850-6938-41FD-80CE-EBF1FDE360E8}"/>
              </a:ext>
            </a:extLst>
          </p:cNvPr>
          <p:cNvSpPr>
            <a:spLocks noGrp="1"/>
          </p:cNvSpPr>
          <p:nvPr>
            <p:ph type="body" idx="1"/>
          </p:nvPr>
        </p:nvSpPr>
        <p:spPr/>
        <p:txBody>
          <a:bodyPr/>
          <a:lstStyle/>
          <a:p>
            <a:pPr marL="458788" indent="-285750">
              <a:defRPr/>
            </a:pPr>
            <a:endParaRPr altLang="en-US" sz="1800" dirty="0">
              <a:ea typeface="MS PGothic" panose="020B0600070205080204" pitchFamily="34" charset="-128"/>
            </a:endParaRPr>
          </a:p>
        </p:txBody>
      </p:sp>
    </p:spTree>
    <p:extLst>
      <p:ext uri="{BB962C8B-B14F-4D97-AF65-F5344CB8AC3E}">
        <p14:creationId xmlns:p14="http://schemas.microsoft.com/office/powerpoint/2010/main" val="354184714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9A48-7809-465E-8382-1EA26104147F}"/>
              </a:ext>
            </a:extLst>
          </p:cNvPr>
          <p:cNvSpPr>
            <a:spLocks noGrp="1"/>
          </p:cNvSpPr>
          <p:nvPr>
            <p:ph type="title"/>
          </p:nvPr>
        </p:nvSpPr>
        <p:spPr/>
        <p:txBody>
          <a:bodyPr/>
          <a:lstStyle/>
          <a:p>
            <a:r>
              <a:rPr lang="en-US" dirty="0"/>
              <a:t>Operational Resilience, ETO, TIM Relationship</a:t>
            </a:r>
          </a:p>
        </p:txBody>
      </p:sp>
      <p:grpSp>
        <p:nvGrpSpPr>
          <p:cNvPr id="8" name="Group 7">
            <a:extLst>
              <a:ext uri="{FF2B5EF4-FFF2-40B4-BE49-F238E27FC236}">
                <a16:creationId xmlns:a16="http://schemas.microsoft.com/office/drawing/2014/main" id="{1443F5D2-6A9D-4AAE-91BF-FBCC93AFE189}"/>
              </a:ext>
            </a:extLst>
          </p:cNvPr>
          <p:cNvGrpSpPr/>
          <p:nvPr/>
        </p:nvGrpSpPr>
        <p:grpSpPr>
          <a:xfrm>
            <a:off x="76200" y="1952672"/>
            <a:ext cx="8991599" cy="3457528"/>
            <a:chOff x="104764" y="1020374"/>
            <a:chExt cx="7972445" cy="2952655"/>
          </a:xfrm>
          <a:scene3d>
            <a:camera prst="orthographicFront"/>
            <a:lightRig rig="flat" dir="t"/>
          </a:scene3d>
        </p:grpSpPr>
        <p:sp>
          <p:nvSpPr>
            <p:cNvPr id="9" name="Oval 8">
              <a:extLst>
                <a:ext uri="{FF2B5EF4-FFF2-40B4-BE49-F238E27FC236}">
                  <a16:creationId xmlns:a16="http://schemas.microsoft.com/office/drawing/2014/main" id="{6B5CB214-8805-4B84-9564-8840CA0C0EAC}"/>
                </a:ext>
              </a:extLst>
            </p:cNvPr>
            <p:cNvSpPr/>
            <p:nvPr/>
          </p:nvSpPr>
          <p:spPr>
            <a:xfrm>
              <a:off x="104764" y="1020374"/>
              <a:ext cx="7972445" cy="2952655"/>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Oval 4">
              <a:extLst>
                <a:ext uri="{FF2B5EF4-FFF2-40B4-BE49-F238E27FC236}">
                  <a16:creationId xmlns:a16="http://schemas.microsoft.com/office/drawing/2014/main" id="{8082ADBD-0EE5-457F-83C0-51B3FC6B84C0}"/>
                </a:ext>
              </a:extLst>
            </p:cNvPr>
            <p:cNvSpPr txBox="1"/>
            <p:nvPr/>
          </p:nvSpPr>
          <p:spPr>
            <a:xfrm>
              <a:off x="1272302" y="1758538"/>
              <a:ext cx="5637370" cy="147632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n-US" sz="5300" kern="1200" dirty="0">
                <a:solidFill>
                  <a:schemeClr val="accent6"/>
                </a:solidFill>
              </a:endParaRPr>
            </a:p>
          </p:txBody>
        </p:sp>
      </p:grpSp>
      <p:graphicFrame>
        <p:nvGraphicFramePr>
          <p:cNvPr id="5" name="Content Placeholder 4">
            <a:extLst>
              <a:ext uri="{FF2B5EF4-FFF2-40B4-BE49-F238E27FC236}">
                <a16:creationId xmlns:a16="http://schemas.microsoft.com/office/drawing/2014/main" id="{4F2C0407-D4EB-422C-8A9E-3686F3FC8FBB}"/>
              </a:ext>
            </a:extLst>
          </p:cNvPr>
          <p:cNvGraphicFramePr>
            <a:graphicFrameLocks noGrp="1"/>
          </p:cNvGraphicFramePr>
          <p:nvPr>
            <p:ph idx="1"/>
            <p:extLst>
              <p:ext uri="{D42A27DB-BD31-4B8C-83A1-F6EECF244321}">
                <p14:modId xmlns:p14="http://schemas.microsoft.com/office/powerpoint/2010/main" val="492486334"/>
              </p:ext>
            </p:extLst>
          </p:nvPr>
        </p:nvGraphicFramePr>
        <p:xfrm>
          <a:off x="457200" y="1447800"/>
          <a:ext cx="822960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163325F0-1553-4E7B-906B-4E78878BB6F0}"/>
              </a:ext>
            </a:extLst>
          </p:cNvPr>
          <p:cNvSpPr/>
          <p:nvPr/>
        </p:nvSpPr>
        <p:spPr bwMode="auto">
          <a:xfrm>
            <a:off x="914400" y="2819400"/>
            <a:ext cx="8610600" cy="1676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 name="Oval 3">
            <a:extLst>
              <a:ext uri="{FF2B5EF4-FFF2-40B4-BE49-F238E27FC236}">
                <a16:creationId xmlns:a16="http://schemas.microsoft.com/office/drawing/2014/main" id="{07269BB7-A1AD-4198-9443-1A68E19908D1}"/>
              </a:ext>
            </a:extLst>
          </p:cNvPr>
          <p:cNvSpPr/>
          <p:nvPr/>
        </p:nvSpPr>
        <p:spPr bwMode="auto">
          <a:xfrm>
            <a:off x="1143000" y="2514600"/>
            <a:ext cx="6858000" cy="2209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6" name="Oval 5">
            <a:extLst>
              <a:ext uri="{FF2B5EF4-FFF2-40B4-BE49-F238E27FC236}">
                <a16:creationId xmlns:a16="http://schemas.microsoft.com/office/drawing/2014/main" id="{C998A88E-B6FB-4658-BF39-6420ED35F1B2}"/>
              </a:ext>
            </a:extLst>
          </p:cNvPr>
          <p:cNvSpPr/>
          <p:nvPr/>
        </p:nvSpPr>
        <p:spPr bwMode="auto">
          <a:xfrm>
            <a:off x="152400" y="1905000"/>
            <a:ext cx="3810000" cy="1219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11" name="TextBox 10">
            <a:extLst>
              <a:ext uri="{FF2B5EF4-FFF2-40B4-BE49-F238E27FC236}">
                <a16:creationId xmlns:a16="http://schemas.microsoft.com/office/drawing/2014/main" id="{A7B6826F-DD6E-40D3-BB11-AFA62E0CB1F1}"/>
              </a:ext>
            </a:extLst>
          </p:cNvPr>
          <p:cNvSpPr txBox="1"/>
          <p:nvPr/>
        </p:nvSpPr>
        <p:spPr>
          <a:xfrm>
            <a:off x="609600" y="3200400"/>
            <a:ext cx="649665" cy="461665"/>
          </a:xfrm>
          <a:prstGeom prst="rect">
            <a:avLst/>
          </a:prstGeom>
          <a:noFill/>
        </p:spPr>
        <p:txBody>
          <a:bodyPr wrap="none" rtlCol="0">
            <a:spAutoFit/>
          </a:bodyPr>
          <a:lstStyle/>
          <a:p>
            <a:r>
              <a:rPr lang="en-US" sz="2400" i="0" dirty="0">
                <a:solidFill>
                  <a:schemeClr val="accent6"/>
                </a:solidFill>
              </a:rPr>
              <a:t>ITS</a:t>
            </a:r>
          </a:p>
        </p:txBody>
      </p:sp>
    </p:spTree>
    <p:extLst>
      <p:ext uri="{BB962C8B-B14F-4D97-AF65-F5344CB8AC3E}">
        <p14:creationId xmlns:p14="http://schemas.microsoft.com/office/powerpoint/2010/main" val="411431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6958F5-0EED-43EC-8781-6E184EACC4B2}"/>
              </a:ext>
            </a:extLst>
          </p:cNvPr>
          <p:cNvSpPr>
            <a:spLocks noGrp="1"/>
          </p:cNvSpPr>
          <p:nvPr>
            <p:ph type="title"/>
          </p:nvPr>
        </p:nvSpPr>
        <p:spPr/>
        <p:txBody>
          <a:bodyPr/>
          <a:lstStyle/>
          <a:p>
            <a:r>
              <a:rPr lang="en-US" dirty="0"/>
              <a:t>Transportation Trends</a:t>
            </a:r>
          </a:p>
        </p:txBody>
      </p:sp>
      <p:sp>
        <p:nvSpPr>
          <p:cNvPr id="5" name="Content Placeholder 4">
            <a:extLst>
              <a:ext uri="{FF2B5EF4-FFF2-40B4-BE49-F238E27FC236}">
                <a16:creationId xmlns:a16="http://schemas.microsoft.com/office/drawing/2014/main" id="{6CCC10E9-4A5A-4247-B88D-FE5FF32D916E}"/>
              </a:ext>
            </a:extLst>
          </p:cNvPr>
          <p:cNvSpPr>
            <a:spLocks noGrp="1"/>
          </p:cNvSpPr>
          <p:nvPr>
            <p:ph idx="1"/>
          </p:nvPr>
        </p:nvSpPr>
        <p:spPr>
          <a:xfrm>
            <a:off x="457200" y="1295400"/>
            <a:ext cx="5105400" cy="4525963"/>
          </a:xfrm>
        </p:spPr>
        <p:txBody>
          <a:bodyPr/>
          <a:lstStyle/>
          <a:p>
            <a:r>
              <a:rPr lang="en-US" dirty="0"/>
              <a:t>Climate Change Impacts</a:t>
            </a:r>
            <a:r>
              <a:rPr lang="en-US" baseline="30000" dirty="0"/>
              <a:t>1</a:t>
            </a:r>
          </a:p>
          <a:p>
            <a:pPr lvl="1"/>
            <a:r>
              <a:rPr lang="en-US" dirty="0"/>
              <a:t>Softening and buckling of pavements</a:t>
            </a:r>
          </a:p>
          <a:p>
            <a:pPr lvl="1"/>
            <a:r>
              <a:rPr lang="en-US" dirty="0"/>
              <a:t>Buckling of rail track for heavy and light rail</a:t>
            </a:r>
          </a:p>
          <a:p>
            <a:pPr lvl="1"/>
            <a:r>
              <a:rPr lang="en-US" dirty="0"/>
              <a:t>Overheating of vehicles</a:t>
            </a:r>
          </a:p>
          <a:p>
            <a:pPr lvl="1"/>
            <a:r>
              <a:rPr lang="en-US" dirty="0"/>
              <a:t>Limitations on when construction / maintenance activities can be conducted</a:t>
            </a:r>
          </a:p>
          <a:p>
            <a:pPr lvl="1"/>
            <a:r>
              <a:rPr lang="en-US" dirty="0"/>
              <a:t>Flooding of coastal roads, tunnels, and rail lines</a:t>
            </a:r>
          </a:p>
          <a:p>
            <a:pPr lvl="1"/>
            <a:r>
              <a:rPr lang="en-US" dirty="0"/>
              <a:t>Erosion of road base and bridge supports (scouring)</a:t>
            </a:r>
          </a:p>
          <a:p>
            <a:pPr lvl="1"/>
            <a:r>
              <a:rPr lang="en-US" dirty="0"/>
              <a:t>Increase in weather-related delays and traffic disruptions</a:t>
            </a:r>
          </a:p>
          <a:p>
            <a:pPr lvl="1"/>
            <a:r>
              <a:rPr lang="en-US" dirty="0"/>
              <a:t>Increase in wildfires impacting visibility for drivers and closing roads</a:t>
            </a:r>
          </a:p>
          <a:p>
            <a:pPr lvl="1"/>
            <a:r>
              <a:rPr lang="en-US" dirty="0"/>
              <a:t>More frequent, and potentially extensive, emergency evacuations</a:t>
            </a:r>
          </a:p>
          <a:p>
            <a:pPr lvl="1"/>
            <a:r>
              <a:rPr lang="en-US" dirty="0"/>
              <a:t>Impacts to port and ferry terminals operations</a:t>
            </a:r>
          </a:p>
        </p:txBody>
      </p:sp>
      <p:sp>
        <p:nvSpPr>
          <p:cNvPr id="3" name="TextBox 2">
            <a:extLst>
              <a:ext uri="{FF2B5EF4-FFF2-40B4-BE49-F238E27FC236}">
                <a16:creationId xmlns:a16="http://schemas.microsoft.com/office/drawing/2014/main" id="{2C9B9C4C-E805-42BE-91B6-58A2D480FD5F}"/>
              </a:ext>
            </a:extLst>
          </p:cNvPr>
          <p:cNvSpPr txBox="1"/>
          <p:nvPr/>
        </p:nvSpPr>
        <p:spPr>
          <a:xfrm>
            <a:off x="5562601" y="5562600"/>
            <a:ext cx="3276600" cy="430887"/>
          </a:xfrm>
          <a:prstGeom prst="rect">
            <a:avLst/>
          </a:prstGeom>
          <a:noFill/>
        </p:spPr>
        <p:txBody>
          <a:bodyPr wrap="square" rtlCol="0">
            <a:spAutoFit/>
          </a:bodyPr>
          <a:lstStyle/>
          <a:p>
            <a:r>
              <a:rPr lang="en-US" sz="1100" i="0" dirty="0">
                <a:solidFill>
                  <a:schemeClr val="tx1"/>
                </a:solidFill>
              </a:rPr>
              <a:t>Photo Courtesy of Sean Hannon </a:t>
            </a:r>
            <a:r>
              <a:rPr lang="en-US" sz="1100" i="0" dirty="0" err="1">
                <a:solidFill>
                  <a:schemeClr val="tx1"/>
                </a:solidFill>
              </a:rPr>
              <a:t>acritelyphoto</a:t>
            </a:r>
            <a:r>
              <a:rPr lang="en-US" sz="1100" i="0" dirty="0">
                <a:solidFill>
                  <a:schemeClr val="tx1"/>
                </a:solidFill>
              </a:rPr>
              <a:t> / Shutterstock.com </a:t>
            </a:r>
          </a:p>
        </p:txBody>
      </p:sp>
      <p:sp>
        <p:nvSpPr>
          <p:cNvPr id="4" name="TextBox 3">
            <a:extLst>
              <a:ext uri="{FF2B5EF4-FFF2-40B4-BE49-F238E27FC236}">
                <a16:creationId xmlns:a16="http://schemas.microsoft.com/office/drawing/2014/main" id="{047989EB-EB49-4E95-837E-92536E06EB3F}"/>
              </a:ext>
            </a:extLst>
          </p:cNvPr>
          <p:cNvSpPr txBox="1"/>
          <p:nvPr/>
        </p:nvSpPr>
        <p:spPr>
          <a:xfrm>
            <a:off x="304800" y="6019800"/>
            <a:ext cx="8693405" cy="253916"/>
          </a:xfrm>
          <a:prstGeom prst="rect">
            <a:avLst/>
          </a:prstGeom>
          <a:noFill/>
        </p:spPr>
        <p:txBody>
          <a:bodyPr wrap="none" rtlCol="0">
            <a:spAutoFit/>
          </a:bodyPr>
          <a:lstStyle/>
          <a:p>
            <a:r>
              <a:rPr lang="en-US" sz="1050" i="0" baseline="30000" dirty="0">
                <a:solidFill>
                  <a:schemeClr val="tx1"/>
                </a:solidFill>
              </a:rPr>
              <a:t>1</a:t>
            </a:r>
            <a:r>
              <a:rPr lang="en-US" sz="1050" i="0" dirty="0">
                <a:solidFill>
                  <a:schemeClr val="tx1"/>
                </a:solidFill>
              </a:rPr>
              <a:t>Climate Change Adaptation Guide for Transportation Systems Management, Operations, and Maintenance, FHWA-HOP-15-026, 2015 (Ref #7).</a:t>
            </a:r>
          </a:p>
        </p:txBody>
      </p:sp>
      <p:pic>
        <p:nvPicPr>
          <p:cNvPr id="8" name="Picture 7">
            <a:extLst>
              <a:ext uri="{FF2B5EF4-FFF2-40B4-BE49-F238E27FC236}">
                <a16:creationId xmlns:a16="http://schemas.microsoft.com/office/drawing/2014/main" id="{C1051515-42BB-4EAD-A626-792C60AD7437}"/>
              </a:ext>
            </a:extLst>
          </p:cNvPr>
          <p:cNvPicPr>
            <a:picLocks noChangeAspect="1"/>
          </p:cNvPicPr>
          <p:nvPr/>
        </p:nvPicPr>
        <p:blipFill rotWithShape="1">
          <a:blip r:embed="rId4">
            <a:extLst>
              <a:ext uri="{28A0092B-C50C-407E-A947-70E740481C1C}">
                <a14:useLocalDpi xmlns:a14="http://schemas.microsoft.com/office/drawing/2010/main" val="0"/>
              </a:ext>
            </a:extLst>
          </a:blip>
          <a:srcRect r="10547"/>
          <a:stretch/>
        </p:blipFill>
        <p:spPr>
          <a:xfrm>
            <a:off x="5638800" y="2971800"/>
            <a:ext cx="3262086" cy="2428796"/>
          </a:xfrm>
          <a:prstGeom prst="rect">
            <a:avLst/>
          </a:prstGeom>
        </p:spPr>
      </p:pic>
    </p:spTree>
    <p:extLst>
      <p:ext uri="{BB962C8B-B14F-4D97-AF65-F5344CB8AC3E}">
        <p14:creationId xmlns:p14="http://schemas.microsoft.com/office/powerpoint/2010/main" val="129950023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6958F5-0EED-43EC-8781-6E184EACC4B2}"/>
              </a:ext>
            </a:extLst>
          </p:cNvPr>
          <p:cNvSpPr>
            <a:spLocks noGrp="1"/>
          </p:cNvSpPr>
          <p:nvPr>
            <p:ph type="title"/>
          </p:nvPr>
        </p:nvSpPr>
        <p:spPr>
          <a:xfrm>
            <a:off x="457200" y="381000"/>
            <a:ext cx="8229600" cy="762000"/>
          </a:xfrm>
        </p:spPr>
        <p:txBody>
          <a:bodyPr/>
          <a:lstStyle/>
          <a:p>
            <a:r>
              <a:rPr lang="en-US" dirty="0"/>
              <a:t>Transportation Trends (cont.)</a:t>
            </a:r>
          </a:p>
        </p:txBody>
      </p:sp>
      <p:sp>
        <p:nvSpPr>
          <p:cNvPr id="5" name="Content Placeholder 4">
            <a:extLst>
              <a:ext uri="{FF2B5EF4-FFF2-40B4-BE49-F238E27FC236}">
                <a16:creationId xmlns:a16="http://schemas.microsoft.com/office/drawing/2014/main" id="{6CCC10E9-4A5A-4247-B88D-FE5FF32D916E}"/>
              </a:ext>
            </a:extLst>
          </p:cNvPr>
          <p:cNvSpPr>
            <a:spLocks noGrp="1"/>
          </p:cNvSpPr>
          <p:nvPr>
            <p:ph idx="1"/>
          </p:nvPr>
        </p:nvSpPr>
        <p:spPr>
          <a:xfrm>
            <a:off x="457200" y="1295400"/>
            <a:ext cx="8229600" cy="4525963"/>
          </a:xfrm>
        </p:spPr>
        <p:txBody>
          <a:bodyPr/>
          <a:lstStyle/>
          <a:p>
            <a:r>
              <a:rPr lang="en-US" dirty="0"/>
              <a:t>Travel Demand Growth</a:t>
            </a:r>
          </a:p>
          <a:p>
            <a:pPr lvl="1"/>
            <a:r>
              <a:rPr lang="en-US" dirty="0"/>
              <a:t>VMT increasing</a:t>
            </a:r>
          </a:p>
          <a:p>
            <a:r>
              <a:rPr lang="en-US" dirty="0"/>
              <a:t>Technology Automation</a:t>
            </a:r>
          </a:p>
          <a:p>
            <a:pPr lvl="1"/>
            <a:r>
              <a:rPr lang="en-US" dirty="0"/>
              <a:t>All Electronic tolling</a:t>
            </a:r>
          </a:p>
          <a:p>
            <a:pPr lvl="1"/>
            <a:r>
              <a:rPr lang="en-US" dirty="0"/>
              <a:t>Automated vehicles</a:t>
            </a:r>
          </a:p>
          <a:p>
            <a:pPr lvl="2"/>
            <a:r>
              <a:rPr lang="en-US" dirty="0"/>
              <a:t>Machine-to-machine interfaces</a:t>
            </a:r>
          </a:p>
          <a:p>
            <a:r>
              <a:rPr lang="en-US" dirty="0"/>
              <a:t>Alternate Transportation Technology</a:t>
            </a:r>
          </a:p>
          <a:p>
            <a:pPr lvl="1"/>
            <a:r>
              <a:rPr lang="en-US" dirty="0"/>
              <a:t>Advanced driver assistance systems</a:t>
            </a:r>
          </a:p>
          <a:p>
            <a:pPr lvl="1"/>
            <a:r>
              <a:rPr lang="en-US" dirty="0"/>
              <a:t>Mobility-on-demand</a:t>
            </a:r>
          </a:p>
          <a:p>
            <a:pPr lvl="1"/>
            <a:r>
              <a:rPr lang="en-US" dirty="0"/>
              <a:t>Mobility-as-a-service</a:t>
            </a:r>
          </a:p>
        </p:txBody>
      </p:sp>
      <p:pic>
        <p:nvPicPr>
          <p:cNvPr id="8" name="Picture 7">
            <a:extLst>
              <a:ext uri="{FF2B5EF4-FFF2-40B4-BE49-F238E27FC236}">
                <a16:creationId xmlns:a16="http://schemas.microsoft.com/office/drawing/2014/main" id="{BA692BA4-88D5-4CFF-88DA-73DBD68525E6}"/>
              </a:ext>
            </a:extLst>
          </p:cNvPr>
          <p:cNvPicPr>
            <a:picLocks noChangeAspect="1"/>
          </p:cNvPicPr>
          <p:nvPr/>
        </p:nvPicPr>
        <p:blipFill>
          <a:blip r:embed="rId3"/>
          <a:stretch>
            <a:fillRect/>
          </a:stretch>
        </p:blipFill>
        <p:spPr>
          <a:xfrm>
            <a:off x="4597778" y="2057400"/>
            <a:ext cx="4271282" cy="3276600"/>
          </a:xfrm>
          <a:prstGeom prst="rect">
            <a:avLst/>
          </a:prstGeom>
        </p:spPr>
      </p:pic>
    </p:spTree>
    <p:extLst>
      <p:ext uri="{BB962C8B-B14F-4D97-AF65-F5344CB8AC3E}">
        <p14:creationId xmlns:p14="http://schemas.microsoft.com/office/powerpoint/2010/main" val="428548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6958F5-0EED-43EC-8781-6E184EACC4B2}"/>
              </a:ext>
            </a:extLst>
          </p:cNvPr>
          <p:cNvSpPr>
            <a:spLocks noGrp="1"/>
          </p:cNvSpPr>
          <p:nvPr>
            <p:ph type="title"/>
          </p:nvPr>
        </p:nvSpPr>
        <p:spPr>
          <a:xfrm>
            <a:off x="457200" y="381000"/>
            <a:ext cx="8229600" cy="762000"/>
          </a:xfrm>
        </p:spPr>
        <p:txBody>
          <a:bodyPr/>
          <a:lstStyle/>
          <a:p>
            <a:r>
              <a:rPr lang="en-US" dirty="0"/>
              <a:t>Transportation Trends (cont.)</a:t>
            </a:r>
          </a:p>
        </p:txBody>
      </p:sp>
      <p:sp>
        <p:nvSpPr>
          <p:cNvPr id="5" name="Content Placeholder 4">
            <a:extLst>
              <a:ext uri="{FF2B5EF4-FFF2-40B4-BE49-F238E27FC236}">
                <a16:creationId xmlns:a16="http://schemas.microsoft.com/office/drawing/2014/main" id="{6CCC10E9-4A5A-4247-B88D-FE5FF32D916E}"/>
              </a:ext>
            </a:extLst>
          </p:cNvPr>
          <p:cNvSpPr>
            <a:spLocks noGrp="1"/>
          </p:cNvSpPr>
          <p:nvPr>
            <p:ph idx="1"/>
          </p:nvPr>
        </p:nvSpPr>
        <p:spPr>
          <a:xfrm>
            <a:off x="457200" y="1295400"/>
            <a:ext cx="8229600" cy="4525963"/>
          </a:xfrm>
        </p:spPr>
        <p:txBody>
          <a:bodyPr/>
          <a:lstStyle/>
          <a:p>
            <a:r>
              <a:rPr lang="en-US" dirty="0"/>
              <a:t>Big Data</a:t>
            </a:r>
          </a:p>
          <a:p>
            <a:pPr lvl="1"/>
            <a:r>
              <a:rPr lang="en-US" dirty="0"/>
              <a:t>NCHRP 904 on Leveraging Big Data to Improve TIM recommends the following:</a:t>
            </a:r>
          </a:p>
          <a:p>
            <a:pPr lvl="2"/>
            <a:r>
              <a:rPr lang="en-US" dirty="0"/>
              <a:t>Adopt a deeper and broader perspective on data use</a:t>
            </a:r>
          </a:p>
          <a:p>
            <a:pPr lvl="2"/>
            <a:r>
              <a:rPr lang="en-US" dirty="0"/>
              <a:t>Collect more data, process the data, and manage the data for TIM</a:t>
            </a:r>
          </a:p>
          <a:p>
            <a:pPr lvl="2"/>
            <a:r>
              <a:rPr lang="en-US" dirty="0"/>
              <a:t>Use a common data storage environment and share data with others</a:t>
            </a:r>
          </a:p>
          <a:p>
            <a:pPr lvl="2"/>
            <a:r>
              <a:rPr lang="en-US" dirty="0"/>
              <a:t>Adopt cloud technologies for the storage and retrieval of data</a:t>
            </a:r>
          </a:p>
          <a:p>
            <a:pPr lvl="2"/>
            <a:r>
              <a:rPr lang="en-US" dirty="0"/>
              <a:t>Open and share outcomes and products to foster data user communities</a:t>
            </a:r>
          </a:p>
          <a:p>
            <a:r>
              <a:rPr lang="en-US" dirty="0"/>
              <a:t>Transportation Funding</a:t>
            </a:r>
          </a:p>
          <a:p>
            <a:pPr lvl="1"/>
            <a:r>
              <a:rPr lang="en-US" dirty="0"/>
              <a:t>Last federal gas tax increase was 1991</a:t>
            </a:r>
          </a:p>
          <a:p>
            <a:pPr lvl="1"/>
            <a:r>
              <a:rPr lang="en-US" dirty="0"/>
              <a:t>Electric/hybrid vehicles reduce gas consumption</a:t>
            </a:r>
          </a:p>
          <a:p>
            <a:pPr lvl="1"/>
            <a:r>
              <a:rPr lang="en-US" dirty="0"/>
              <a:t>Constrained budgets at state and local level</a:t>
            </a:r>
          </a:p>
          <a:p>
            <a:pPr lvl="1"/>
            <a:r>
              <a:rPr lang="en-US" dirty="0"/>
              <a:t>Alternate Approaches</a:t>
            </a:r>
          </a:p>
          <a:p>
            <a:pPr lvl="2"/>
            <a:r>
              <a:rPr lang="en-US" dirty="0"/>
              <a:t>Funding programs</a:t>
            </a:r>
          </a:p>
          <a:p>
            <a:pPr lvl="3"/>
            <a:r>
              <a:rPr lang="en-US" dirty="0"/>
              <a:t>Congestion Mitigation/Air Quality, Highway Safety Improvement, National Highway Performance, Surface Transportation</a:t>
            </a:r>
          </a:p>
          <a:p>
            <a:pPr lvl="2"/>
            <a:r>
              <a:rPr lang="en-US" dirty="0"/>
              <a:t>Private Sector funding</a:t>
            </a:r>
          </a:p>
          <a:p>
            <a:pPr lvl="3"/>
            <a:r>
              <a:rPr lang="en-US" dirty="0"/>
              <a:t>State Farm and Houston Automobile Dealers Assoc.</a:t>
            </a:r>
          </a:p>
          <a:p>
            <a:endParaRPr lang="en-US" dirty="0"/>
          </a:p>
        </p:txBody>
      </p:sp>
      <p:pic>
        <p:nvPicPr>
          <p:cNvPr id="2" name="Picture 1">
            <a:extLst>
              <a:ext uri="{FF2B5EF4-FFF2-40B4-BE49-F238E27FC236}">
                <a16:creationId xmlns:a16="http://schemas.microsoft.com/office/drawing/2014/main" id="{F7628703-6694-49CD-9D64-B89E8DDFF70D}"/>
              </a:ext>
            </a:extLst>
          </p:cNvPr>
          <p:cNvPicPr>
            <a:picLocks noChangeAspect="1"/>
          </p:cNvPicPr>
          <p:nvPr/>
        </p:nvPicPr>
        <p:blipFill rotWithShape="1">
          <a:blip r:embed="rId3"/>
          <a:srcRect r="36156"/>
          <a:stretch/>
        </p:blipFill>
        <p:spPr>
          <a:xfrm>
            <a:off x="6934200" y="4495800"/>
            <a:ext cx="1742176" cy="565255"/>
          </a:xfrm>
          <a:prstGeom prst="rect">
            <a:avLst/>
          </a:prstGeom>
        </p:spPr>
      </p:pic>
      <p:pic>
        <p:nvPicPr>
          <p:cNvPr id="7" name="Picture 6">
            <a:extLst>
              <a:ext uri="{FF2B5EF4-FFF2-40B4-BE49-F238E27FC236}">
                <a16:creationId xmlns:a16="http://schemas.microsoft.com/office/drawing/2014/main" id="{A6C0D913-9996-4061-97FC-57E7272DA0C0}"/>
              </a:ext>
            </a:extLst>
          </p:cNvPr>
          <p:cNvPicPr>
            <a:picLocks noChangeAspect="1"/>
          </p:cNvPicPr>
          <p:nvPr/>
        </p:nvPicPr>
        <p:blipFill>
          <a:blip r:embed="rId4"/>
          <a:stretch>
            <a:fillRect/>
          </a:stretch>
        </p:blipFill>
        <p:spPr>
          <a:xfrm>
            <a:off x="6934200" y="3581400"/>
            <a:ext cx="1746476" cy="822499"/>
          </a:xfrm>
          <a:prstGeom prst="rect">
            <a:avLst/>
          </a:prstGeom>
        </p:spPr>
      </p:pic>
    </p:spTree>
    <p:extLst>
      <p:ext uri="{BB962C8B-B14F-4D97-AF65-F5344CB8AC3E}">
        <p14:creationId xmlns:p14="http://schemas.microsoft.com/office/powerpoint/2010/main" val="26142692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1&quot;&gt;&lt;object type=&quot;1&quot; unique_id=&quot;10001&quot;&gt;&lt;object type=&quot;2&quot; unique_id=&quot;10002&quot;&gt;&lt;object type=&quot;3&quot; unique_id=&quot;10003&quot;&gt;&lt;property id=&quot;20148&quot; value=&quot;5&quot;/&gt;&lt;property id=&quot;20300&quot; value=&quot;Slide 1 - &amp;quot;ITS ePrimer  Module 14: Emerging Opportunities and Challenges&amp;quot;&quot;/&gt;&lt;property id=&quot;20307&quot; value=&quot;672&quot;/&gt;&lt;/object&gt;&lt;object type=&quot;3&quot; unique_id=&quot;10004&quot;&gt;&lt;property id=&quot;20148&quot; value=&quot;5&quot;/&gt;&lt;property id=&quot;20300&quot; value=&quot;Slide 2 - &amp;quot;Instructor&amp;quot;&quot;/&gt;&lt;property id=&quot;20307&quot; value=&quot;742&quot;/&gt;&lt;/object&gt;&lt;object type=&quot;3&quot; unique_id=&quot;10005&quot;&gt;&lt;property id=&quot;20148&quot; value=&quot;5&quot;/&gt;&lt;property id=&quot;20300&quot; value=&quot;Slide 3 - &amp;quot;Learning Objectives&amp;quot;&quot;/&gt;&lt;property id=&quot;20307&quot; value=&quot;792&quot;/&gt;&lt;/object&gt;&lt;object type=&quot;3&quot; unique_id=&quot;10006&quot;&gt;&lt;property id=&quot;20148&quot; value=&quot;5&quot;/&gt;&lt;property id=&quot;20300&quot; value=&quot;Slide 4 - &amp;quot;Purpose&amp;quot;&quot;/&gt;&lt;property id=&quot;20307&quot; value=&quot;793&quot;/&gt;&lt;/object&gt;&lt;object type=&quot;3&quot; unique_id=&quot;10007&quot;&gt;&lt;property id=&quot;20148&quot; value=&quot;5&quot;/&gt;&lt;property id=&quot;20300&quot; value=&quot;Slide 5 - &amp;quot;ITS:  Past, Present and Future&amp;quot;&quot;/&gt;&lt;property id=&quot;20307&quot; value=&quot;813&quot;/&gt;&lt;/object&gt;&lt;object type=&quot;3&quot; unique_id=&quot;10008&quot;&gt;&lt;property id=&quot;20148&quot; value=&quot;5&quot;/&gt;&lt;property id=&quot;20300&quot; value=&quot;Slide 6 - &amp;quot;Major Trends in Technology and Society&amp;quot;&quot;/&gt;&lt;property id=&quot;20307&quot; value=&quot;816&quot;/&gt;&lt;/object&gt;&lt;object type=&quot;3&quot; unique_id=&quot;10009&quot;&gt;&lt;property id=&quot;20148&quot; value=&quot;5&quot;/&gt;&lt;property id=&quot;20300&quot; value=&quot;Slide 7 - &amp;quot;The First 20 years of ITS (1991-2010)&amp;amp;#x09;&amp;quot;&quot;/&gt;&lt;property id=&quot;20307&quot; value=&quot;810&quot;/&gt;&lt;/object&gt;&lt;object type=&quot;3&quot; unique_id=&quot;10010&quot;&gt;&lt;property id=&quot;20148&quot; value=&quot;5&quot;/&gt;&lt;property id=&quot;20300&quot; value=&quot;Slide 8 - &amp;quot;Technological Breakthroughs Influence the Maturation of ITS (2010-2015)&amp;amp;#x09;&amp;quot;&quot;/&gt;&lt;property id=&quot;20307&quot; value=&quot;812&quot;/&gt;&lt;/object&gt;&lt;object type=&quot;3&quot; unique_id=&quot;10011&quot;&gt;&lt;property id=&quot;20148&quot; value=&quot;5&quot;/&gt;&lt;property id=&quot;20300&quot; value=&quot;Slide 9 - &amp;quot;Poll:  Does your personal vehicle include ADAS components that are empowered by recent advances in sensor and compu&quot;/&gt;&lt;property id=&quot;20307&quot; value=&quot;824&quot;/&gt;&lt;/object&gt;&lt;object type=&quot;3&quot; unique_id=&quot;10012&quot;&gt;&lt;property id=&quot;20148&quot; value=&quot;5&quot;/&gt;&lt;property id=&quot;20300&quot; value=&quot;Slide 10 - &amp;quot;Major Shift in Public and Private Sector Roles (2016-Future)&amp;amp;#x09;&amp;quot;&quot;/&gt;&lt;property id=&quot;20307&quot; value=&quot;811&quot;/&gt;&lt;/object&gt;&lt;object type=&quot;3&quot; unique_id=&quot;10013&quot;&gt;&lt;property id=&quot;20148&quot; value=&quot;5&quot;/&gt;&lt;property id=&quot;20300&quot; value=&quot;Slide 11 - &amp;quot;Summary/Looking Ahead&amp;quot;&quot;/&gt;&lt;property id=&quot;20307&quot; value=&quot;826&quot;/&gt;&lt;/object&gt;&lt;object type=&quot;3&quot; unique_id=&quot;10014&quot;&gt;&lt;property id=&quot;20148&quot; value=&quot;5&quot;/&gt;&lt;property id=&quot;20300&quot; value=&quot;Slide 12 - &amp;quot;Summary/Looking Ahead&amp;quot;&quot;/&gt;&lt;property id=&quot;20307&quot; value=&quot;809&quot;/&gt;&lt;/object&gt;&lt;object type=&quot;3&quot; unique_id=&quot;10015&quot;&gt;&lt;property id=&quot;20148&quot; value=&quot;5&quot;/&gt;&lt;property id=&quot;20300&quot; value=&quot;Slide 13 - &amp;quot;Opportunities and Challenges for Transportation Professionals&amp;quot;&quot;/&gt;&lt;property id=&quot;20307&quot; value=&quot;820&quot;/&gt;&lt;/object&gt;&lt;object type=&quot;3&quot; unique_id=&quot;10016&quot;&gt;&lt;property id=&quot;20148&quot; value=&quot;5&quot;/&gt;&lt;property id=&quot;20300&quot; value=&quot;Slide 14 - &amp;quot;Opportunities and Challenges for Transportation Professionals&amp;quot;&quot;/&gt;&lt;property id=&quot;20307&quot; value=&quot;725&quot;/&gt;&lt;/object&gt;&lt;object type=&quot;3&quot; unique_id=&quot;10017&quot;&gt;&lt;property id=&quot;20148&quot; value=&quot;5&quot;/&gt;&lt;property id=&quot;20300&quot; value=&quot;Slide 15 - &amp;quot;Poll:  Are you contributing actively or passively to crowd-sourced data sets being used to improve transportation &quot;/&gt;&lt;property id=&quot;20307&quot; value=&quot;825&quot;/&gt;&lt;/object&gt;&lt;object type=&quot;3&quot; unique_id=&quot;10018&quot;&gt;&lt;property id=&quot;20148&quot; value=&quot;5&quot;/&gt;&lt;property id=&quot;20300&quot; value=&quot;Slide 16 - &amp;quot;Opportunities and Challenges for Transportation Professionals&amp;quot;&quot;/&gt;&lt;property id=&quot;20307&quot; value=&quot;815&quot;/&gt;&lt;/object&gt;&lt;object type=&quot;3&quot; unique_id=&quot;10019&quot;&gt;&lt;property id=&quot;20148&quot; value=&quot;5&quot;/&gt;&lt;property id=&quot;20300&quot; value=&quot;Slide 17 - &amp;quot;References and Resources&amp;quot;&quot;/&gt;&lt;property id=&quot;20307&quot; value=&quot;821&quot;/&gt;&lt;/object&gt;&lt;object type=&quot;3&quot; unique_id=&quot;10020&quot;&gt;&lt;property id=&quot;20148&quot; value=&quot;5&quot;/&gt;&lt;property id=&quot;20300&quot; value=&quot;Slide 18 - &amp;quot;References&amp;quot;&quot;/&gt;&lt;property id=&quot;20307&quot; value=&quot;823&quot;/&gt;&lt;/object&gt;&lt;object type=&quot;3&quot; unique_id=&quot;10021&quot;&gt;&lt;property id=&quot;20148&quot; value=&quot;5&quot;/&gt;&lt;property id=&quot;20300&quot; value=&quot;Slide 19 - &amp;quot;References (cont'd)&amp;quot;&quot;/&gt;&lt;property id=&quot;20307&quot; value=&quot;819&quot;/&gt;&lt;/object&gt;&lt;object type=&quot;3&quot; unique_id=&quot;10022&quot;&gt;&lt;property id=&quot;20148&quot; value=&quot;5&quot;/&gt;&lt;property id=&quot;20300&quot; value=&quot;Slide 20 - &amp;quot;References (cont'd)&amp;quot;&quot;/&gt;&lt;property id=&quot;20307&quot; value=&quot;818&quot;/&gt;&lt;/object&gt;&lt;object type=&quot;3&quot; unique_id=&quot;10023&quot;&gt;&lt;property id=&quot;20148&quot; value=&quot;5&quot;/&gt;&lt;property id=&quot;20300&quot; value=&quot;Slide 21 - &amp;quot;References (cont'd)&amp;quot;&quot;/&gt;&lt;property id=&quot;20307&quot; value=&quot;827&quot;/&gt;&lt;/object&gt;&lt;object type=&quot;3&quot; unique_id=&quot;10024&quot;&gt;&lt;property id=&quot;20148&quot; value=&quot;5&quot;/&gt;&lt;property id=&quot;20300&quot; value=&quot;Slide 22 - &amp;quot;References (cont'd)&amp;quot;&quot;/&gt;&lt;property id=&quot;20307&quot; value=&quot;778&quot;/&gt;&lt;/object&gt;&lt;object type=&quot;3&quot; unique_id=&quot;10025&quot;&gt;&lt;property id=&quot;20148&quot; value=&quot;5&quot;/&gt;&lt;property id=&quot;20300&quot; value=&quot;Slide 23 - &amp;quot;References (cont'd)&amp;quot;&quot;/&gt;&lt;property id=&quot;20307&quot; value=&quot;779&quot;/&gt;&lt;/object&gt;&lt;object type=&quot;3&quot; unique_id=&quot;10026&quot;&gt;&lt;property id=&quot;20148&quot; value=&quot;5&quot;/&gt;&lt;property id=&quot;20300&quot; value=&quot;Slide 24 - &amp;quot;For More Information&amp;quot;&quot;/&gt;&lt;property id=&quot;20307&quot; value=&quot;828&quot;/&gt;&lt;/object&gt;&lt;object type=&quot;3&quot; unique_id=&quot;10027&quot;&gt;&lt;property id=&quot;20148&quot; value=&quot;5&quot;/&gt;&lt;property id=&quot;20300&quot; value=&quot;Slide 25&quot;/&gt;&lt;property id=&quot;20307&quot; value=&quot;829&quot;/&gt;&lt;/object&gt;&lt;object type=&quot;3&quot; unique_id=&quot;10028&quot;&gt;&lt;property id=&quot;20148&quot; value=&quot;5&quot;/&gt;&lt;property id=&quot;20300&quot; value=&quot;Slide 26 - &amp;quot;ITS ePrimer Webinar Series&amp;quot;&quot;/&gt;&lt;property id=&quot;20307&quot; value=&quot;830&quot;/&gt;&lt;/object&gt;&lt;object type=&quot;3&quot; unique_id=&quot;10029&quot;&gt;&lt;property id=&quot;20148&quot; value=&quot;5&quot;/&gt;&lt;property id=&quot;20300&quot; value=&quot;Slide 27 - &amp;quot;Review Questions&amp;quot;&quot;/&gt;&lt;property id=&quot;20307&quot; value=&quot;817&quot;/&gt;&lt;/object&gt;&lt;/object&gt;&lt;object type=&quot;8&quot; unique_id=&quot;10058&quot;&gt;&lt;/object&gt;&lt;/object&gt;&lt;/database&gt;"/>
  <p:tag name="MMPROD_NEXTUNIQUEID" val="10009"/>
  <p:tag name="SECTOMILLISECCONVERTED" val="1"/>
</p:tagLst>
</file>

<file path=ppt/theme/theme1.xml><?xml version="1.0" encoding="utf-8"?>
<a:theme xmlns:a="http://schemas.openxmlformats.org/drawingml/2006/main" name="2_RITA_Template_rev_2">
  <a:themeElements>
    <a:clrScheme name="2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RITA_Template_rev_2">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objectDefaults>
  <a:extraClrSchemeLst>
    <a:extraClrScheme>
      <a:clrScheme name="2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TA_Template_rev_2">
  <a:themeElements>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39234</TotalTime>
  <Words>5636</Words>
  <Application>Microsoft Office PowerPoint</Application>
  <PresentationFormat>On-screen Show (4:3)</PresentationFormat>
  <Paragraphs>567</Paragraphs>
  <Slides>37</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Arial Unicode MS</vt:lpstr>
      <vt:lpstr>Calibri</vt:lpstr>
      <vt:lpstr>Calibri Light</vt:lpstr>
      <vt:lpstr>Symbol</vt:lpstr>
      <vt:lpstr>Tahoma</vt:lpstr>
      <vt:lpstr>Times New Roman</vt:lpstr>
      <vt:lpstr>Wingdings</vt:lpstr>
      <vt:lpstr>2_RITA_Template_rev_2</vt:lpstr>
      <vt:lpstr>1_RITA_Template_rev_2</vt:lpstr>
      <vt:lpstr>ITS ePrimer  Module 14: ITS in Emergencies and Disasters</vt:lpstr>
      <vt:lpstr> Instructors</vt:lpstr>
      <vt:lpstr>Module 14: ITS in Emergencies and Disasters</vt:lpstr>
      <vt:lpstr>Learning Objectives</vt:lpstr>
      <vt:lpstr>Background</vt:lpstr>
      <vt:lpstr>Operational Resilience, ETO, TIM Relationship</vt:lpstr>
      <vt:lpstr>Transportation Trends</vt:lpstr>
      <vt:lpstr>Transportation Trends (cont.)</vt:lpstr>
      <vt:lpstr>Transportation Trends (cont.)</vt:lpstr>
      <vt:lpstr>Preparing for response to emergencies and disasters</vt:lpstr>
      <vt:lpstr>Operational Resilience</vt:lpstr>
      <vt:lpstr>Operational Resilience Pillars</vt:lpstr>
      <vt:lpstr>ITS &amp; Operational Resilience</vt:lpstr>
      <vt:lpstr>Emergency transportation operations</vt:lpstr>
      <vt:lpstr>Emergency Transportation Operations</vt:lpstr>
      <vt:lpstr>Event Severity and Frequency</vt:lpstr>
      <vt:lpstr>ITS Support to ETO</vt:lpstr>
      <vt:lpstr>Traffic incident management</vt:lpstr>
      <vt:lpstr>Traffic Incident Management</vt:lpstr>
      <vt:lpstr>Incident Scale</vt:lpstr>
      <vt:lpstr>Incident Timeline</vt:lpstr>
      <vt:lpstr>TIM Partners</vt:lpstr>
      <vt:lpstr>TIM Strategies </vt:lpstr>
      <vt:lpstr>TSMO Strategies to Support ETO &amp; TIM</vt:lpstr>
      <vt:lpstr>Strategies to improve Response to emergencies and disasters</vt:lpstr>
      <vt:lpstr>Strategies – Climate Change</vt:lpstr>
      <vt:lpstr>Strategies – Climate Change</vt:lpstr>
      <vt:lpstr>Strategies - ETO</vt:lpstr>
      <vt:lpstr>Strategies – Systems in ITS </vt:lpstr>
      <vt:lpstr>Strategies – Technology</vt:lpstr>
      <vt:lpstr>Strategies – Personnel</vt:lpstr>
      <vt:lpstr>Strategies – IT Systems / Cybersecurity </vt:lpstr>
      <vt:lpstr> Summary</vt:lpstr>
      <vt:lpstr> References</vt:lpstr>
      <vt:lpstr> References – cont.</vt:lpstr>
      <vt:lpstr>Websites</vt:lpstr>
      <vt:lpstr> Questions</vt:lpstr>
    </vt:vector>
  </TitlesOfParts>
  <Company>RITA/BTS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92st Transportation Research Board (TRB) Annual Meeting   January 14, 2013  Intelligent Transportation Systems: Annual U.S. State-of-the-Industry Review Session # 305</dc:title>
  <dc:creator>Charlie Velez</dc:creator>
  <cp:lastModifiedBy>Christopher Poe</cp:lastModifiedBy>
  <cp:revision>2025</cp:revision>
  <cp:lastPrinted>2021-05-20T14:06:38Z</cp:lastPrinted>
  <dcterms:created xsi:type="dcterms:W3CDTF">2016-03-21T09:39:04Z</dcterms:created>
  <dcterms:modified xsi:type="dcterms:W3CDTF">2021-08-10T00:25:20Z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Picture</vt:lpwstr>
  </property>
  <property fmtid="{D5CDD505-2E9C-101B-9397-08002B2CF9AE}" pid="3" name="ContentTypeId">
    <vt:lpwstr>0x010100B1C14FF59FA2E44DAD8098807D296F58</vt:lpwstr>
  </property>
  <property fmtid="{D5CDD505-2E9C-101B-9397-08002B2CF9AE}" pid="4" name="Date">
    <vt:lpwstr/>
  </property>
  <property fmtid="{D5CDD505-2E9C-101B-9397-08002B2CF9AE}" pid="5" name="Type of Meeting">
    <vt:lpwstr>Technical Team Meeting</vt:lpwstr>
  </property>
  <property fmtid="{D5CDD505-2E9C-101B-9397-08002B2CF9AE}" pid="6" name="Date of Meeting">
    <vt:lpwstr/>
  </property>
</Properties>
</file>