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77" r:id="rId2"/>
  </p:sldMasterIdLst>
  <p:notesMasterIdLst>
    <p:notesMasterId r:id="rId36"/>
  </p:notesMasterIdLst>
  <p:handoutMasterIdLst>
    <p:handoutMasterId r:id="rId37"/>
  </p:handoutMasterIdLst>
  <p:sldIdLst>
    <p:sldId id="672" r:id="rId3"/>
    <p:sldId id="827" r:id="rId4"/>
    <p:sldId id="818" r:id="rId5"/>
    <p:sldId id="808" r:id="rId6"/>
    <p:sldId id="758" r:id="rId7"/>
    <p:sldId id="811" r:id="rId8"/>
    <p:sldId id="810" r:id="rId9"/>
    <p:sldId id="809" r:id="rId10"/>
    <p:sldId id="851" r:id="rId11"/>
    <p:sldId id="812" r:id="rId12"/>
    <p:sldId id="814" r:id="rId13"/>
    <p:sldId id="848" r:id="rId14"/>
    <p:sldId id="852" r:id="rId15"/>
    <p:sldId id="847" r:id="rId16"/>
    <p:sldId id="845" r:id="rId17"/>
    <p:sldId id="846" r:id="rId18"/>
    <p:sldId id="849" r:id="rId19"/>
    <p:sldId id="816" r:id="rId20"/>
    <p:sldId id="844" r:id="rId21"/>
    <p:sldId id="822" r:id="rId22"/>
    <p:sldId id="820" r:id="rId23"/>
    <p:sldId id="850" r:id="rId24"/>
    <p:sldId id="853" r:id="rId25"/>
    <p:sldId id="854" r:id="rId26"/>
    <p:sldId id="806" r:id="rId27"/>
    <p:sldId id="772" r:id="rId28"/>
    <p:sldId id="771" r:id="rId29"/>
    <p:sldId id="760" r:id="rId30"/>
    <p:sldId id="761" r:id="rId31"/>
    <p:sldId id="762" r:id="rId32"/>
    <p:sldId id="832" r:id="rId33"/>
    <p:sldId id="798" r:id="rId34"/>
    <p:sldId id="829" r:id="rId35"/>
  </p:sldIdLst>
  <p:sldSz cx="9144000" cy="6858000" type="screen4x3"/>
  <p:notesSz cx="7315200" cy="9601200"/>
  <p:custDataLst>
    <p:tags r:id="rId38"/>
  </p:custDataLst>
  <p:defaultTextStyle>
    <a:defPPr>
      <a:defRPr lang="en-US"/>
    </a:defPPr>
    <a:lvl1pPr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153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5C"/>
    <a:srgbClr val="0000FF"/>
    <a:srgbClr val="F5860B"/>
    <a:srgbClr val="E78E35"/>
    <a:srgbClr val="002846"/>
    <a:srgbClr val="A4D76B"/>
    <a:srgbClr val="BEE39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75" autoAdjust="0"/>
  </p:normalViewPr>
  <p:slideViewPr>
    <p:cSldViewPr>
      <p:cViewPr varScale="1">
        <p:scale>
          <a:sx n="62" d="100"/>
          <a:sy n="62" d="100"/>
        </p:scale>
        <p:origin x="2050" y="43"/>
      </p:cViewPr>
      <p:guideLst>
        <p:guide orient="horz" pos="1008"/>
        <p:guide pos="1536"/>
      </p:guideLst>
    </p:cSldViewPr>
  </p:slideViewPr>
  <p:outlineViewPr>
    <p:cViewPr>
      <p:scale>
        <a:sx n="33" d="100"/>
        <a:sy n="33" d="100"/>
      </p:scale>
      <p:origin x="0" y="7904"/>
    </p:cViewPr>
  </p:outlineViewPr>
  <p:notesTextViewPr>
    <p:cViewPr>
      <p:scale>
        <a:sx n="100" d="100"/>
        <a:sy n="100" d="100"/>
      </p:scale>
      <p:origin x="0" y="0"/>
    </p:cViewPr>
  </p:notesTextViewPr>
  <p:sorterViewPr>
    <p:cViewPr>
      <p:scale>
        <a:sx n="100" d="100"/>
        <a:sy n="100" d="100"/>
      </p:scale>
      <p:origin x="0" y="3072"/>
    </p:cViewPr>
  </p:sorterViewPr>
  <p:notesViewPr>
    <p:cSldViewPr>
      <p:cViewPr>
        <p:scale>
          <a:sx n="100" d="100"/>
          <a:sy n="100" d="100"/>
        </p:scale>
        <p:origin x="-2448" y="10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Docs\ITS%20ePrimer\Module1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s\ITS%20ePrimer\Module1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a:t>Percent Change 1980-2019</a:t>
            </a:r>
          </a:p>
        </c:rich>
      </c:tx>
      <c:layout>
        <c:manualLayout>
          <c:xMode val="edge"/>
          <c:yMode val="edge"/>
          <c:x val="0.28432058085130668"/>
          <c:y val="6.25E-2"/>
        </c:manualLayout>
      </c:layout>
      <c:overlay val="0"/>
    </c:title>
    <c:autoTitleDeleted val="0"/>
    <c:plotArea>
      <c:layout>
        <c:manualLayout>
          <c:layoutTarget val="inner"/>
          <c:xMode val="edge"/>
          <c:yMode val="edge"/>
          <c:x val="9.260900855135043E-2"/>
          <c:y val="0.16205673758865249"/>
          <c:w val="0.90739099144864954"/>
          <c:h val="0.7715896018316859"/>
        </c:manualLayout>
      </c:layout>
      <c:barChart>
        <c:barDir val="col"/>
        <c:grouping val="clustered"/>
        <c:varyColors val="0"/>
        <c:ser>
          <c:idx val="0"/>
          <c:order val="0"/>
          <c:tx>
            <c:v>Percent Change 1980-2019</c:v>
          </c:tx>
          <c:invertIfNegative val="0"/>
          <c:cat>
            <c:strRef>
              <c:f>Sheet1!$B$1:$D$2</c:f>
              <c:strCache>
                <c:ptCount val="3"/>
                <c:pt idx="0">
                  <c:v>Public Road Mileage</c:v>
                </c:pt>
                <c:pt idx="1">
                  <c:v>Lane Miles</c:v>
                </c:pt>
                <c:pt idx="2">
                  <c:v>VMT</c:v>
                </c:pt>
              </c:strCache>
            </c:strRef>
          </c:cat>
          <c:val>
            <c:numRef>
              <c:f>Sheet1!$B$8:$D$8</c:f>
              <c:numCache>
                <c:formatCode>0.00</c:formatCode>
                <c:ptCount val="3"/>
                <c:pt idx="0">
                  <c:v>8.5404124578317697E-2</c:v>
                </c:pt>
                <c:pt idx="1">
                  <c:v>0.11382734082841406</c:v>
                </c:pt>
                <c:pt idx="2">
                  <c:v>1.1452843098419101</c:v>
                </c:pt>
              </c:numCache>
            </c:numRef>
          </c:val>
          <c:extLst>
            <c:ext xmlns:c16="http://schemas.microsoft.com/office/drawing/2014/chart" uri="{C3380CC4-5D6E-409C-BE32-E72D297353CC}">
              <c16:uniqueId val="{00000000-7814-4D0A-AB88-24DF99E4C0BF}"/>
            </c:ext>
          </c:extLst>
        </c:ser>
        <c:dLbls>
          <c:showLegendKey val="0"/>
          <c:showVal val="0"/>
          <c:showCatName val="0"/>
          <c:showSerName val="0"/>
          <c:showPercent val="0"/>
          <c:showBubbleSize val="0"/>
        </c:dLbls>
        <c:gapWidth val="150"/>
        <c:axId val="304151992"/>
        <c:axId val="304250632"/>
      </c:barChart>
      <c:catAx>
        <c:axId val="304151992"/>
        <c:scaling>
          <c:orientation val="minMax"/>
        </c:scaling>
        <c:delete val="0"/>
        <c:axPos val="b"/>
        <c:numFmt formatCode="General" sourceLinked="0"/>
        <c:majorTickMark val="out"/>
        <c:minorTickMark val="none"/>
        <c:tickLblPos val="nextTo"/>
        <c:crossAx val="304250632"/>
        <c:crosses val="autoZero"/>
        <c:auto val="1"/>
        <c:lblAlgn val="ctr"/>
        <c:lblOffset val="100"/>
        <c:noMultiLvlLbl val="0"/>
      </c:catAx>
      <c:valAx>
        <c:axId val="304250632"/>
        <c:scaling>
          <c:orientation val="minMax"/>
        </c:scaling>
        <c:delete val="0"/>
        <c:axPos val="l"/>
        <c:majorGridlines/>
        <c:numFmt formatCode="0%" sourceLinked="0"/>
        <c:majorTickMark val="out"/>
        <c:minorTickMark val="none"/>
        <c:tickLblPos val="nextTo"/>
        <c:crossAx val="30415199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46000632899611E-2"/>
          <c:y val="8.4790673025967142E-2"/>
          <c:w val="0.76786452225386725"/>
          <c:h val="0.81604805361174049"/>
        </c:manualLayout>
      </c:layout>
      <c:barChart>
        <c:barDir val="col"/>
        <c:grouping val="clustered"/>
        <c:varyColors val="0"/>
        <c:ser>
          <c:idx val="0"/>
          <c:order val="0"/>
          <c:tx>
            <c:v>Actual$</c:v>
          </c:tx>
          <c:invertIfNegative val="0"/>
          <c:cat>
            <c:numRef>
              <c:f>Sheet1!$A$24:$A$28</c:f>
              <c:numCache>
                <c:formatCode>General</c:formatCode>
                <c:ptCount val="5"/>
                <c:pt idx="0">
                  <c:v>1980</c:v>
                </c:pt>
                <c:pt idx="1">
                  <c:v>1990</c:v>
                </c:pt>
                <c:pt idx="2">
                  <c:v>2000</c:v>
                </c:pt>
                <c:pt idx="3">
                  <c:v>2010</c:v>
                </c:pt>
                <c:pt idx="4">
                  <c:v>2019</c:v>
                </c:pt>
              </c:numCache>
            </c:numRef>
          </c:cat>
          <c:val>
            <c:numRef>
              <c:f>Sheet1!$B$24:$B$28</c:f>
              <c:numCache>
                <c:formatCode>"$"#,##0</c:formatCode>
                <c:ptCount val="5"/>
                <c:pt idx="0">
                  <c:v>7.6473100000000001</c:v>
                </c:pt>
                <c:pt idx="1">
                  <c:v>15.254147</c:v>
                </c:pt>
                <c:pt idx="2">
                  <c:v>32.830959999999997</c:v>
                </c:pt>
                <c:pt idx="3">
                  <c:v>39.369691000000003</c:v>
                </c:pt>
                <c:pt idx="4">
                  <c:v>44.5</c:v>
                </c:pt>
              </c:numCache>
            </c:numRef>
          </c:val>
          <c:extLst>
            <c:ext xmlns:c16="http://schemas.microsoft.com/office/drawing/2014/chart" uri="{C3380CC4-5D6E-409C-BE32-E72D297353CC}">
              <c16:uniqueId val="{00000000-0469-46F8-A244-AD25222BDF90}"/>
            </c:ext>
          </c:extLst>
        </c:ser>
        <c:ser>
          <c:idx val="1"/>
          <c:order val="1"/>
          <c:tx>
            <c:v>1980$</c:v>
          </c:tx>
          <c:invertIfNegative val="0"/>
          <c:val>
            <c:numRef>
              <c:f>Sheet1!$C$24:$C$28</c:f>
              <c:numCache>
                <c:formatCode>General</c:formatCode>
                <c:ptCount val="5"/>
                <c:pt idx="0">
                  <c:v>7.6473100000000001</c:v>
                </c:pt>
                <c:pt idx="1">
                  <c:v>9.61</c:v>
                </c:pt>
                <c:pt idx="2">
                  <c:v>15.71</c:v>
                </c:pt>
                <c:pt idx="3">
                  <c:v>14.88</c:v>
                </c:pt>
                <c:pt idx="4">
                  <c:v>14.34</c:v>
                </c:pt>
              </c:numCache>
            </c:numRef>
          </c:val>
          <c:extLst>
            <c:ext xmlns:c16="http://schemas.microsoft.com/office/drawing/2014/chart" uri="{C3380CC4-5D6E-409C-BE32-E72D297353CC}">
              <c16:uniqueId val="{00000001-0469-46F8-A244-AD25222BDF90}"/>
            </c:ext>
          </c:extLst>
        </c:ser>
        <c:dLbls>
          <c:showLegendKey val="0"/>
          <c:showVal val="0"/>
          <c:showCatName val="0"/>
          <c:showSerName val="0"/>
          <c:showPercent val="0"/>
          <c:showBubbleSize val="0"/>
        </c:dLbls>
        <c:gapWidth val="150"/>
        <c:axId val="304252592"/>
        <c:axId val="304250240"/>
      </c:barChart>
      <c:catAx>
        <c:axId val="304252592"/>
        <c:scaling>
          <c:orientation val="minMax"/>
        </c:scaling>
        <c:delete val="0"/>
        <c:axPos val="b"/>
        <c:numFmt formatCode="General" sourceLinked="1"/>
        <c:majorTickMark val="out"/>
        <c:minorTickMark val="none"/>
        <c:tickLblPos val="nextTo"/>
        <c:crossAx val="304250240"/>
        <c:crosses val="autoZero"/>
        <c:auto val="1"/>
        <c:lblAlgn val="ctr"/>
        <c:lblOffset val="100"/>
        <c:noMultiLvlLbl val="0"/>
      </c:catAx>
      <c:valAx>
        <c:axId val="304250240"/>
        <c:scaling>
          <c:orientation val="minMax"/>
        </c:scaling>
        <c:delete val="0"/>
        <c:axPos val="l"/>
        <c:majorGridlines/>
        <c:numFmt formatCode="&quot;$&quot;#,##0" sourceLinked="1"/>
        <c:majorTickMark val="out"/>
        <c:minorTickMark val="none"/>
        <c:tickLblPos val="nextTo"/>
        <c:crossAx val="304252592"/>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48E7280-2756-4E68-8DA6-1C603A66D844}"/>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p:spPr>
        <p:txBody>
          <a:bodyPr vert="horz" wrap="square" lIns="94830" tIns="47415" rIns="94830" bIns="47415" numCol="1" anchor="t"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a:p>
        </p:txBody>
      </p:sp>
      <p:sp>
        <p:nvSpPr>
          <p:cNvPr id="54275" name="Rectangle 3">
            <a:extLst>
              <a:ext uri="{FF2B5EF4-FFF2-40B4-BE49-F238E27FC236}">
                <a16:creationId xmlns:a16="http://schemas.microsoft.com/office/drawing/2014/main" id="{C0CAC35D-F230-44EB-B53A-877246CE31EE}"/>
              </a:ext>
            </a:extLst>
          </p:cNvPr>
          <p:cNvSpPr>
            <a:spLocks noGrp="1" noChangeArrowheads="1"/>
          </p:cNvSpPr>
          <p:nvPr>
            <p:ph type="dt" sz="quarter" idx="1"/>
          </p:nvPr>
        </p:nvSpPr>
        <p:spPr bwMode="auto">
          <a:xfrm>
            <a:off x="4144963" y="0"/>
            <a:ext cx="3168650" cy="481013"/>
          </a:xfrm>
          <a:prstGeom prst="rect">
            <a:avLst/>
          </a:prstGeom>
          <a:noFill/>
          <a:ln w="9525">
            <a:noFill/>
            <a:miter lim="800000"/>
            <a:headEnd/>
            <a:tailEnd/>
          </a:ln>
        </p:spPr>
        <p:txBody>
          <a:bodyPr vert="horz" wrap="square" lIns="94830" tIns="47415" rIns="94830" bIns="47415" numCol="1" anchor="t" anchorCtr="0" compatLnSpc="1">
            <a:prstTxWarp prst="textNoShape">
              <a:avLst/>
            </a:prstTxWarp>
          </a:bodyPr>
          <a:lstStyle>
            <a:lvl1pPr algn="r">
              <a:spcBef>
                <a:spcPct val="20000"/>
              </a:spcBef>
              <a:buFont typeface="Arial" panose="020B0604020202020204" pitchFamily="34" charset="0"/>
              <a:buChar char="•"/>
              <a:defRPr sz="1200">
                <a:latin typeface="Arial" panose="020B0604020202020204" pitchFamily="34" charset="0"/>
              </a:defRPr>
            </a:lvl1pPr>
          </a:lstStyle>
          <a:p>
            <a:pPr>
              <a:defRPr/>
            </a:pPr>
            <a:fld id="{6621ED22-26A0-46FA-98BA-881314D09127}" type="datetime1">
              <a:rPr lang="en-US" altLang="en-US"/>
              <a:pPr>
                <a:defRPr/>
              </a:pPr>
              <a:t>2/8/2022</a:t>
            </a:fld>
            <a:endParaRPr lang="en-US" altLang="en-US"/>
          </a:p>
        </p:txBody>
      </p:sp>
      <p:sp>
        <p:nvSpPr>
          <p:cNvPr id="54276" name="Rectangle 4">
            <a:extLst>
              <a:ext uri="{FF2B5EF4-FFF2-40B4-BE49-F238E27FC236}">
                <a16:creationId xmlns:a16="http://schemas.microsoft.com/office/drawing/2014/main" id="{8D349468-E2D8-4BB4-AB94-C332BDC014BA}"/>
              </a:ext>
            </a:extLst>
          </p:cNvPr>
          <p:cNvSpPr>
            <a:spLocks noGrp="1" noChangeArrowheads="1"/>
          </p:cNvSpPr>
          <p:nvPr>
            <p:ph type="ftr" sz="quarter" idx="2"/>
          </p:nvPr>
        </p:nvSpPr>
        <p:spPr bwMode="auto">
          <a:xfrm>
            <a:off x="0" y="9118600"/>
            <a:ext cx="3168650" cy="481013"/>
          </a:xfrm>
          <a:prstGeom prst="rect">
            <a:avLst/>
          </a:prstGeom>
          <a:noFill/>
          <a:ln w="9525">
            <a:noFill/>
            <a:miter lim="800000"/>
            <a:headEnd/>
            <a:tailEnd/>
          </a:ln>
        </p:spPr>
        <p:txBody>
          <a:bodyPr vert="horz" wrap="square" lIns="94830" tIns="47415" rIns="94830" bIns="47415" numCol="1" anchor="b" anchorCtr="0" compatLnSpc="1">
            <a:prstTxWarp prst="textNoShape">
              <a:avLst/>
            </a:prstTxWarp>
          </a:bodyPr>
          <a:lstStyle>
            <a:lvl1pPr eaLnBrk="0" hangingPunct="0">
              <a:spcBef>
                <a:spcPct val="20000"/>
              </a:spcBef>
              <a:buFont typeface="Arial" charset="0"/>
              <a:buChar char="•"/>
              <a:defRPr sz="1200">
                <a:latin typeface="Arial" charset="0"/>
                <a:ea typeface="MS PGothic"/>
                <a:cs typeface="MS PGothic"/>
              </a:defRPr>
            </a:lvl1pPr>
          </a:lstStyle>
          <a:p>
            <a:pPr>
              <a:defRPr/>
            </a:pPr>
            <a:endParaRPr lang="en-US"/>
          </a:p>
        </p:txBody>
      </p:sp>
      <p:sp>
        <p:nvSpPr>
          <p:cNvPr id="54277" name="Rectangle 5">
            <a:extLst>
              <a:ext uri="{FF2B5EF4-FFF2-40B4-BE49-F238E27FC236}">
                <a16:creationId xmlns:a16="http://schemas.microsoft.com/office/drawing/2014/main" id="{249CA92A-BA69-485B-83C2-17152A0A93C5}"/>
              </a:ext>
            </a:extLst>
          </p:cNvPr>
          <p:cNvSpPr>
            <a:spLocks noGrp="1" noChangeArrowheads="1"/>
          </p:cNvSpPr>
          <p:nvPr>
            <p:ph type="sldNum" sz="quarter" idx="3"/>
          </p:nvPr>
        </p:nvSpPr>
        <p:spPr bwMode="auto">
          <a:xfrm>
            <a:off x="4144963" y="9118600"/>
            <a:ext cx="3168650" cy="481013"/>
          </a:xfrm>
          <a:prstGeom prst="rect">
            <a:avLst/>
          </a:prstGeom>
          <a:noFill/>
          <a:ln w="9525">
            <a:noFill/>
            <a:miter lim="800000"/>
            <a:headEnd/>
            <a:tailEnd/>
          </a:ln>
        </p:spPr>
        <p:txBody>
          <a:bodyPr vert="horz" wrap="square" lIns="94830" tIns="47415" rIns="94830" bIns="47415" numCol="1" anchor="b" anchorCtr="0" compatLnSpc="1">
            <a:prstTxWarp prst="textNoShape">
              <a:avLst/>
            </a:prstTxWarp>
          </a:bodyPr>
          <a:lstStyle>
            <a:lvl1pPr algn="r">
              <a:spcBef>
                <a:spcPct val="20000"/>
              </a:spcBef>
              <a:buFont typeface="Arial" panose="020B0604020202020204" pitchFamily="34" charset="0"/>
              <a:buChar char="•"/>
              <a:defRPr sz="1200" smtClean="0">
                <a:latin typeface="Arial" panose="020B0604020202020204" pitchFamily="34" charset="0"/>
              </a:defRPr>
            </a:lvl1pPr>
          </a:lstStyle>
          <a:p>
            <a:pPr>
              <a:defRPr/>
            </a:pPr>
            <a:fld id="{EAF2A739-88DC-4FA1-BD50-D79CB882936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CAE6AC6-60B3-484B-9501-D5A03950AD57}"/>
              </a:ext>
            </a:extLst>
          </p:cNvPr>
          <p:cNvSpPr>
            <a:spLocks noGrp="1" noChangeArrowheads="1"/>
          </p:cNvSpPr>
          <p:nvPr>
            <p:ph type="hdr" sz="quarter"/>
          </p:nvPr>
        </p:nvSpPr>
        <p:spPr bwMode="auto">
          <a:xfrm>
            <a:off x="0" y="0"/>
            <a:ext cx="3168650" cy="48101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lvl1pPr defTabSz="964974" eaLnBrk="1" hangingPunct="1">
              <a:defRPr sz="1200">
                <a:latin typeface="Arial" charset="0"/>
                <a:ea typeface="MS PGothic"/>
                <a:cs typeface="MS PGothic"/>
              </a:defRPr>
            </a:lvl1pPr>
          </a:lstStyle>
          <a:p>
            <a:pPr>
              <a:defRPr/>
            </a:pPr>
            <a:endParaRPr lang="en-US"/>
          </a:p>
        </p:txBody>
      </p:sp>
      <p:sp>
        <p:nvSpPr>
          <p:cNvPr id="7171" name="Rectangle 3">
            <a:extLst>
              <a:ext uri="{FF2B5EF4-FFF2-40B4-BE49-F238E27FC236}">
                <a16:creationId xmlns:a16="http://schemas.microsoft.com/office/drawing/2014/main" id="{869D1D55-7F66-47FC-BD88-1010403A08A7}"/>
              </a:ext>
            </a:extLst>
          </p:cNvPr>
          <p:cNvSpPr>
            <a:spLocks noGrp="1" noChangeArrowheads="1"/>
          </p:cNvSpPr>
          <p:nvPr>
            <p:ph type="dt" idx="1"/>
          </p:nvPr>
        </p:nvSpPr>
        <p:spPr bwMode="auto">
          <a:xfrm>
            <a:off x="4144963" y="0"/>
            <a:ext cx="3168650" cy="48101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lvl1pPr algn="r" defTabSz="964974" eaLnBrk="1" hangingPunct="1">
              <a:defRPr sz="1200">
                <a:latin typeface="Arial" charset="0"/>
                <a:ea typeface="MS PGothic"/>
                <a:cs typeface="MS PGothic"/>
              </a:defRPr>
            </a:lvl1pPr>
          </a:lstStyle>
          <a:p>
            <a:pPr>
              <a:defRPr/>
            </a:pPr>
            <a:endParaRPr lang="en-US"/>
          </a:p>
        </p:txBody>
      </p:sp>
      <p:sp>
        <p:nvSpPr>
          <p:cNvPr id="3076" name="Rectangle 4">
            <a:extLst>
              <a:ext uri="{FF2B5EF4-FFF2-40B4-BE49-F238E27FC236}">
                <a16:creationId xmlns:a16="http://schemas.microsoft.com/office/drawing/2014/main" id="{4060C470-E79A-4342-A75C-3D0694F76CD2}"/>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C8928AB-10CE-45C2-85AA-41DD3892DB7A}"/>
              </a:ext>
            </a:extLst>
          </p:cNvPr>
          <p:cNvSpPr>
            <a:spLocks noGrp="1" noChangeArrowheads="1"/>
          </p:cNvSpPr>
          <p:nvPr>
            <p:ph type="body" sz="quarter" idx="3"/>
          </p:nvPr>
        </p:nvSpPr>
        <p:spPr bwMode="auto">
          <a:xfrm>
            <a:off x="731838" y="4559300"/>
            <a:ext cx="5851525" cy="4322763"/>
          </a:xfrm>
          <a:prstGeom prst="rect">
            <a:avLst/>
          </a:prstGeom>
          <a:noFill/>
          <a:ln w="9525">
            <a:noFill/>
            <a:miter lim="800000"/>
            <a:headEnd/>
            <a:tailEnd/>
          </a:ln>
        </p:spPr>
        <p:txBody>
          <a:bodyPr vert="horz" wrap="square" lIns="96631" tIns="48315" rIns="96631" bIns="483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a:extLst>
              <a:ext uri="{FF2B5EF4-FFF2-40B4-BE49-F238E27FC236}">
                <a16:creationId xmlns:a16="http://schemas.microsoft.com/office/drawing/2014/main" id="{A957B962-D731-453E-86CC-1A823B7AA3B4}"/>
              </a:ext>
            </a:extLst>
          </p:cNvPr>
          <p:cNvSpPr>
            <a:spLocks noGrp="1" noChangeArrowheads="1"/>
          </p:cNvSpPr>
          <p:nvPr>
            <p:ph type="ftr" sz="quarter" idx="4"/>
          </p:nvPr>
        </p:nvSpPr>
        <p:spPr bwMode="auto">
          <a:xfrm>
            <a:off x="0" y="9118600"/>
            <a:ext cx="3168650" cy="481013"/>
          </a:xfrm>
          <a:prstGeom prst="rect">
            <a:avLst/>
          </a:prstGeom>
          <a:noFill/>
          <a:ln w="9525">
            <a:noFill/>
            <a:miter lim="800000"/>
            <a:headEnd/>
            <a:tailEnd/>
          </a:ln>
        </p:spPr>
        <p:txBody>
          <a:bodyPr vert="horz" wrap="square" lIns="96631" tIns="48315" rIns="96631" bIns="48315" numCol="1" anchor="b" anchorCtr="0" compatLnSpc="1">
            <a:prstTxWarp prst="textNoShape">
              <a:avLst/>
            </a:prstTxWarp>
          </a:bodyPr>
          <a:lstStyle>
            <a:lvl1pPr defTabSz="964974" eaLnBrk="1" hangingPunct="1">
              <a:defRPr sz="1200">
                <a:latin typeface="Arial" charset="0"/>
                <a:ea typeface="MS PGothic"/>
                <a:cs typeface="MS PGothic"/>
              </a:defRPr>
            </a:lvl1pPr>
          </a:lstStyle>
          <a:p>
            <a:pPr>
              <a:defRPr/>
            </a:pPr>
            <a:endParaRPr lang="en-US"/>
          </a:p>
        </p:txBody>
      </p:sp>
      <p:sp>
        <p:nvSpPr>
          <p:cNvPr id="7175" name="Rectangle 7">
            <a:extLst>
              <a:ext uri="{FF2B5EF4-FFF2-40B4-BE49-F238E27FC236}">
                <a16:creationId xmlns:a16="http://schemas.microsoft.com/office/drawing/2014/main" id="{1DBFED95-457A-4444-BF6A-2BB8D674CD0D}"/>
              </a:ext>
            </a:extLst>
          </p:cNvPr>
          <p:cNvSpPr>
            <a:spLocks noGrp="1" noChangeArrowheads="1"/>
          </p:cNvSpPr>
          <p:nvPr>
            <p:ph type="sldNum" sz="quarter" idx="5"/>
          </p:nvPr>
        </p:nvSpPr>
        <p:spPr bwMode="auto">
          <a:xfrm>
            <a:off x="4144963" y="9118600"/>
            <a:ext cx="3168650" cy="481013"/>
          </a:xfrm>
          <a:prstGeom prst="rect">
            <a:avLst/>
          </a:prstGeom>
          <a:noFill/>
          <a:ln w="9525">
            <a:noFill/>
            <a:miter lim="800000"/>
            <a:headEnd/>
            <a:tailEnd/>
          </a:ln>
        </p:spPr>
        <p:txBody>
          <a:bodyPr vert="horz" wrap="square" lIns="96631" tIns="48315" rIns="96631" bIns="48315" numCol="1" anchor="b" anchorCtr="0" compatLnSpc="1">
            <a:prstTxWarp prst="textNoShape">
              <a:avLst/>
            </a:prstTxWarp>
          </a:bodyPr>
          <a:lstStyle>
            <a:lvl1pPr algn="r" defTabSz="963613" eaLnBrk="1" hangingPunct="1">
              <a:defRPr sz="1200" smtClean="0">
                <a:latin typeface="Arial" panose="020B0604020202020204" pitchFamily="34" charset="0"/>
              </a:defRPr>
            </a:lvl1pPr>
          </a:lstStyle>
          <a:p>
            <a:pPr>
              <a:defRPr/>
            </a:pPr>
            <a:fld id="{11BD1B47-854E-408A-B33F-716F75751E07}" type="slidenum">
              <a:rPr lang="en-US" altLang="en-US"/>
              <a:pPr>
                <a:defRPr/>
              </a:pPr>
              <a:t>‹#›</a:t>
            </a:fld>
            <a:endParaRPr lang="en-US" altLang="en-US"/>
          </a:p>
        </p:txBody>
      </p:sp>
    </p:spTree>
    <p:extLst>
      <p:ext uri="{BB962C8B-B14F-4D97-AF65-F5344CB8AC3E}">
        <p14:creationId xmlns:p14="http://schemas.microsoft.com/office/powerpoint/2010/main" val="1071784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2pPr>
    <a:lvl3pPr marL="9144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3pPr>
    <a:lvl4pPr marL="13716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4pPr>
    <a:lvl5pPr marL="1828800" algn="l" rtl="0" eaLnBrk="0" fontAlgn="base" hangingPunct="0">
      <a:spcBef>
        <a:spcPct val="30000"/>
      </a:spcBef>
      <a:spcAft>
        <a:spcPct val="0"/>
      </a:spcAft>
      <a:defRPr sz="1600" kern="1200">
        <a:solidFill>
          <a:schemeClr val="tx1"/>
        </a:solidFill>
        <a:latin typeface="Arial" charset="0"/>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s.fhwa.dot.gov/tsmo/#q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ransportationops.org/tools/tsmo-workforce-guidebook"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tskrs.its.dot.gov/sites/default/files/executive-briefings/2019/EB01-EXECUTIVE%20SUMMARY_%2005_16_19_FINAL.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hwa.dot.gov/fastact/index.cf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highways.dot.gov/research/operations/CARM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ts.dot.gov/stratplan2020/ITSJPO_StratPlanFactSheet.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its.dot.gov/stratplan2020/ITSJPO_StrategicPlan_2020-2025.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ts.dot.gov/stratplan2020/ITSJPO_StratPlanFactShee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tandards.its.dot.gov/News/ARC_IT_9_0"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local.iteris.com/arc-it/html/resources/setit.html" TargetMode="External"/><Relationship Id="rId4" Type="http://schemas.openxmlformats.org/officeDocument/2006/relationships/hyperlink" Target="https://local.iteris.com/arc-it/html/resources/radit.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ocal.iteris.com/arc-it/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cb.its.dot.gov/StandardsTraining/Modules.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randviewresearch.com/industry-analysis/intelligent-transportation-systems-industr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gminsights.com/industry-analysis/intelligent-transportation-system-ITS-market"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tskrs.its.dot.gov/sites/default/files/deployment-statistics/final/2016_Final_Report.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cb.its.dot.gov/PageRedirect.asp?RedirectedURL=http://www.streetfilms.org/atsac-behind-the-scenes-at-la-traffic-contro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fhwa.dot.gov/everydaycounts/technology/adsc/training.cfm" TargetMode="External"/><Relationship Id="rId4" Type="http://schemas.openxmlformats.org/officeDocument/2006/relationships/hyperlink" Target="http://www.fhwa.dot.gov/everydaycounts/technology/adsc/casestudies.cf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46C20DB-9FD7-499F-B496-26CCB532F125}"/>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B19025CB-FE3F-4577-8B6F-47BAE12950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200" dirty="0">
                <a:latin typeface="Arial" panose="020B0604020202020204" pitchFamily="34" charset="0"/>
              </a:rPr>
              <a:t>This module is sponsored by the U.S. Department of Transportation</a:t>
            </a:r>
            <a:r>
              <a:rPr lang="ja-JP" altLang="en-US" sz="1200" dirty="0">
                <a:latin typeface="Arial" panose="020B0604020202020204" pitchFamily="34" charset="0"/>
              </a:rPr>
              <a:t>’</a:t>
            </a:r>
            <a:r>
              <a:rPr lang="en-US" altLang="ja-JP" sz="1200" dirty="0">
                <a:latin typeface="Arial" panose="020B0604020202020204" pitchFamily="34" charset="0"/>
              </a:rPr>
              <a:t>s ITS Professional Capacity Building (PCB) Program</a:t>
            </a:r>
            <a:r>
              <a:rPr lang="en-US" altLang="ja-JP" sz="1200" i="1" dirty="0">
                <a:latin typeface="Arial" panose="020B0604020202020204" pitchFamily="34" charset="0"/>
              </a:rPr>
              <a:t>.</a:t>
            </a:r>
            <a:r>
              <a:rPr lang="en-US" altLang="ja-JP" sz="1200" dirty="0">
                <a:latin typeface="Arial" panose="020B0604020202020204" pitchFamily="34" charset="0"/>
              </a:rPr>
              <a:t> The ITS PCB Program is part of the Research and Innovative Technology Administration</a:t>
            </a:r>
            <a:r>
              <a:rPr lang="ja-JP" altLang="en-US" sz="1200" dirty="0">
                <a:latin typeface="Arial" panose="020B0604020202020204" pitchFamily="34" charset="0"/>
              </a:rPr>
              <a:t>’</a:t>
            </a:r>
            <a:r>
              <a:rPr lang="en-US" altLang="ja-JP" sz="1200" dirty="0">
                <a:latin typeface="Arial" panose="020B0604020202020204" pitchFamily="34" charset="0"/>
              </a:rPr>
              <a:t>s ITS Joint Program Office.</a:t>
            </a:r>
          </a:p>
          <a:p>
            <a:pPr eaLnBrk="1" hangingPunct="1"/>
            <a:r>
              <a:rPr lang="en-US" altLang="en-US" sz="1200" dirty="0">
                <a:latin typeface="Arial" panose="020B0604020202020204" pitchFamily="34" charset="0"/>
              </a:rPr>
              <a:t> </a:t>
            </a:r>
          </a:p>
          <a:p>
            <a:pPr eaLnBrk="1" hangingPunct="1">
              <a:spcBef>
                <a:spcPct val="0"/>
              </a:spcBef>
            </a:pPr>
            <a:r>
              <a:rPr lang="en-US" altLang="en-US" sz="1200" dirty="0">
                <a:latin typeface="Arial" panose="020B0604020202020204" pitchFamily="34" charset="0"/>
              </a:rPr>
              <a:t>Thank you for participating and we hope you find this module helpful.</a:t>
            </a:r>
          </a:p>
        </p:txBody>
      </p:sp>
      <p:sp>
        <p:nvSpPr>
          <p:cNvPr id="6148" name="Slide Number Placeholder 3">
            <a:extLst>
              <a:ext uri="{FF2B5EF4-FFF2-40B4-BE49-F238E27FC236}">
                <a16:creationId xmlns:a16="http://schemas.microsoft.com/office/drawing/2014/main" id="{0E2DE24C-B07A-4854-A9BC-35572EC5FA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000">
                <a:solidFill>
                  <a:schemeClr val="tx1"/>
                </a:solidFill>
                <a:latin typeface="Tahoma" panose="020B0604030504040204" pitchFamily="34" charset="0"/>
                <a:ea typeface="MS PGothic" panose="020B0600070205080204" pitchFamily="34" charset="-128"/>
              </a:defRPr>
            </a:lvl1pPr>
            <a:lvl2pPr marL="37931725" indent="-37474525" defTabSz="963613">
              <a:defRPr sz="2000">
                <a:solidFill>
                  <a:schemeClr val="tx1"/>
                </a:solidFill>
                <a:latin typeface="Tahoma" panose="020B0604030504040204" pitchFamily="34" charset="0"/>
                <a:ea typeface="MS PGothic" panose="020B0600070205080204" pitchFamily="34" charset="-128"/>
              </a:defRPr>
            </a:lvl2pPr>
            <a:lvl3pPr marL="1143000" indent="-228600" defTabSz="963613">
              <a:defRPr sz="2000">
                <a:solidFill>
                  <a:schemeClr val="tx1"/>
                </a:solidFill>
                <a:latin typeface="Tahoma" panose="020B0604030504040204" pitchFamily="34" charset="0"/>
                <a:ea typeface="MS PGothic" panose="020B0600070205080204" pitchFamily="34" charset="-128"/>
              </a:defRPr>
            </a:lvl3pPr>
            <a:lvl4pPr marL="1600200" indent="-228600" defTabSz="963613">
              <a:defRPr sz="2000">
                <a:solidFill>
                  <a:schemeClr val="tx1"/>
                </a:solidFill>
                <a:latin typeface="Tahoma" panose="020B0604030504040204" pitchFamily="34" charset="0"/>
                <a:ea typeface="MS PGothic" panose="020B0600070205080204" pitchFamily="34" charset="-128"/>
              </a:defRPr>
            </a:lvl4pPr>
            <a:lvl5pPr marL="2057400" indent="-228600" defTabSz="963613">
              <a:defRPr sz="2000">
                <a:solidFill>
                  <a:schemeClr val="tx1"/>
                </a:solidFill>
                <a:latin typeface="Tahoma" panose="020B0604030504040204" pitchFamily="34" charset="0"/>
                <a:ea typeface="MS PGothic" panose="020B0600070205080204" pitchFamily="34" charset="-128"/>
              </a:defRPr>
            </a:lvl5pPr>
            <a:lvl6pPr marL="25146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63613"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100977A8-F75F-4722-9334-F475EADD7760}"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Tree>
    <p:extLst>
      <p:ext uri="{BB962C8B-B14F-4D97-AF65-F5344CB8AC3E}">
        <p14:creationId xmlns:p14="http://schemas.microsoft.com/office/powerpoint/2010/main" val="383333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7345F5F-6D8A-4FF1-AEA8-BC10591CB678}"/>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33FD30CC-A718-476A-B89F-5280F0CA9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Over the past 40 years, the demand for the use of public roads has increased approximately 115 percent, as measured in vehicle miles traveled (VMT). Over this same time, the number of lane miles on public roads has increased 11 percent. These statistics indicate a sharp rise in demand while capacity, in terms of the number of lane miles, has stayed relatively constant. Although economics, changes in commuting patterns through flextime and telecommuting, and increasing availability of transit options have slowed the growth in VMT, vehicle miles traveled continue to grow. This graph shows the percentage of increase in VMT over a 40-year period and the corresponding increase in capacity. To meet the increasing demand, transportation agencies must manage existing lane miles to maximize safety and efficiency. ITS offers a wide variety of management and operation tools to address increasing demand while enhancing safety and using technology to maximize facility throughput.</a:t>
            </a:r>
          </a:p>
          <a:p>
            <a:pPr>
              <a:spcBef>
                <a:spcPct val="0"/>
              </a:spcBef>
            </a:pPr>
            <a:endParaRPr lang="en-US" altLang="en-US" dirty="0">
              <a:latin typeface="Arial" panose="020B0604020202020204" pitchFamily="34" charset="0"/>
              <a:ea typeface="MS PGothic" panose="020B0600070205080204" pitchFamily="34" charset="-128"/>
            </a:endParaRPr>
          </a:p>
        </p:txBody>
      </p:sp>
      <p:sp>
        <p:nvSpPr>
          <p:cNvPr id="31748" name="Slide Number Placeholder 3">
            <a:extLst>
              <a:ext uri="{FF2B5EF4-FFF2-40B4-BE49-F238E27FC236}">
                <a16:creationId xmlns:a16="http://schemas.microsoft.com/office/drawing/2014/main" id="{4524082C-FAA0-4EB9-B615-F6374A9F03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4D2985BA-4D40-4799-9471-EA1FFBD9270E}" type="slidenum">
              <a:rPr lang="en-US" altLang="en-US" sz="1200">
                <a:latin typeface="Arial" panose="020B0604020202020204" pitchFamily="34" charset="0"/>
              </a:rPr>
              <a:pPr/>
              <a:t>10</a:t>
            </a:fld>
            <a:endParaRPr lang="en-US" altLang="en-US" sz="1200">
              <a:latin typeface="Arial" panose="020B0604020202020204" pitchFamily="34" charset="0"/>
            </a:endParaRPr>
          </a:p>
        </p:txBody>
      </p:sp>
    </p:spTree>
    <p:extLst>
      <p:ext uri="{BB962C8B-B14F-4D97-AF65-F5344CB8AC3E}">
        <p14:creationId xmlns:p14="http://schemas.microsoft.com/office/powerpoint/2010/main" val="132047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BD5FECE-446B-4963-86F7-06F3F4834B38}"/>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9AD21740-2532-4D20-8496-9F81F80023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Although actual funding for highways and public transportation has increased every 10 years from 1980 to 2019, limited funding and increasing pressure to do more with less at the beginning of the 21st century have significantly reduced the funding available for highways and public transportation through the U.S. Highway Trust Fund. This graph shows actual annual Highway Trust Fund expenditures in the darker bars and the expenditures adjusted to 1980 dollars in the lighter bars. Looking at the adjusted funding levels, the trend in funding has gone down over the last 20 years. The growing demand for transportation, indicated by the significant increase in vehicle miles traveled since 1980, and limited funding for transportation improvements require the efficient operation of limited infrastructure and new and innovative ways to safely manage the existing transportation system. ITS technologies support operational strategies such as ATM and ICM to address congestion and system reliability.</a:t>
            </a:r>
          </a:p>
          <a:p>
            <a:endParaRPr lang="en-US" altLang="en-US" dirty="0">
              <a:latin typeface="Arial" panose="020B0604020202020204" pitchFamily="34" charset="0"/>
              <a:ea typeface="MS PGothic" panose="020B0600070205080204" pitchFamily="34" charset="-128"/>
            </a:endParaRPr>
          </a:p>
        </p:txBody>
      </p:sp>
      <p:sp>
        <p:nvSpPr>
          <p:cNvPr id="33796" name="Slide Number Placeholder 3">
            <a:extLst>
              <a:ext uri="{FF2B5EF4-FFF2-40B4-BE49-F238E27FC236}">
                <a16:creationId xmlns:a16="http://schemas.microsoft.com/office/drawing/2014/main" id="{5A94C2D7-94F2-47C8-9977-572FEF212B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3F1980D4-014A-4E5A-B46E-7F107FAC9E47}"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extLst>
      <p:ext uri="{BB962C8B-B14F-4D97-AF65-F5344CB8AC3E}">
        <p14:creationId xmlns:p14="http://schemas.microsoft.com/office/powerpoint/2010/main" val="136803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600" b="1" dirty="0">
                <a:latin typeface="Arial" panose="020B0604020202020204" pitchFamily="34" charset="0"/>
                <a:ea typeface="MS PGothic" panose="020B0600070205080204" pitchFamily="34" charset="-128"/>
              </a:rPr>
              <a:t>Author Notes:</a:t>
            </a:r>
            <a:endParaRPr lang="en-US" altLang="en-US" sz="1600" dirty="0">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 ITS evolves and expands its role in the transportation field, the workforce must also change to meet increasing reliance on technology and data analytics. Knowledge, skills, and abilities (KSAs) needed to support ITS deployment and expansion is an ongoing challenge in transportation organizations. ITS is a critical tool in transportation systems management and operations (TSMO), defined by FHWA as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set of strategies that focus on operational improvements that can maintain and even restore the performance of the existing transportation system before extra capacity is needed.” (FHWA, </a:t>
            </a:r>
            <a:r>
              <a:rPr lang="en-US" sz="1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What is TSMO?</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Recent work by the National Cooperative Highway Research Program (NCHRP) and the National Operations Center of Excellence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NOCoE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has focused on the challenges facing transportation systems management and operations (TSMO) in general, including specific knowledge, skills, and abilities (KSAs) and workforce development needs for ITS. The NCHRP Project 20-07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Transportation Systems Management and Operations (TSMO) Workforce Guidebook</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developed for the Transportation Research Board (TRB) of The National Academies of Sciences, Engineering and Medicine in 2019, provides guidance on recruiting, developing, and retaining a TSMO professional workforce, shown in this table. It also provides sample position descriptions for 19 new and emerging positions and catalogs of educational resources.</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12</a:t>
            </a:fld>
            <a:endParaRPr lang="en-US" altLang="en-US"/>
          </a:p>
        </p:txBody>
      </p:sp>
    </p:spTree>
    <p:extLst>
      <p:ext uri="{BB962C8B-B14F-4D97-AF65-F5344CB8AC3E}">
        <p14:creationId xmlns:p14="http://schemas.microsoft.com/office/powerpoint/2010/main" val="313336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ITS applications can be used to improve safety, mobility, reliability, and the environment. They are used to provide traveler information, manage system demand, and enhance travel options and livability while minimizing capital and operating costs to system owners, operators, and users. ITS technologies offer a wide variety of benefits for personal, commercial, and public transportation, such as making trip scheduling and mode selection easier, and provide public safety improvements by managing transportation systems during incidents, emergencies, and natural disasters. </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main purpose of ITS is to enhance system efficiency and safety. System efficiency supports the larger economy and environment while minimizing costs to system owners, managers, and users. ITS benefits transportation system users by reducing travel time and cost, simplifying toll and fare collection, and enhancing safety. Commercial carriers save time and money with electronic screening, timely route information, and port and terminal management.</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2019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ITS Deployment Evaluation Executive Briefing</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looked at ITS benefits, costs, and lessons learned in the ITS Knowledge Resources databases and summarized the benefits and costs across 15 application areas. Executive briefings were developed for each of these application areas.  The benefits include those listed here.</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13</a:t>
            </a:fld>
            <a:endParaRPr lang="en-US" altLang="en-US"/>
          </a:p>
        </p:txBody>
      </p:sp>
    </p:spTree>
    <p:extLst>
      <p:ext uri="{BB962C8B-B14F-4D97-AF65-F5344CB8AC3E}">
        <p14:creationId xmlns:p14="http://schemas.microsoft.com/office/powerpoint/2010/main" val="399882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r>
              <a:rPr lang="en-US" dirty="0"/>
              <a:t>USDOT ITS JPO published a history of ITS, available on their website. It offers a valuable overview of ITS over three decades.</a:t>
            </a:r>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14</a:t>
            </a:fld>
            <a:endParaRPr lang="en-US" altLang="en-US"/>
          </a:p>
        </p:txBody>
      </p:sp>
    </p:spTree>
    <p:extLst>
      <p:ext uri="{BB962C8B-B14F-4D97-AF65-F5344CB8AC3E}">
        <p14:creationId xmlns:p14="http://schemas.microsoft.com/office/powerpoint/2010/main" val="353916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B38C753-2D96-4C2A-AFD1-14BA8CF49563}"/>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733A49C5-65EC-4D19-8252-2E8E645723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Management and operation of surface transportation systems that focus on safety and efficiency can be traced back to the mid-20th century, when roadway planners began to address increasing commuter travel and system congestion. During the 1980s and early 1990s, many of the technological advances in computing and communications enabled the development of applications that spawned modern ITS programs. In 1988, the USDOT Federal Highway Administration (FHWA) convened Mobility 2000, a working group focused on developing a national program of automated technology. The group brought together public, private, and academic representatives to explore and promote the application of advanced technologies on highways to improve safety and efficiency.</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1991 Intermodal Surface Transportation Efficiency Act (ISTEA) and subsequent reauthorization encouraged new technologies to improve safety, information exchange, system capacity, and travel times. These initiatives spawned the development of ITS and technology applications that form the foundation of the modern ITS program in the United States. ISTEA also required the development of standards and protocols to promote compatibility among the technologies that were being deployed by state and local agencies. The initial development of the National ITS Architecture began in the mid-1990s, with the involvement of multidisciplinary public, private, and academic teams, which provided the foundation for current ITS national and regional architectures.</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term </a:t>
            </a:r>
            <a:r>
              <a:rPr lang="en-US" altLang="en-US" i="1" dirty="0">
                <a:latin typeface="Arial" panose="020B0604020202020204" pitchFamily="34" charset="0"/>
                <a:ea typeface="MS PGothic" panose="020B0600070205080204" pitchFamily="34" charset="-128"/>
              </a:rPr>
              <a:t>intelligent transportation systems</a:t>
            </a:r>
            <a:r>
              <a:rPr lang="en-US" altLang="en-US" dirty="0">
                <a:latin typeface="Arial" panose="020B0604020202020204" pitchFamily="34" charset="0"/>
                <a:ea typeface="MS PGothic" panose="020B0600070205080204" pitchFamily="34" charset="-128"/>
              </a:rPr>
              <a:t> emerged in the late 1990s to include a more multimodal focus. The USDOT's ITS program is structured to meet a wide variety of user needs through ITS strategies and technologies. Advances in ITS development include expanded multimodal applications such as transit operations, intermodal and commercial vehicle operations, and integrated traveler information. These applications support a systems approach to surface transportation that allows the sharing of information and ITS infrastructure across multiple modes of transportation.</a:t>
            </a:r>
          </a:p>
          <a:p>
            <a:r>
              <a:rPr lang="en-US" altLang="en-US" dirty="0">
                <a:latin typeface="Arial" panose="020B0604020202020204" pitchFamily="34" charset="0"/>
                <a:ea typeface="MS PGothic" panose="020B0600070205080204" pitchFamily="34" charset="-128"/>
              </a:rPr>
              <a:t> </a:t>
            </a:r>
          </a:p>
          <a:p>
            <a:pPr>
              <a:spcBef>
                <a:spcPct val="0"/>
              </a:spcBef>
            </a:pPr>
            <a:endParaRPr lang="en-US" altLang="en-US" dirty="0">
              <a:latin typeface="Arial" panose="020B0604020202020204" pitchFamily="34" charset="0"/>
              <a:ea typeface="MS PGothic" panose="020B0600070205080204" pitchFamily="34" charset="-128"/>
            </a:endParaRPr>
          </a:p>
        </p:txBody>
      </p:sp>
      <p:sp>
        <p:nvSpPr>
          <p:cNvPr id="35844" name="Slide Number Placeholder 3">
            <a:extLst>
              <a:ext uri="{FF2B5EF4-FFF2-40B4-BE49-F238E27FC236}">
                <a16:creationId xmlns:a16="http://schemas.microsoft.com/office/drawing/2014/main" id="{68E701C0-F377-48D9-9303-3107C034D2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307CA102-6F33-41C0-A517-F0B2498151B7}" type="slidenum">
              <a:rPr lang="en-US" altLang="en-US" sz="1200">
                <a:latin typeface="Arial" panose="020B0604020202020204" pitchFamily="34" charset="0"/>
              </a:rPr>
              <a:pPr/>
              <a:t>15</a:t>
            </a:fld>
            <a:endParaRPr lang="en-US" altLang="en-US" sz="1200">
              <a:latin typeface="Arial" panose="020B0604020202020204" pitchFamily="34" charset="0"/>
            </a:endParaRPr>
          </a:p>
        </p:txBody>
      </p:sp>
    </p:spTree>
    <p:extLst>
      <p:ext uri="{BB962C8B-B14F-4D97-AF65-F5344CB8AC3E}">
        <p14:creationId xmlns:p14="http://schemas.microsoft.com/office/powerpoint/2010/main" val="1067985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B237F83-64A0-4A4F-A671-A2389AED5579}"/>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E9A6F1D8-E999-4C29-99F7-77A38F39ED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Increased focus on intelligent vehicles has evolved over the past decade to enhance safety, operations, and the environment through vehicle-based applications and technologies, including collision avoidance, driver assistance, and collision notification. These applications, developed in partnership with vehicle manufacturers, offer opportunities to expand ITS capabilities with minimal infrastructure costs. This evolution to a system of connected vehicles will reduce the need to invest in large, centralized infrastructure-based systems while supporting and expanding system capabilities.</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Recent enhancements in technology and infrastructure include public-private partnerships between USDOT and auto manufacturers to test connected vehicle applications and private sector products and services such as smartphone applications that provide real-time information on route options and selection, ridesharing, parking, and transit times. ITS continues to evolve and to expand the application of systems engineering and technology to the transportation system. The National ITS Architecture provides support and guidance for ITS expansion continue to address new developments in technology.</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2012 surface transportation funding legislation, Moving Ahead for Progress in the 21st Century (MAP-21), transformed the policy and programmatic framework for investments in transportation; created a streamlined and performance-based surface transportation program; and built on many of the highway, transit, bike, and pedestrian programs and policies established in 1991 with the passage of ISTEA.</a:t>
            </a:r>
          </a:p>
          <a:p>
            <a:r>
              <a:rPr lang="en-US" altLang="en-US" dirty="0">
                <a:latin typeface="Arial" panose="020B0604020202020204" pitchFamily="34" charset="0"/>
                <a:ea typeface="MS PGothic" panose="020B0600070205080204" pitchFamily="34" charset="-128"/>
              </a:rPr>
              <a:t>An increased focus on performance measures and system management changed the role of ITS in two fundamental ways. First, ITS offers greater system efficiencies with potentially smaller investment than capacity-expanding infrastructure programs; therefore, a performance-based system may favor increased investments in the operational and safety capabilities offered through ITS. Second, ITS is built on the collection, exchange, and evaluation of management and operations data. This data will be critical to any performance-based system. ITS infrastructure and personnel are uniquely positioned to support data-driven, performance-based policies and processes.</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MAP-21 required states and metropolitan planning organizations to set performance targets and report annually on their progress. The integration of management and operations into regional and statewide planning requires coordination with regional ITS architecture and collaboration with multiple jurisdictions and multimodal providers. Regional ITS architectures, which are modeled on the National ITS Architecture, provide a foundation for linking planning and operations and support the delivery of regional planning objectives for operations. Integrated regional planning, performance measures, and ITS architecture promote efficiency, safety, and reliability of transportations systems while leveraging limited resources to meet shared goals and objectives.</a:t>
            </a:r>
          </a:p>
          <a:p>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The Fixing America's Surface Transportation (FAST) Act, signed into law on December 4, 2015, largely maintains the previous program structures and funding shares, increasing funding by 11 percent over 5 years. </a:t>
            </a:r>
          </a:p>
          <a:p>
            <a:endParaRPr lang="en-US" altLang="en-US" dirty="0">
              <a:latin typeface="Arial" panose="020B0604020202020204" pitchFamily="34" charset="0"/>
              <a:ea typeface="MS PGothic" panose="020B0600070205080204" pitchFamily="34" charset="-128"/>
            </a:endParaRPr>
          </a:p>
          <a:p>
            <a:r>
              <a:rPr lang="en-US" altLang="en-US" b="1" dirty="0">
                <a:latin typeface="Arial" panose="020B0604020202020204" pitchFamily="34" charset="0"/>
                <a:ea typeface="MS PGothic" panose="020B0600070205080204" pitchFamily="34" charset="-128"/>
              </a:rPr>
              <a:t>Source:</a:t>
            </a:r>
            <a:r>
              <a:rPr lang="en-US" altLang="en-US" dirty="0">
                <a:latin typeface="Arial" panose="020B0604020202020204" pitchFamily="34" charset="0"/>
                <a:ea typeface="MS PGothic" panose="020B0600070205080204" pitchFamily="34" charset="-128"/>
              </a:rPr>
              <a:t> </a:t>
            </a:r>
          </a:p>
          <a:p>
            <a:r>
              <a:rPr lang="en-US" altLang="en-US" dirty="0">
                <a:latin typeface="Arial" panose="020B0604020202020204" pitchFamily="34" charset="0"/>
                <a:ea typeface="MS PGothic" panose="020B0600070205080204" pitchFamily="34" charset="-128"/>
              </a:rPr>
              <a:t>Additional information on the FAST Act is available at </a:t>
            </a:r>
            <a:r>
              <a:rPr lang="en-US" altLang="en-US" u="sng" dirty="0">
                <a:latin typeface="Arial" panose="020B0604020202020204" pitchFamily="34" charset="0"/>
                <a:ea typeface="MS PGothic" panose="020B0600070205080204" pitchFamily="34" charset="-128"/>
                <a:hlinkClick r:id="rId3"/>
              </a:rPr>
              <a:t>https://www.fhwa.dot.gov/fastact/index.cfm</a:t>
            </a:r>
            <a:endParaRPr lang="en-US" altLang="en-US" dirty="0">
              <a:latin typeface="Arial" panose="020B0604020202020204" pitchFamily="34" charset="0"/>
              <a:ea typeface="MS PGothic" panose="020B0600070205080204" pitchFamily="34" charset="-128"/>
            </a:endParaRPr>
          </a:p>
        </p:txBody>
      </p:sp>
      <p:sp>
        <p:nvSpPr>
          <p:cNvPr id="37892" name="Slide Number Placeholder 3">
            <a:extLst>
              <a:ext uri="{FF2B5EF4-FFF2-40B4-BE49-F238E27FC236}">
                <a16:creationId xmlns:a16="http://schemas.microsoft.com/office/drawing/2014/main" id="{1EB7C1FD-7B5B-4A13-BB22-7B1CA55010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CF18AE9C-0C36-40E4-B72A-79019F1B422B}" type="slidenum">
              <a:rPr lang="en-US" altLang="en-US" sz="1200">
                <a:latin typeface="Arial" panose="020B0604020202020204" pitchFamily="34" charset="0"/>
              </a:rPr>
              <a:pPr/>
              <a:t>16</a:t>
            </a:fld>
            <a:endParaRPr lang="en-US" altLang="en-US" sz="1200">
              <a:latin typeface="Arial" panose="020B0604020202020204" pitchFamily="34" charset="0"/>
            </a:endParaRPr>
          </a:p>
        </p:txBody>
      </p:sp>
    </p:spTree>
    <p:extLst>
      <p:ext uri="{BB962C8B-B14F-4D97-AF65-F5344CB8AC3E}">
        <p14:creationId xmlns:p14="http://schemas.microsoft.com/office/powerpoint/2010/main" val="1587240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FHWA established the CARMA Program in 2014 to “encourage collaborative research on the technology, open source tools, and frameworks poised to improve transportation system mobility, safety, and efficiency. The CARMA Program is leading research on cooperative driving automation (CDA), leveraging emerging capabilities in automation and cooperation to advance transportation systems management and operations (TSMO) strategies.” This slide provides a graphical overview of the CARMA Program.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CARMA Program Overview</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Cooperative driving is a natural extension of vehicle connectivity and is envisioned to transform the transportation system, enhancing safety, traffic flow, and operational efficiency.</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17</a:t>
            </a:fld>
            <a:endParaRPr lang="en-US" altLang="en-US"/>
          </a:p>
        </p:txBody>
      </p:sp>
    </p:spTree>
    <p:extLst>
      <p:ext uri="{BB962C8B-B14F-4D97-AF65-F5344CB8AC3E}">
        <p14:creationId xmlns:p14="http://schemas.microsoft.com/office/powerpoint/2010/main" val="2584443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E0D3B63-2ECB-468E-94CA-65BBDF3F7197}"/>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271BACB6-EEFE-448B-A5EC-775CDEA7CF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USDOT ITS Joint Program Office’s 5-year Strategic Plan 2020-2025 “</a:t>
            </a:r>
            <a:r>
              <a:rPr lang="en-US" dirty="0"/>
              <a:t>describes the ITS JPO’s vision, mission, and strategies that will help the U.S. Department of Transportation achieve its key technology research and development priorities and ensure that our nation has the safest, most efficient and modern transportation system in the world.”</a:t>
            </a:r>
          </a:p>
          <a:p>
            <a:endParaRPr lang="en-US" altLang="en-US" dirty="0">
              <a:latin typeface="Arial" panose="020B0604020202020204" pitchFamily="34" charset="0"/>
              <a:ea typeface="MS PGothic" panose="020B0600070205080204" pitchFamily="34" charset="-128"/>
            </a:endParaRPr>
          </a:p>
          <a:p>
            <a:pPr>
              <a:spcBef>
                <a:spcPct val="0"/>
              </a:spcBef>
            </a:pPr>
            <a:r>
              <a:rPr lang="en-US" altLang="en-US" b="1" dirty="0">
                <a:latin typeface="Arial" panose="020B0604020202020204" pitchFamily="34" charset="0"/>
                <a:ea typeface="MS PGothic" panose="020B0600070205080204" pitchFamily="34" charset="-128"/>
              </a:rPr>
              <a:t>Source:</a:t>
            </a:r>
          </a:p>
          <a:p>
            <a:pPr>
              <a:spcBef>
                <a:spcPct val="0"/>
              </a:spcBef>
            </a:pPr>
            <a:r>
              <a:rPr lang="en-US" dirty="0">
                <a:hlinkClick r:id="rId3"/>
              </a:rPr>
              <a:t>ITSJPO_StratPlanFactSheet.pdf (dot.gov)</a:t>
            </a:r>
            <a:endParaRPr lang="en-US" dirty="0"/>
          </a:p>
          <a:p>
            <a:pPr>
              <a:spcBef>
                <a:spcPct val="0"/>
              </a:spcBef>
            </a:pPr>
            <a:r>
              <a:rPr lang="en-US" dirty="0">
                <a:hlinkClick r:id="rId4"/>
              </a:rPr>
              <a:t>ITS JPO Strategic Plan 2020-2025 (dot.gov)</a:t>
            </a:r>
            <a:endParaRPr lang="en-US" b="0" dirty="0">
              <a:latin typeface="Arial" panose="020B0604020202020204" pitchFamily="34" charset="0"/>
              <a:ea typeface="MS PGothic" panose="020B0600070205080204" pitchFamily="34" charset="-128"/>
            </a:endParaRPr>
          </a:p>
          <a:p>
            <a:pPr>
              <a:spcBef>
                <a:spcPct val="0"/>
              </a:spcBef>
            </a:pPr>
            <a:endParaRPr lang="en-US" b="0" dirty="0">
              <a:latin typeface="Arial" panose="020B0604020202020204" pitchFamily="34" charset="0"/>
              <a:ea typeface="MS PGothic" panose="020B0600070205080204" pitchFamily="34" charset="-128"/>
            </a:endParaRPr>
          </a:p>
          <a:p>
            <a:pPr>
              <a:spcBef>
                <a:spcPct val="0"/>
              </a:spcBef>
            </a:pPr>
            <a:endParaRPr lang="en-US" altLang="en-US" b="0" dirty="0">
              <a:latin typeface="Arial" panose="020B0604020202020204" pitchFamily="34" charset="0"/>
              <a:ea typeface="MS PGothic" panose="020B0600070205080204" pitchFamily="34" charset="-128"/>
            </a:endParaRPr>
          </a:p>
        </p:txBody>
      </p:sp>
      <p:sp>
        <p:nvSpPr>
          <p:cNvPr id="47108" name="Slide Number Placeholder 3">
            <a:extLst>
              <a:ext uri="{FF2B5EF4-FFF2-40B4-BE49-F238E27FC236}">
                <a16:creationId xmlns:a16="http://schemas.microsoft.com/office/drawing/2014/main" id="{2D5D63A7-A190-49F7-9FC5-6D518769F9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B80845BE-EAF5-4081-8EDD-0DF3D76E391C}"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Tree>
    <p:extLst>
      <p:ext uri="{BB962C8B-B14F-4D97-AF65-F5344CB8AC3E}">
        <p14:creationId xmlns:p14="http://schemas.microsoft.com/office/powerpoint/2010/main" val="1399782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USDOT ITS JPO Strategic Plan 2020-2025 identified six research areas, as shown below. The Strategic Plan goals, research areas, and technology transfer programs work together to accelerate ITS deployment.</a:t>
            </a:r>
          </a:p>
          <a:p>
            <a:pPr>
              <a:spcBef>
                <a:spcPct val="0"/>
              </a:spcBef>
            </a:pPr>
            <a:endParaRPr lang="en-US" altLang="en-US" b="1" dirty="0">
              <a:latin typeface="Arial" panose="020B0604020202020204" pitchFamily="34" charset="0"/>
              <a:ea typeface="MS PGothic" panose="020B0600070205080204" pitchFamily="34" charset="-128"/>
            </a:endParaRPr>
          </a:p>
          <a:p>
            <a:pPr>
              <a:spcBef>
                <a:spcPct val="0"/>
              </a:spcBef>
            </a:pPr>
            <a:r>
              <a:rPr lang="en-US" altLang="en-US" b="1" dirty="0">
                <a:latin typeface="Arial" panose="020B0604020202020204" pitchFamily="34" charset="0"/>
                <a:ea typeface="MS PGothic" panose="020B0600070205080204" pitchFamily="34" charset="-128"/>
              </a:rPr>
              <a:t>Source:</a:t>
            </a:r>
          </a:p>
          <a:p>
            <a:pPr>
              <a:spcBef>
                <a:spcPct val="0"/>
              </a:spcBef>
            </a:pPr>
            <a:r>
              <a:rPr lang="en-US" dirty="0">
                <a:hlinkClick r:id="rId3"/>
              </a:rPr>
              <a:t>ITSJPO_StratPlanFactSheet.pdf (dot.gov)</a:t>
            </a:r>
            <a:endParaRPr lang="en-US" b="0" dirty="0">
              <a:latin typeface="Arial" panose="020B0604020202020204" pitchFamily="34" charset="0"/>
              <a:ea typeface="MS PGothic"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19</a:t>
            </a:fld>
            <a:endParaRPr lang="en-US" altLang="en-US"/>
          </a:p>
        </p:txBody>
      </p:sp>
    </p:spTree>
    <p:extLst>
      <p:ext uri="{BB962C8B-B14F-4D97-AF65-F5344CB8AC3E}">
        <p14:creationId xmlns:p14="http://schemas.microsoft.com/office/powerpoint/2010/main" val="91946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8C3304C-D4F2-4BD2-8A8A-2D8A218E6FA8}"/>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AF5DACAC-53A2-45A6-802F-D3DF7A62A3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MS PGothic" panose="020B0600070205080204" pitchFamily="34" charset="-128"/>
            </a:endParaRPr>
          </a:p>
          <a:p>
            <a:r>
              <a:rPr lang="en-US" altLang="en-US" b="1" dirty="0">
                <a:latin typeface="Arial" panose="020B0604020202020204" pitchFamily="34" charset="0"/>
                <a:ea typeface="MS PGothic" panose="020B0600070205080204" pitchFamily="34" charset="-128"/>
              </a:rPr>
              <a:t>Pat Noyes &amp; Associates</a:t>
            </a:r>
            <a:r>
              <a:rPr lang="en-US" altLang="en-US" dirty="0">
                <a:latin typeface="Arial" panose="020B0604020202020204" pitchFamily="34" charset="0"/>
                <a:ea typeface="MS PGothic" panose="020B0600070205080204" pitchFamily="34" charset="-128"/>
              </a:rPr>
              <a:t>, Boulder, Colorado, 1993-present </a:t>
            </a:r>
          </a:p>
          <a:p>
            <a:r>
              <a:rPr lang="en-US" altLang="en-US" dirty="0">
                <a:latin typeface="Arial" panose="020B0604020202020204" pitchFamily="34" charset="0"/>
                <a:ea typeface="MS PGothic" panose="020B0600070205080204" pitchFamily="34" charset="-128"/>
              </a:rPr>
              <a:t>Principal specializing in transportation system management and operations (TSMO) and transportation planning. </a:t>
            </a:r>
          </a:p>
          <a:p>
            <a:endParaRPr lang="en-US" altLang="en-US" dirty="0">
              <a:latin typeface="Arial" panose="020B0604020202020204" pitchFamily="34" charset="0"/>
              <a:ea typeface="MS PGothic" panose="020B0600070205080204" pitchFamily="34" charset="-128"/>
            </a:endParaRPr>
          </a:p>
          <a:p>
            <a:endParaRPr lang="en-US" altLang="en-US" dirty="0">
              <a:latin typeface="Arial" panose="020B0604020202020204" pitchFamily="34" charset="0"/>
              <a:ea typeface="MS PGothic" panose="020B0600070205080204" pitchFamily="34" charset="-128"/>
            </a:endParaRPr>
          </a:p>
        </p:txBody>
      </p:sp>
      <p:sp>
        <p:nvSpPr>
          <p:cNvPr id="9220" name="Slide Number Placeholder 3">
            <a:extLst>
              <a:ext uri="{FF2B5EF4-FFF2-40B4-BE49-F238E27FC236}">
                <a16:creationId xmlns:a16="http://schemas.microsoft.com/office/drawing/2014/main" id="{8D539066-60D1-4FB9-9E01-02BEFA8A29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8189C690-5BF1-4F7D-8310-6942E1A77898}"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Tree>
    <p:extLst>
      <p:ext uri="{BB962C8B-B14F-4D97-AF65-F5344CB8AC3E}">
        <p14:creationId xmlns:p14="http://schemas.microsoft.com/office/powerpoint/2010/main" val="3272990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72D1100-766B-4F54-802C-172300513B8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9F9C132E-1215-4E96-882C-05FF60882BE7}"/>
              </a:ext>
            </a:extLst>
          </p:cNvPr>
          <p:cNvSpPr>
            <a:spLocks noGrp="1"/>
          </p:cNvSpPr>
          <p:nvPr>
            <p:ph type="body" idx="1"/>
          </p:nvPr>
        </p:nvSpPr>
        <p:spPr/>
        <p:txBody>
          <a:bodyPr>
            <a:normAutofit/>
          </a:bodyPr>
          <a:lstStyle/>
          <a:p>
            <a:pPr>
              <a:defRPr/>
            </a:pPr>
            <a:r>
              <a:rPr lang="en-US" b="1" u="sng" dirty="0">
                <a:solidFill>
                  <a:srgbClr val="00355C"/>
                </a:solidFill>
                <a:hlinkClick r:id="rId3">
                  <a:extLst>
                    <a:ext uri="{A12FA001-AC4F-418D-AE19-62706E023703}">
                      <ahyp:hlinkClr xmlns:ahyp="http://schemas.microsoft.com/office/drawing/2018/hyperlinkcolor" val="tx"/>
                    </a:ext>
                  </a:extLst>
                </a:hlinkClick>
              </a:rPr>
              <a:t>Sources:</a:t>
            </a:r>
          </a:p>
          <a:p>
            <a:pPr>
              <a:defRPr/>
            </a:pPr>
            <a:r>
              <a:rPr lang="en-US" dirty="0">
                <a:solidFill>
                  <a:srgbClr val="009999"/>
                </a:solidFill>
                <a:hlinkClick r:id="rId3">
                  <a:extLst>
                    <a:ext uri="{A12FA001-AC4F-418D-AE19-62706E023703}">
                      <ahyp:hlinkClr xmlns:ahyp="http://schemas.microsoft.com/office/drawing/2018/hyperlinkcolor" val="tx"/>
                    </a:ext>
                  </a:extLst>
                </a:hlinkClick>
              </a:rPr>
              <a:t>ARC_IT_9_0 (dot.gov)</a:t>
            </a:r>
            <a:endParaRPr lang="en-US" dirty="0">
              <a:solidFill>
                <a:srgbClr val="009999"/>
              </a:solidFill>
            </a:endParaRPr>
          </a:p>
          <a:p>
            <a:pPr>
              <a:defRPr/>
            </a:pPr>
            <a:r>
              <a:rPr lang="en-US" dirty="0">
                <a:hlinkClick r:id="rId4"/>
              </a:rPr>
              <a:t>RAD-IT (iteris.com)</a:t>
            </a:r>
            <a:endParaRPr lang="en-US" dirty="0"/>
          </a:p>
          <a:p>
            <a:pPr>
              <a:defRPr/>
            </a:pPr>
            <a:r>
              <a:rPr lang="en-US" dirty="0">
                <a:hlinkClick r:id="rId5"/>
              </a:rPr>
              <a:t>SET-IT (iteris.com)</a:t>
            </a:r>
            <a:endParaRPr lang="en-US" dirty="0"/>
          </a:p>
        </p:txBody>
      </p:sp>
      <p:sp>
        <p:nvSpPr>
          <p:cNvPr id="40964" name="Slide Number Placeholder 3">
            <a:extLst>
              <a:ext uri="{FF2B5EF4-FFF2-40B4-BE49-F238E27FC236}">
                <a16:creationId xmlns:a16="http://schemas.microsoft.com/office/drawing/2014/main" id="{DFA0530B-F925-42C6-8886-1B3EF494F4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8C7A8C5E-DF7D-4AAD-BB0C-DBE2DD408A78}"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Tree>
    <p:extLst>
      <p:ext uri="{BB962C8B-B14F-4D97-AF65-F5344CB8AC3E}">
        <p14:creationId xmlns:p14="http://schemas.microsoft.com/office/powerpoint/2010/main" val="180821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CD1968F-248A-4FBE-B80B-2148C2317BD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B918A8FE-B162-4B19-A424-05D3E81BCE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Source:</a:t>
            </a:r>
          </a:p>
          <a:p>
            <a:r>
              <a:rPr lang="en-US" dirty="0">
                <a:hlinkClick r:id="rId3"/>
              </a:rPr>
              <a:t>Architecture Reference for Cooperative and Intelligent Transportation (iteris.com)</a:t>
            </a:r>
            <a:endParaRPr lang="en-US" altLang="en-US" dirty="0">
              <a:latin typeface="Arial" panose="020B0604020202020204" pitchFamily="34" charset="0"/>
              <a:ea typeface="MS PGothic" panose="020B0600070205080204" pitchFamily="34" charset="-128"/>
            </a:endParaRPr>
          </a:p>
        </p:txBody>
      </p:sp>
      <p:sp>
        <p:nvSpPr>
          <p:cNvPr id="43012" name="Slide Number Placeholder 3">
            <a:extLst>
              <a:ext uri="{FF2B5EF4-FFF2-40B4-BE49-F238E27FC236}">
                <a16:creationId xmlns:a16="http://schemas.microsoft.com/office/drawing/2014/main" id="{16BC25B9-1E29-4CFB-80F8-93AC1B004D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65CEF456-D738-4E13-9E7B-3BEAFFBE45FD}"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Tree>
    <p:extLst>
      <p:ext uri="{BB962C8B-B14F-4D97-AF65-F5344CB8AC3E}">
        <p14:creationId xmlns:p14="http://schemas.microsoft.com/office/powerpoint/2010/main" val="3756496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5000"/>
              </a:lnSpc>
              <a:spcBef>
                <a:spcPts val="0"/>
              </a:spcBef>
              <a:spcAft>
                <a:spcPts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USDOT ITS Standards Program, established in 1996, focuses on interfaces and information exchanges identified in the National ITS Reference Architecture to ensure that development and implementation of the system and system components by Federal, state, and local agencies, as well as private sector developers and vendors, maintain technological compatibility and functional communications. Standards development is supported by the ITS Standards Program of USDOT’s ITS JPO and provides a collaborative process to define and update standards for use by all public and private entities involved in the development of ITS applications and technology. The ITS Standards Program works with standards development organizations (SDOs), such as the American Association of State Highway and Transportation Officials (AASHTO), the Institute of Transportation Engineers (ITE), the American Public Transportation Association (APTA), Society of Automotive Engineering (SAE) International, and the Institute of Electrical and Electronics Engineers (IEEE), to address interface requirements between different ITS applications.</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ITS standards provide the technical guidance and requirements for each component of an ITS system. They guide every aspect of technical applications and system communications, and compliance is required for all applications. Collaboration between a broad range of stakeholders is important to the development of ITS standards and continues through standards management and professional capacity building. Through its Standards Implementation Assistance program, the ITS JPO offers technical assistance, guidance, and training. Initiatives include a web-based, modular ITS Standards training series, available at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ITS Professional Capacity Building Program</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as part of a larger ITS Professional Capacity Building Program.</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relationship between the National ITS Reference Architecture, Regional ITS Architecture, ITS Standards, and project architecture is shown in this graphic.</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22</a:t>
            </a:fld>
            <a:endParaRPr lang="en-US" altLang="en-US"/>
          </a:p>
        </p:txBody>
      </p:sp>
    </p:spTree>
    <p:extLst>
      <p:ext uri="{BB962C8B-B14F-4D97-AF65-F5344CB8AC3E}">
        <p14:creationId xmlns:p14="http://schemas.microsoft.com/office/powerpoint/2010/main" val="412954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ITS deployment and market share are rapidly growing globally and nationally. According to a market research report published by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Grandview Research</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global value of the ITS market was estimated at over $26 billion in 2021, with a projected growth rate of 7 percent from 2021 to 2028, expected to reach $42 billion by 2028. North America currently dominates the ITS market with almost 43 percent of the market in 2020. This is attributed to USDOT investments in research and development, adoption, and deployment efforts. The report notes that advanced traffic management systems (ATMS) accounted for over 30 percent of the market share, and that advanced public transportation system (APTS) is a segment anticipated to show considerable growth over the 2021-2028 forecast period. </a:t>
            </a:r>
            <a:r>
              <a:rPr lang="en-US" sz="1800" dirty="0">
                <a:effectLst/>
                <a:latin typeface="Arial" panose="020B0604020202020204" pitchFamily="34" charset="0"/>
                <a:ea typeface="Times New Roman" panose="02020603050405020304" pitchFamily="18" charset="0"/>
                <a:cs typeface="Arial" panose="020B0604020202020204" pitchFamily="34" charset="0"/>
              </a:rPr>
              <a:t>A study by Global Market Insights found that the ITS market exceeded $40 billion globally with a projected 9 percent compound annual growth rate globally and 12 percent for the U.S. market.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Intelligent Transportation System Market Size Forecasts 2027 (gminsights.com)</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23</a:t>
            </a:fld>
            <a:endParaRPr lang="en-US" altLang="en-US"/>
          </a:p>
        </p:txBody>
      </p:sp>
    </p:spTree>
    <p:extLst>
      <p:ext uri="{BB962C8B-B14F-4D97-AF65-F5344CB8AC3E}">
        <p14:creationId xmlns:p14="http://schemas.microsoft.com/office/powerpoint/2010/main" val="107496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USDOT ITS JPO published </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Deployment of Intelligent Transportation Systems: A Summary of the 2016 National Survey Results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in March 2018. The tracking survey has been conducted since 1998. The survey targets 108 metropolitan areas and included 849 state and local agencies in the 2016 survey. The survey documented ITS deployment trends in freeway management, arterial management, incident management, transit management, and future deployment plans. Subsequent ITS deployment surveys have focused on connected vehicle and automated vehicle (2019) and small urban and rural transit (2019). </a:t>
            </a:r>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24</a:t>
            </a:fld>
            <a:endParaRPr lang="en-US" altLang="en-US"/>
          </a:p>
        </p:txBody>
      </p:sp>
    </p:spTree>
    <p:extLst>
      <p:ext uri="{BB962C8B-B14F-4D97-AF65-F5344CB8AC3E}">
        <p14:creationId xmlns:p14="http://schemas.microsoft.com/office/powerpoint/2010/main" val="3139032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3BC3112-1176-438B-B528-7EE34B68C5FE}"/>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CDC892E4-FC2B-4FD1-AB28-B72026C0AA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anose="020B0604020202020204" pitchFamily="34" charset="0"/>
                <a:ea typeface="MS PGothic" panose="020B0600070205080204" pitchFamily="34" charset="-128"/>
              </a:rPr>
              <a:t>Each module has been developed by subject matter experts and peer reviewed by experts inside and outside the USDOT.</a:t>
            </a:r>
          </a:p>
        </p:txBody>
      </p:sp>
      <p:sp>
        <p:nvSpPr>
          <p:cNvPr id="49156" name="Slide Number Placeholder 3">
            <a:extLst>
              <a:ext uri="{FF2B5EF4-FFF2-40B4-BE49-F238E27FC236}">
                <a16:creationId xmlns:a16="http://schemas.microsoft.com/office/drawing/2014/main" id="{EE708399-929B-4532-A5B8-B21AB97E93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407A2D4D-664A-4DBE-9FF8-C8CC421A945B}" type="slidenum">
              <a:rPr lang="en-US" altLang="en-US" sz="1200">
                <a:latin typeface="Arial" panose="020B0604020202020204" pitchFamily="34" charset="0"/>
              </a:rPr>
              <a:pPr/>
              <a:t>25</a:t>
            </a:fld>
            <a:endParaRPr lang="en-US" altLang="en-US" sz="1200">
              <a:latin typeface="Arial" panose="020B0604020202020204" pitchFamily="34" charset="0"/>
            </a:endParaRPr>
          </a:p>
        </p:txBody>
      </p:sp>
    </p:spTree>
    <p:extLst>
      <p:ext uri="{BB962C8B-B14F-4D97-AF65-F5344CB8AC3E}">
        <p14:creationId xmlns:p14="http://schemas.microsoft.com/office/powerpoint/2010/main" val="2591530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817A7EE-D1A4-4799-857D-E589D4AB8316}"/>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7A4383BB-E1DF-4FE0-BF77-FD23855E77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MS PGothic" panose="020B0600070205080204" pitchFamily="34" charset="-128"/>
            </a:endParaRPr>
          </a:p>
        </p:txBody>
      </p:sp>
      <p:sp>
        <p:nvSpPr>
          <p:cNvPr id="51204" name="Slide Number Placeholder 3">
            <a:extLst>
              <a:ext uri="{FF2B5EF4-FFF2-40B4-BE49-F238E27FC236}">
                <a16:creationId xmlns:a16="http://schemas.microsoft.com/office/drawing/2014/main" id="{B08CDE5C-58BE-4948-9237-7B4272C996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39A00D6B-A6CF-441D-9C2E-9CAD95916A84}" type="slidenum">
              <a:rPr lang="en-US" altLang="en-US" sz="1200">
                <a:latin typeface="Arial" panose="020B0604020202020204" pitchFamily="34" charset="0"/>
              </a:rPr>
              <a:pPr/>
              <a:t>26</a:t>
            </a:fld>
            <a:endParaRPr lang="en-US" altLang="en-US" sz="1200">
              <a:latin typeface="Arial" panose="020B0604020202020204" pitchFamily="34" charset="0"/>
            </a:endParaRPr>
          </a:p>
        </p:txBody>
      </p:sp>
    </p:spTree>
    <p:extLst>
      <p:ext uri="{BB962C8B-B14F-4D97-AF65-F5344CB8AC3E}">
        <p14:creationId xmlns:p14="http://schemas.microsoft.com/office/powerpoint/2010/main" val="83997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8E1F25F-396B-4F18-8865-95581762EF92}"/>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EB1CE063-DBD1-49AC-8AB8-B7F9B269C4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MS PGothic" panose="020B0600070205080204" pitchFamily="34" charset="-128"/>
            </a:endParaRPr>
          </a:p>
        </p:txBody>
      </p:sp>
      <p:sp>
        <p:nvSpPr>
          <p:cNvPr id="53252" name="Slide Number Placeholder 3">
            <a:extLst>
              <a:ext uri="{FF2B5EF4-FFF2-40B4-BE49-F238E27FC236}">
                <a16:creationId xmlns:a16="http://schemas.microsoft.com/office/drawing/2014/main" id="{C6D22F2C-7C8E-42BC-BF88-430E02E9BF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46A52C10-FE32-4FF5-990A-CAF0D0C47CFF}" type="slidenum">
              <a:rPr lang="en-US" altLang="en-US" sz="1200">
                <a:latin typeface="Arial" panose="020B0604020202020204" pitchFamily="34" charset="0"/>
              </a:rPr>
              <a:pPr/>
              <a:t>27</a:t>
            </a:fld>
            <a:endParaRPr lang="en-US" altLang="en-US" sz="1200">
              <a:latin typeface="Arial" panose="020B0604020202020204" pitchFamily="34" charset="0"/>
            </a:endParaRPr>
          </a:p>
        </p:txBody>
      </p:sp>
    </p:spTree>
    <p:extLst>
      <p:ext uri="{BB962C8B-B14F-4D97-AF65-F5344CB8AC3E}">
        <p14:creationId xmlns:p14="http://schemas.microsoft.com/office/powerpoint/2010/main" val="2427310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01DDCBD-8104-4BE9-859B-73729FC77B7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3E39322E-F851-4CA7-BD92-6FED8373CA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MS PGothic" panose="020B0600070205080204" pitchFamily="34" charset="-128"/>
            </a:endParaRPr>
          </a:p>
        </p:txBody>
      </p:sp>
      <p:sp>
        <p:nvSpPr>
          <p:cNvPr id="55300" name="Slide Number Placeholder 3">
            <a:extLst>
              <a:ext uri="{FF2B5EF4-FFF2-40B4-BE49-F238E27FC236}">
                <a16:creationId xmlns:a16="http://schemas.microsoft.com/office/drawing/2014/main" id="{48E88D2A-1410-4D76-9120-5FDA48EB72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DF6749C2-C013-4E56-8A2B-EBF99C2BCB25}"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Tree>
    <p:extLst>
      <p:ext uri="{BB962C8B-B14F-4D97-AF65-F5344CB8AC3E}">
        <p14:creationId xmlns:p14="http://schemas.microsoft.com/office/powerpoint/2010/main" val="2782367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C10DD4D-8C95-4353-994E-9504F91B0FAF}"/>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21535ACC-CCD1-46B2-A60D-8982741A4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MS PGothic" panose="020B0600070205080204" pitchFamily="34" charset="-128"/>
            </a:endParaRPr>
          </a:p>
        </p:txBody>
      </p:sp>
      <p:sp>
        <p:nvSpPr>
          <p:cNvPr id="57348" name="Slide Number Placeholder 3">
            <a:extLst>
              <a:ext uri="{FF2B5EF4-FFF2-40B4-BE49-F238E27FC236}">
                <a16:creationId xmlns:a16="http://schemas.microsoft.com/office/drawing/2014/main" id="{FD05C57A-6879-4EB9-AAD0-79E4CEC27D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B3C45BA8-C272-444A-B2AD-F1A101BBC713}"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Tree>
    <p:extLst>
      <p:ext uri="{BB962C8B-B14F-4D97-AF65-F5344CB8AC3E}">
        <p14:creationId xmlns:p14="http://schemas.microsoft.com/office/powerpoint/2010/main" val="190849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062EF1F-948D-4A6F-A678-AA394324C721}"/>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95833A86-5FC1-4D77-A640-BAD9465D51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Learning objectives:</a:t>
            </a:r>
          </a:p>
          <a:p>
            <a:endParaRPr lang="en-US" altLang="en-US" dirty="0">
              <a:latin typeface="Arial" panose="020B0604020202020204" pitchFamily="34" charset="0"/>
              <a:ea typeface="MS PGothic" panose="020B0600070205080204" pitchFamily="34" charset="-128"/>
            </a:endParaRPr>
          </a:p>
          <a:p>
            <a:pPr marL="285750" indent="-285750">
              <a:buFont typeface="Arial" panose="020B0604020202020204" pitchFamily="34" charset="0"/>
              <a:buChar char="•"/>
              <a:defRPr/>
            </a:pPr>
            <a:r>
              <a:rPr lang="en-US" sz="1600" dirty="0"/>
              <a:t>Understand the history and current status of ITS</a:t>
            </a:r>
          </a:p>
          <a:p>
            <a:pPr marL="285750" indent="-285750">
              <a:buFont typeface="Arial" panose="020B0604020202020204" pitchFamily="34" charset="0"/>
              <a:buChar char="•"/>
              <a:defRPr/>
            </a:pPr>
            <a:r>
              <a:rPr lang="en-US" sz="1600" dirty="0"/>
              <a:t>Be familiar with the 16 subject modules</a:t>
            </a:r>
          </a:p>
          <a:p>
            <a:pPr marL="285750" indent="-285750">
              <a:buFont typeface="Arial" panose="020B0604020202020204" pitchFamily="34" charset="0"/>
              <a:buChar char="•"/>
              <a:defRPr/>
            </a:pPr>
            <a:r>
              <a:rPr lang="en-US" sz="1600" dirty="0"/>
              <a:t>Know how to access and use the ITS </a:t>
            </a:r>
            <a:r>
              <a:rPr lang="en-US" sz="1600" dirty="0" err="1"/>
              <a:t>ePrimer</a:t>
            </a:r>
            <a:endParaRPr lang="en-US" sz="1600" dirty="0"/>
          </a:p>
          <a:p>
            <a:endParaRPr lang="en-US" altLang="en-US" dirty="0">
              <a:latin typeface="Arial" panose="020B0604020202020204" pitchFamily="34" charset="0"/>
              <a:ea typeface="MS PGothic" panose="020B0600070205080204" pitchFamily="34" charset="-128"/>
            </a:endParaRPr>
          </a:p>
          <a:p>
            <a:endParaRPr lang="en-US" altLang="en-US" dirty="0">
              <a:latin typeface="Arial" panose="020B0604020202020204" pitchFamily="34" charset="0"/>
              <a:ea typeface="MS PGothic" panose="020B0600070205080204" pitchFamily="34" charset="-128"/>
            </a:endParaRPr>
          </a:p>
        </p:txBody>
      </p:sp>
      <p:sp>
        <p:nvSpPr>
          <p:cNvPr id="19460" name="Slide Number Placeholder 3">
            <a:extLst>
              <a:ext uri="{FF2B5EF4-FFF2-40B4-BE49-F238E27FC236}">
                <a16:creationId xmlns:a16="http://schemas.microsoft.com/office/drawing/2014/main" id="{4197013E-3DFF-43BB-A8DA-3C2641EB86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3C872FD3-67EB-4A51-A820-4F9D3CD09D76}"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Tree>
    <p:extLst>
      <p:ext uri="{BB962C8B-B14F-4D97-AF65-F5344CB8AC3E}">
        <p14:creationId xmlns:p14="http://schemas.microsoft.com/office/powerpoint/2010/main" val="2039211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8483EDC-F86D-461E-9070-520BCA72BF36}"/>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C4F59211-0219-4AE8-A63E-5C42080A37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MS PGothic" panose="020B0600070205080204" pitchFamily="34" charset="-128"/>
            </a:endParaRPr>
          </a:p>
        </p:txBody>
      </p:sp>
      <p:sp>
        <p:nvSpPr>
          <p:cNvPr id="59396" name="Slide Number Placeholder 3">
            <a:extLst>
              <a:ext uri="{FF2B5EF4-FFF2-40B4-BE49-F238E27FC236}">
                <a16:creationId xmlns:a16="http://schemas.microsoft.com/office/drawing/2014/main" id="{41AF37B7-3EA9-4B0D-8A92-CE83040D37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23B93DE0-74F2-4032-B0C1-23936FC96047}"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Tree>
    <p:extLst>
      <p:ext uri="{BB962C8B-B14F-4D97-AF65-F5344CB8AC3E}">
        <p14:creationId xmlns:p14="http://schemas.microsoft.com/office/powerpoint/2010/main" val="3734549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8483EDC-F86D-461E-9070-520BCA72BF36}"/>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C4F59211-0219-4AE8-A63E-5C42080A37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a typeface="MS PGothic" panose="020B0600070205080204" pitchFamily="34" charset="-128"/>
            </a:endParaRPr>
          </a:p>
        </p:txBody>
      </p:sp>
      <p:sp>
        <p:nvSpPr>
          <p:cNvPr id="59396" name="Slide Number Placeholder 3">
            <a:extLst>
              <a:ext uri="{FF2B5EF4-FFF2-40B4-BE49-F238E27FC236}">
                <a16:creationId xmlns:a16="http://schemas.microsoft.com/office/drawing/2014/main" id="{41AF37B7-3EA9-4B0D-8A92-CE83040D37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23B93DE0-74F2-4032-B0C1-23936FC96047}" type="slidenum">
              <a:rPr lang="en-US" altLang="en-US" sz="1200">
                <a:latin typeface="Arial" panose="020B0604020202020204" pitchFamily="34" charset="0"/>
              </a:rPr>
              <a:pPr/>
              <a:t>31</a:t>
            </a:fld>
            <a:endParaRPr lang="en-US" altLang="en-US" sz="1200">
              <a:latin typeface="Arial" panose="020B0604020202020204" pitchFamily="34" charset="0"/>
            </a:endParaRPr>
          </a:p>
        </p:txBody>
      </p:sp>
    </p:spTree>
    <p:extLst>
      <p:ext uri="{BB962C8B-B14F-4D97-AF65-F5344CB8AC3E}">
        <p14:creationId xmlns:p14="http://schemas.microsoft.com/office/powerpoint/2010/main" val="3929729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3D12322-E8F9-43DA-B599-69C1A54480F7}"/>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98054591-3A37-4D85-91C8-490716E24D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Key Message:</a:t>
            </a:r>
            <a:r>
              <a:rPr lang="en-US" altLang="en-US" dirty="0">
                <a:latin typeface="Arial" panose="020B0604020202020204" pitchFamily="34" charset="0"/>
                <a:ea typeface="MS PGothic" panose="020B0600070205080204" pitchFamily="34" charset="-128"/>
              </a:rPr>
              <a:t> </a:t>
            </a:r>
          </a:p>
          <a:p>
            <a:pPr>
              <a:buFontTx/>
              <a:buChar char="•"/>
            </a:pPr>
            <a:r>
              <a:rPr lang="en-US" altLang="en-US" dirty="0">
                <a:latin typeface="Arial" panose="020B0604020202020204" pitchFamily="34" charset="0"/>
                <a:ea typeface="MS PGothic" panose="020B0600070205080204" pitchFamily="34" charset="-128"/>
              </a:rPr>
              <a:t> Available at https://www.pcb.its.dot.gov/ePrimer.aspx</a:t>
            </a:r>
          </a:p>
          <a:p>
            <a:pPr>
              <a:buFontTx/>
              <a:buChar char="•"/>
            </a:pPr>
            <a:endParaRPr lang="en-US" altLang="en-US" dirty="0">
              <a:latin typeface="Arial" panose="020B0604020202020204" pitchFamily="34" charset="0"/>
              <a:ea typeface="MS PGothic" panose="020B0600070205080204" pitchFamily="34" charset="-128"/>
            </a:endParaRPr>
          </a:p>
          <a:p>
            <a:pPr eaLnBrk="1" hangingPunct="1"/>
            <a:endParaRPr lang="en-US" altLang="en-US" dirty="0">
              <a:latin typeface="Arial" panose="020B0604020202020204" pitchFamily="34" charset="0"/>
              <a:ea typeface="MS PGothic" panose="020B0600070205080204" pitchFamily="34" charset="-128"/>
            </a:endParaRPr>
          </a:p>
        </p:txBody>
      </p:sp>
      <p:sp>
        <p:nvSpPr>
          <p:cNvPr id="63492" name="Slide Number Placeholder 3">
            <a:extLst>
              <a:ext uri="{FF2B5EF4-FFF2-40B4-BE49-F238E27FC236}">
                <a16:creationId xmlns:a16="http://schemas.microsoft.com/office/drawing/2014/main" id="{4DA0807A-F284-4270-9BC0-A61269462156}"/>
              </a:ext>
            </a:extLst>
          </p:cNvPr>
          <p:cNvSpPr txBox="1">
            <a:spLocks noGrp="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3" tIns="48771" rIns="97543" bIns="48771" anchor="b"/>
          <a:lstStyle>
            <a:lvl1pPr defTabSz="939800">
              <a:defRPr sz="2000">
                <a:solidFill>
                  <a:schemeClr val="tx1"/>
                </a:solidFill>
                <a:latin typeface="Tahoma" panose="020B0604030504040204" pitchFamily="34" charset="0"/>
                <a:ea typeface="MS PGothic" panose="020B0600070205080204" pitchFamily="34" charset="-128"/>
              </a:defRPr>
            </a:lvl1pPr>
            <a:lvl2pPr marL="742950" indent="-285750" defTabSz="939800">
              <a:defRPr sz="2000">
                <a:solidFill>
                  <a:schemeClr val="tx1"/>
                </a:solidFill>
                <a:latin typeface="Tahoma" panose="020B0604030504040204" pitchFamily="34" charset="0"/>
                <a:ea typeface="MS PGothic" panose="020B0600070205080204" pitchFamily="34" charset="-128"/>
              </a:defRPr>
            </a:lvl2pPr>
            <a:lvl3pPr marL="1143000" indent="-228600" defTabSz="939800">
              <a:defRPr sz="2000">
                <a:solidFill>
                  <a:schemeClr val="tx1"/>
                </a:solidFill>
                <a:latin typeface="Tahoma" panose="020B0604030504040204" pitchFamily="34" charset="0"/>
                <a:ea typeface="MS PGothic" panose="020B0600070205080204" pitchFamily="34" charset="-128"/>
              </a:defRPr>
            </a:lvl3pPr>
            <a:lvl4pPr marL="1600200" indent="-228600" defTabSz="939800">
              <a:defRPr sz="2000">
                <a:solidFill>
                  <a:schemeClr val="tx1"/>
                </a:solidFill>
                <a:latin typeface="Tahoma" panose="020B0604030504040204" pitchFamily="34" charset="0"/>
                <a:ea typeface="MS PGothic" panose="020B0600070205080204" pitchFamily="34" charset="-128"/>
              </a:defRPr>
            </a:lvl4pPr>
            <a:lvl5pPr marL="2057400" indent="-228600" defTabSz="939800">
              <a:defRPr sz="2000">
                <a:solidFill>
                  <a:schemeClr val="tx1"/>
                </a:solidFill>
                <a:latin typeface="Tahom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fld id="{961EA6B5-0FFE-4D64-A50A-F8C8BCC17945}" type="slidenum">
              <a:rPr lang="en-US" altLang="en-US" sz="1200">
                <a:latin typeface="Arial" panose="020B0604020202020204" pitchFamily="34" charset="0"/>
              </a:rPr>
              <a:pPr algn="r" eaLnBrk="1" hangingPunct="1"/>
              <a:t>32</a:t>
            </a:fld>
            <a:endParaRPr lang="en-US" altLang="en-US" sz="1200">
              <a:latin typeface="Arial" panose="020B0604020202020204" pitchFamily="34" charset="0"/>
            </a:endParaRPr>
          </a:p>
        </p:txBody>
      </p:sp>
    </p:spTree>
    <p:extLst>
      <p:ext uri="{BB962C8B-B14F-4D97-AF65-F5344CB8AC3E}">
        <p14:creationId xmlns:p14="http://schemas.microsoft.com/office/powerpoint/2010/main" val="3667037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607C542-9096-4DDE-AA77-C1066BCC609F}"/>
              </a:ext>
            </a:extLst>
          </p:cNvPr>
          <p:cNvSpPr>
            <a:spLocks noGrp="1" noRot="1" noChangeAspect="1" noTextEdit="1"/>
          </p:cNvSpPr>
          <p:nvPr>
            <p:ph type="sldImg"/>
          </p:nvPr>
        </p:nvSpPr>
        <p:spPr>
          <a:xfrm>
            <a:off x="1358900" y="747713"/>
            <a:ext cx="5005388" cy="3752850"/>
          </a:xfrm>
          <a:ln/>
        </p:spPr>
      </p:sp>
      <p:sp>
        <p:nvSpPr>
          <p:cNvPr id="67587" name="Notes Placeholder 2">
            <a:extLst>
              <a:ext uri="{FF2B5EF4-FFF2-40B4-BE49-F238E27FC236}">
                <a16:creationId xmlns:a16="http://schemas.microsoft.com/office/drawing/2014/main" id="{9BA9AD34-5A16-4B88-A10C-972C2C8C3E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MS PGothic" panose="020B0600070205080204" pitchFamily="34" charset="-128"/>
              </a:rPr>
              <a:t>You can find more great information at www.pcb.its.dot.gov.  Other resources for ITS information can be found at these sites.</a:t>
            </a:r>
          </a:p>
        </p:txBody>
      </p:sp>
      <p:sp>
        <p:nvSpPr>
          <p:cNvPr id="67588" name="Slide Number Placeholder 3">
            <a:extLst>
              <a:ext uri="{FF2B5EF4-FFF2-40B4-BE49-F238E27FC236}">
                <a16:creationId xmlns:a16="http://schemas.microsoft.com/office/drawing/2014/main" id="{DEFB91BA-0C02-402E-B414-49DA4BC0F5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66113113-837A-42F8-B984-959C0896458A}" type="slidenum">
              <a:rPr lang="en-US" altLang="en-US" sz="1200">
                <a:solidFill>
                  <a:srgbClr val="000000"/>
                </a:solidFill>
                <a:latin typeface="Arial" panose="020B0604020202020204" pitchFamily="34" charset="0"/>
              </a:rPr>
              <a:pPr/>
              <a:t>33</a:t>
            </a:fld>
            <a:endParaRPr lang="en-US" altLang="en-US" sz="1200">
              <a:solidFill>
                <a:srgbClr val="000000"/>
              </a:solidFill>
              <a:latin typeface="Arial" panose="020B0604020202020204" pitchFamily="34" charset="0"/>
            </a:endParaRPr>
          </a:p>
        </p:txBody>
      </p:sp>
    </p:spTree>
    <p:extLst>
      <p:ext uri="{BB962C8B-B14F-4D97-AF65-F5344CB8AC3E}">
        <p14:creationId xmlns:p14="http://schemas.microsoft.com/office/powerpoint/2010/main" val="187906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5EBE6B4-BECD-4292-8BEE-FD88BBE9BDE3}"/>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DDAF7C81-88AA-4040-A71C-3D7263B14F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p>
          <a:p>
            <a:r>
              <a:rPr lang="en-US" altLang="en-US" dirty="0">
                <a:latin typeface="Arial" panose="020B0604020202020204" pitchFamily="34" charset="0"/>
                <a:ea typeface="MS PGothic" panose="020B0600070205080204" pitchFamily="34" charset="-128"/>
              </a:rPr>
              <a:t>ITS is an engineering discipline with links to planning and IT disciplines that encompasses the research, planning, design, integration, and deployment of systems.  ITS stakeholders are multidisciplinary, representing a broad spectrum of user types and technical experts who, together, develop and constitute the ITS discipline. Each stakeholder brings perspective and knowledge to the profession, and this diversity is necessary to plan, develop, implement, manage, and maintain multimodal ITS. Civil, electrical, computer, and systems engineers; roadway and transit planners; logistics, policy, finance, and management experts; multimodal users; maintenance and operations professionals; public safety and emergency responders; and members of other disciplines that use and support transportation facilities and systems are all integral to the ITS discipline. Each stakeholder is part of a complex and collaborative team that envisions, deploys, and manages ITS.</a:t>
            </a:r>
          </a:p>
          <a:p>
            <a:pPr>
              <a:spcBef>
                <a:spcPct val="0"/>
              </a:spcBef>
            </a:pPr>
            <a:endParaRPr lang="en-US" altLang="en-US" dirty="0">
              <a:latin typeface="Arial" panose="020B0604020202020204" pitchFamily="34" charset="0"/>
              <a:ea typeface="MS PGothic" panose="020B0600070205080204" pitchFamily="34" charset="-128"/>
            </a:endParaRPr>
          </a:p>
        </p:txBody>
      </p:sp>
      <p:sp>
        <p:nvSpPr>
          <p:cNvPr id="21508" name="Slide Number Placeholder 3">
            <a:extLst>
              <a:ext uri="{FF2B5EF4-FFF2-40B4-BE49-F238E27FC236}">
                <a16:creationId xmlns:a16="http://schemas.microsoft.com/office/drawing/2014/main" id="{CA7E54E0-82BC-4B6B-9800-1A9659894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56CF5F1C-4E36-4F06-B942-5B9B45435BCB}"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Tree>
    <p:extLst>
      <p:ext uri="{BB962C8B-B14F-4D97-AF65-F5344CB8AC3E}">
        <p14:creationId xmlns:p14="http://schemas.microsoft.com/office/powerpoint/2010/main" val="11994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423079A-F683-4C2D-8FC3-066BD567C2C7}"/>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056EBE18-6367-4B76-8607-9E0E5D2CE7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ITS is used to manage traffic and transit, improve safety, provide environmental benefits, and maximize the efficiency of surface transportation systems. This field includes strategic planning; systems architecture, multimodal and multijurisdictional integration of technology, data, and communications interoperability; real-time data monitoring; and timely and accurate user information.</a:t>
            </a:r>
          </a:p>
        </p:txBody>
      </p:sp>
      <p:sp>
        <p:nvSpPr>
          <p:cNvPr id="23556" name="Slide Number Placeholder 3">
            <a:extLst>
              <a:ext uri="{FF2B5EF4-FFF2-40B4-BE49-F238E27FC236}">
                <a16:creationId xmlns:a16="http://schemas.microsoft.com/office/drawing/2014/main" id="{63CDAD7C-BAEF-499E-A309-B482D552AD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761DE678-CF09-4A65-9762-75F6C5CD2224}" type="slidenum">
              <a:rPr lang="en-US" altLang="en-US" sz="1200">
                <a:latin typeface="Arial" panose="020B0604020202020204" pitchFamily="34" charset="0"/>
              </a:rPr>
              <a:pPr/>
              <a:t>5</a:t>
            </a:fld>
            <a:endParaRPr lang="en-US" altLang="en-US" sz="1200">
              <a:latin typeface="Arial" panose="020B0604020202020204" pitchFamily="34" charset="0"/>
            </a:endParaRPr>
          </a:p>
        </p:txBody>
      </p:sp>
    </p:spTree>
    <p:extLst>
      <p:ext uri="{BB962C8B-B14F-4D97-AF65-F5344CB8AC3E}">
        <p14:creationId xmlns:p14="http://schemas.microsoft.com/office/powerpoint/2010/main" val="281211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6C60208-DE91-4709-9B87-51453CE480D5}"/>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979F2CBA-3627-47F9-AC60-F1ED54AD3B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Adaptive signal control technology (ASCT) uses real-time traffic information to cut costs and reduce congestion, improve traffic flow, and reduce vehicle emissions. ASCT collects and evaluates traffic data and uses the data to develop and implement signal timing to improve traffic flow. By continually collecting information and updating signal timing to reflect current traffic conditions, ASCT can respond to traffic incidents, special events, recurring traffic congestion, and construction impacts to reduce delays and improve system efficiency. According to the Texas Transportation Institute, traffic congestion costs $87.2 billion in wasted fuel and lost productivity, or $75 per traveler. On average, ASCT improves travel time by more than 10 percent; reducing delays, fuel consumption, and labor costs.</a:t>
            </a:r>
          </a:p>
          <a:p>
            <a:r>
              <a:rPr lang="en-US" altLang="en-US" dirty="0">
                <a:latin typeface="Arial" panose="020B0604020202020204" pitchFamily="34" charset="0"/>
                <a:ea typeface="MS PGothic" panose="020B0600070205080204" pitchFamily="34" charset="-128"/>
              </a:rPr>
              <a:t> </a:t>
            </a:r>
          </a:p>
          <a:p>
            <a:r>
              <a:rPr lang="en-US" altLang="en-US" b="1" dirty="0">
                <a:latin typeface="Arial" panose="020B0604020202020204" pitchFamily="34" charset="0"/>
                <a:ea typeface="MS PGothic" panose="020B0600070205080204" pitchFamily="34" charset="-128"/>
              </a:rPr>
              <a:t>Source:</a:t>
            </a:r>
            <a:r>
              <a:rPr lang="en-US" altLang="en-US" dirty="0">
                <a:latin typeface="Arial" panose="020B0604020202020204" pitchFamily="34" charset="0"/>
                <a:ea typeface="MS PGothic" panose="020B0600070205080204" pitchFamily="34" charset="-128"/>
              </a:rPr>
              <a:t> </a:t>
            </a:r>
          </a:p>
          <a:p>
            <a:r>
              <a:rPr lang="en-US" altLang="en-US" dirty="0">
                <a:latin typeface="Arial" panose="020B0604020202020204" pitchFamily="34" charset="0"/>
                <a:ea typeface="MS PGothic" panose="020B0600070205080204" pitchFamily="34" charset="-128"/>
              </a:rPr>
              <a:t>Other ASCT resources are available at the following sites:</a:t>
            </a:r>
          </a:p>
          <a:p>
            <a:r>
              <a:rPr lang="en-US" altLang="en-US" dirty="0">
                <a:latin typeface="Arial" panose="020B0604020202020204" pitchFamily="34" charset="0"/>
                <a:ea typeface="MS PGothic" panose="020B0600070205080204" pitchFamily="34" charset="-128"/>
                <a:hlinkClick r:id="rId3"/>
              </a:rPr>
              <a:t>Adaptive Traffic Control in Los Angeles Video</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hlinkClick r:id="rId4"/>
              </a:rPr>
              <a:t>ASCT Case Studies</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hlinkClick r:id="rId5"/>
              </a:rPr>
              <a:t>Training</a:t>
            </a:r>
            <a:endParaRPr lang="en-US" altLang="en-US" dirty="0">
              <a:latin typeface="Arial" panose="020B0604020202020204" pitchFamily="34" charset="0"/>
              <a:ea typeface="MS PGothic" panose="020B0600070205080204" pitchFamily="34" charset="-128"/>
            </a:endParaRPr>
          </a:p>
          <a:p>
            <a:pPr>
              <a:spcBef>
                <a:spcPct val="0"/>
              </a:spcBef>
            </a:pPr>
            <a:endParaRPr lang="en-US" altLang="en-US" dirty="0">
              <a:latin typeface="Arial" panose="020B0604020202020204" pitchFamily="34" charset="0"/>
              <a:ea typeface="MS PGothic" panose="020B0600070205080204" pitchFamily="34" charset="-128"/>
            </a:endParaRPr>
          </a:p>
        </p:txBody>
      </p:sp>
      <p:sp>
        <p:nvSpPr>
          <p:cNvPr id="25604" name="Slide Number Placeholder 3">
            <a:extLst>
              <a:ext uri="{FF2B5EF4-FFF2-40B4-BE49-F238E27FC236}">
                <a16:creationId xmlns:a16="http://schemas.microsoft.com/office/drawing/2014/main" id="{CA6A1336-2C24-4870-B4DA-26821521DC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6F6A798B-69E2-4BAB-A2AF-EB6C8B2318D9}"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Tree>
    <p:extLst>
      <p:ext uri="{BB962C8B-B14F-4D97-AF65-F5344CB8AC3E}">
        <p14:creationId xmlns:p14="http://schemas.microsoft.com/office/powerpoint/2010/main" val="302035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EDEF006-199A-493B-A548-A9DE04F696A4}"/>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E8C46FAF-E0AE-41D3-B808-A0B455EAEF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pPr marL="0" marR="0">
              <a:lnSpc>
                <a:spcPct val="115000"/>
              </a:lnSpc>
              <a:spcBef>
                <a:spcPts val="0"/>
              </a:spcBef>
              <a:spcAft>
                <a:spcPts val="4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Crowdsourced data from social media platforms, third-party data providers, and mobile applications can provide information on travel speed and time, traffic incidents, travel behavior, vehicular operation, and more. It can provide near real-time data where there are no sensors or cameras. TMCs can integrate this data to more effectively manage the system and provide timely traveler information.</a:t>
            </a:r>
          </a:p>
          <a:p>
            <a:pPr marL="0" marR="0">
              <a:lnSpc>
                <a:spcPct val="115000"/>
              </a:lnSpc>
              <a:spcBef>
                <a:spcPts val="0"/>
              </a:spcBef>
              <a:spcAft>
                <a:spcPts val="4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4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 shown here, the Indiana DOT uses third-party probe data to actively manage major highways. The speed graphic is part of a dashboard created to support operational decision making, training, and after-action reviews.</a:t>
            </a:r>
          </a:p>
        </p:txBody>
      </p:sp>
      <p:sp>
        <p:nvSpPr>
          <p:cNvPr id="27652" name="Slide Number Placeholder 3">
            <a:extLst>
              <a:ext uri="{FF2B5EF4-FFF2-40B4-BE49-F238E27FC236}">
                <a16:creationId xmlns:a16="http://schemas.microsoft.com/office/drawing/2014/main" id="{ABE19FFA-C321-40F0-B0BF-82BA4A399B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0816E9FF-7CCA-4140-B82D-E23B2B9F302B}"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Tree>
    <p:extLst>
      <p:ext uri="{BB962C8B-B14F-4D97-AF65-F5344CB8AC3E}">
        <p14:creationId xmlns:p14="http://schemas.microsoft.com/office/powerpoint/2010/main" val="184810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8F9EC05-2437-43A2-82FB-3FCE2BFB8BED}"/>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4A76FC80-BECA-4A4C-9599-CBAB12C93B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MS PGothic" panose="020B0600070205080204" pitchFamily="34" charset="-128"/>
              </a:rPr>
              <a:t>Author Notes:</a:t>
            </a:r>
            <a:endParaRPr lang="en-US" altLang="en-US" dirty="0">
              <a:latin typeface="Arial" panose="020B0604020202020204" pitchFamily="34" charset="0"/>
              <a:ea typeface="MS PGothic" panose="020B0600070205080204" pitchFamily="34" charset="-128"/>
            </a:endParaRPr>
          </a:p>
          <a:p>
            <a:r>
              <a:rPr lang="en-US" altLang="en-US" dirty="0">
                <a:latin typeface="Arial" panose="020B0604020202020204" pitchFamily="34" charset="0"/>
                <a:ea typeface="MS PGothic" panose="020B0600070205080204" pitchFamily="34" charset="-128"/>
              </a:rPr>
              <a:t>ITS can be applied to transportation systems including multiple modes (such as automobiles, transit, freight, bikes, and pedestrians) and facility types (such as highways, arterials, fixed guideways, dedicated bikeways, sidewalks, and multimodal facilities). ITS has evolved to encompass programs, applications, and coordination across modes and facility types, thereby increasing the system's complexity and providing an opportunity to apply systems engineering to support multimodal ITS.</a:t>
            </a:r>
          </a:p>
          <a:p>
            <a:pPr>
              <a:spcBef>
                <a:spcPct val="0"/>
              </a:spcBef>
            </a:pPr>
            <a:endParaRPr lang="en-US" altLang="en-US" dirty="0">
              <a:latin typeface="Arial" panose="020B0604020202020204" pitchFamily="34" charset="0"/>
              <a:ea typeface="MS PGothic" panose="020B0600070205080204" pitchFamily="34" charset="-128"/>
            </a:endParaRPr>
          </a:p>
        </p:txBody>
      </p:sp>
      <p:sp>
        <p:nvSpPr>
          <p:cNvPr id="29700" name="Slide Number Placeholder 3">
            <a:extLst>
              <a:ext uri="{FF2B5EF4-FFF2-40B4-BE49-F238E27FC236}">
                <a16:creationId xmlns:a16="http://schemas.microsoft.com/office/drawing/2014/main" id="{585A0129-D40D-4510-B4CD-D6654738F7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000">
                <a:solidFill>
                  <a:schemeClr val="tx1"/>
                </a:solidFill>
                <a:latin typeface="Tahoma" panose="020B0604030504040204" pitchFamily="34" charset="0"/>
                <a:ea typeface="MS PGothic" panose="020B0600070205080204" pitchFamily="34" charset="-128"/>
              </a:defRPr>
            </a:lvl1pPr>
            <a:lvl2pPr marL="768350" indent="-295275" defTabSz="973138">
              <a:defRPr sz="2000">
                <a:solidFill>
                  <a:schemeClr val="tx1"/>
                </a:solidFill>
                <a:latin typeface="Tahoma" panose="020B0604030504040204" pitchFamily="34" charset="0"/>
                <a:ea typeface="MS PGothic" panose="020B0600070205080204" pitchFamily="34" charset="-128"/>
              </a:defRPr>
            </a:lvl2pPr>
            <a:lvl3pPr marL="1182688" indent="-236538" defTabSz="973138">
              <a:defRPr sz="2000">
                <a:solidFill>
                  <a:schemeClr val="tx1"/>
                </a:solidFill>
                <a:latin typeface="Tahoma" panose="020B0604030504040204" pitchFamily="34" charset="0"/>
                <a:ea typeface="MS PGothic" panose="020B0600070205080204" pitchFamily="34" charset="-128"/>
              </a:defRPr>
            </a:lvl3pPr>
            <a:lvl4pPr marL="1655763" indent="-236538" defTabSz="973138">
              <a:defRPr sz="2000">
                <a:solidFill>
                  <a:schemeClr val="tx1"/>
                </a:solidFill>
                <a:latin typeface="Tahoma" panose="020B0604030504040204" pitchFamily="34" charset="0"/>
                <a:ea typeface="MS PGothic" panose="020B0600070205080204" pitchFamily="34" charset="-128"/>
              </a:defRPr>
            </a:lvl4pPr>
            <a:lvl5pPr marL="2130425" indent="-236538" defTabSz="973138">
              <a:defRPr sz="2000">
                <a:solidFill>
                  <a:schemeClr val="tx1"/>
                </a:solidFill>
                <a:latin typeface="Tahoma" panose="020B0604030504040204" pitchFamily="34" charset="0"/>
                <a:ea typeface="MS PGothic" panose="020B0600070205080204" pitchFamily="34" charset="-128"/>
              </a:defRPr>
            </a:lvl5pPr>
            <a:lvl6pPr marL="25876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30448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5020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959225" indent="-236538" defTabSz="973138"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fld id="{8C3E1E5E-6DB1-450B-AB4E-9E14CEA71CB4}"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Tree>
    <p:extLst>
      <p:ext uri="{BB962C8B-B14F-4D97-AF65-F5344CB8AC3E}">
        <p14:creationId xmlns:p14="http://schemas.microsoft.com/office/powerpoint/2010/main" val="31763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1" dirty="0">
                <a:latin typeface="Arial" panose="020B0604020202020204" pitchFamily="34" charset="0"/>
                <a:ea typeface="MS PGothic" panose="020B0600070205080204" pitchFamily="34" charset="-128"/>
              </a:rPr>
              <a:t>Author Notes:</a:t>
            </a:r>
            <a:endParaRPr lang="en-US" altLang="en-US" sz="1800" dirty="0">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ITS uses a systems engineering approach to plan, design, and deploy technology. Systems engineering provides a framework for the development and application of successful ITS systems. By focusing ITS on customer needs and required functionality, systems engineering integrates multiple disciplines in a structured development process that considers business and technical needs. Systems engineering provides a foundation for ITS development, including the National ITS Reference Architecture that guides ITS from a concept of operations to application deployment. The “V” model used to illustrate the systems engineering process is shown in this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Source: U.S. DOT, Systems Engineering for Intelligent Transportation Systems, 2007</a:t>
            </a:r>
          </a:p>
          <a:p>
            <a:endParaRPr lang="en-US" dirty="0"/>
          </a:p>
        </p:txBody>
      </p:sp>
      <p:sp>
        <p:nvSpPr>
          <p:cNvPr id="4" name="Slide Number Placeholder 3"/>
          <p:cNvSpPr>
            <a:spLocks noGrp="1"/>
          </p:cNvSpPr>
          <p:nvPr>
            <p:ph type="sldNum" sz="quarter" idx="5"/>
          </p:nvPr>
        </p:nvSpPr>
        <p:spPr/>
        <p:txBody>
          <a:bodyPr/>
          <a:lstStyle/>
          <a:p>
            <a:pPr>
              <a:defRPr/>
            </a:pPr>
            <a:fld id="{11BD1B47-854E-408A-B33F-716F75751E07}" type="slidenum">
              <a:rPr lang="en-US" altLang="en-US" smtClean="0"/>
              <a:pPr>
                <a:defRPr/>
              </a:pPr>
              <a:t>9</a:t>
            </a:fld>
            <a:endParaRPr lang="en-US" altLang="en-US"/>
          </a:p>
        </p:txBody>
      </p:sp>
    </p:spTree>
    <p:extLst>
      <p:ext uri="{BB962C8B-B14F-4D97-AF65-F5344CB8AC3E}">
        <p14:creationId xmlns:p14="http://schemas.microsoft.com/office/powerpoint/2010/main" val="381707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78659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081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0322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4799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037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09424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47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484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611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a:t>Click to edit Master title style</a:t>
            </a:r>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4701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676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0600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844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004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4144359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a:effectLst/>
        </p:spPr>
        <p:txBody>
          <a:bodyPr anchor="t"/>
          <a:lstStyle>
            <a:lvl1pPr>
              <a:defRPr lang="en-US"/>
            </a:lvl1pPr>
          </a:lstStyle>
          <a:p>
            <a:pPr lvl="0"/>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542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a:t>Click to edit Master title style</a:t>
            </a:r>
          </a:p>
        </p:txBody>
      </p:sp>
      <p:sp>
        <p:nvSpPr>
          <p:cNvPr id="3" name="Chart Placeholder 2"/>
          <p:cNvSpPr>
            <a:spLocks noGrp="1"/>
          </p:cNvSpPr>
          <p:nvPr>
            <p:ph type="chart" idx="1"/>
          </p:nvPr>
        </p:nvSpPr>
        <p:spPr>
          <a:xfrm>
            <a:off x="457200" y="1295400"/>
            <a:ext cx="8229600" cy="4525963"/>
          </a:xfrm>
        </p:spPr>
        <p:txBody>
          <a:bodyPr/>
          <a:lstStyle/>
          <a:p>
            <a:pPr lvl="0"/>
            <a:endParaRPr lang="en-US" noProof="0" dirty="0"/>
          </a:p>
        </p:txBody>
      </p:sp>
    </p:spTree>
    <p:extLst>
      <p:ext uri="{BB962C8B-B14F-4D97-AF65-F5344CB8AC3E}">
        <p14:creationId xmlns:p14="http://schemas.microsoft.com/office/powerpoint/2010/main" val="235955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333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2199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329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8782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79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12983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9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a:t>Click to edit Master title style</a:t>
            </a:r>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31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a:t>Click to edit Master title style</a:t>
            </a:r>
          </a:p>
        </p:txBody>
      </p:sp>
    </p:spTree>
    <p:extLst>
      <p:ext uri="{BB962C8B-B14F-4D97-AF65-F5344CB8AC3E}">
        <p14:creationId xmlns:p14="http://schemas.microsoft.com/office/powerpoint/2010/main" val="34435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28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a:t>Click to edit Master title style</a:t>
            </a:r>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2541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6931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3.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CFE74A69-6D89-407D-AC83-9BA33AC11B6D}"/>
              </a:ext>
            </a:extLst>
          </p:cNvPr>
          <p:cNvSpPr>
            <a:spLocks noGrp="1" noChangeArrowheads="1"/>
          </p:cNvSpPr>
          <p:nvPr>
            <p:ph type="body" idx="1"/>
          </p:nvPr>
        </p:nvSpPr>
        <p:spPr bwMode="auto">
          <a:xfrm>
            <a:off x="457200" y="14176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MAIN HEADING</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5" descr="bg_site_header1">
            <a:extLst>
              <a:ext uri="{FF2B5EF4-FFF2-40B4-BE49-F238E27FC236}">
                <a16:creationId xmlns:a16="http://schemas.microsoft.com/office/drawing/2014/main" id="{9E540842-47C9-4145-8CF9-2D2593C0D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a:extLst>
              <a:ext uri="{FF2B5EF4-FFF2-40B4-BE49-F238E27FC236}">
                <a16:creationId xmlns:a16="http://schemas.microsoft.com/office/drawing/2014/main" id="{5B73F6C4-F843-4F9B-9B71-5420F95CCF7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2800" b="1">
          <a:solidFill>
            <a:schemeClr val="tx2"/>
          </a:solidFill>
          <a:latin typeface="+mj-lt"/>
          <a:ea typeface="MS PGothic" pitchFamily="34" charset="-128"/>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657225" indent="-2857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1143000" indent="-228600" algn="l" rtl="0" eaLnBrk="0" fontAlgn="base" hangingPunct="0">
        <a:spcBef>
          <a:spcPct val="20000"/>
        </a:spcBef>
        <a:spcAft>
          <a:spcPct val="0"/>
        </a:spcAft>
        <a:buSzPct val="50000"/>
        <a:buFont typeface="Arial Unicode MS" charset="0"/>
        <a:buChar char="■"/>
        <a:defRPr sz="16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2D94A047-D0A3-4ABC-A582-2B7B1B277C6F}"/>
              </a:ext>
            </a:extLst>
          </p:cNvPr>
          <p:cNvSpPr>
            <a:spLocks noGrp="1" noChangeArrowheads="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MAIN HEADING</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1" name="Rectangle 4">
            <a:extLst>
              <a:ext uri="{FF2B5EF4-FFF2-40B4-BE49-F238E27FC236}">
                <a16:creationId xmlns:a16="http://schemas.microsoft.com/office/drawing/2014/main" id="{14F35C5A-2A3E-4262-B188-5651325D8C7D}"/>
              </a:ext>
            </a:extLst>
          </p:cNvPr>
          <p:cNvSpPr>
            <a:spLocks noGrp="1" noChangeArrowheads="1"/>
          </p:cNvSpPr>
          <p:nvPr>
            <p:ph type="title"/>
          </p:nvPr>
        </p:nvSpPr>
        <p:spPr bwMode="auto">
          <a:xfrm>
            <a:off x="457200" y="3810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Box 6">
            <a:extLst>
              <a:ext uri="{FF2B5EF4-FFF2-40B4-BE49-F238E27FC236}">
                <a16:creationId xmlns:a16="http://schemas.microsoft.com/office/drawing/2014/main" id="{1D8D195E-1C04-4CB9-8FB7-AADE406497F1}"/>
              </a:ext>
            </a:extLst>
          </p:cNvPr>
          <p:cNvSpPr txBox="1">
            <a:spLocks noChangeArrowheads="1"/>
          </p:cNvSpPr>
          <p:nvPr/>
        </p:nvSpPr>
        <p:spPr bwMode="auto">
          <a:xfrm>
            <a:off x="746125" y="3694113"/>
            <a:ext cx="5349875" cy="366712"/>
          </a:xfrm>
          <a:prstGeom prst="rect">
            <a:avLst/>
          </a:prstGeom>
          <a:noFill/>
          <a:ln>
            <a:noFill/>
          </a:ln>
        </p:spPr>
        <p:txBody>
          <a:bodyPr>
            <a:spAutoFit/>
          </a:bodyPr>
          <a:lstStyle>
            <a:lvl1pPr eaLnBrk="0" hangingPunct="0">
              <a:defRPr sz="2000">
                <a:solidFill>
                  <a:schemeClr val="tx1"/>
                </a:solidFill>
                <a:latin typeface="Tahoma" charset="0"/>
                <a:ea typeface="ＭＳ Ｐゴシック" charset="0"/>
                <a:cs typeface="ＭＳ Ｐゴシック" charset="0"/>
              </a:defRPr>
            </a:lvl1pPr>
            <a:lvl2pPr marL="742950" indent="-285750" eaLnBrk="0" hangingPunct="0">
              <a:defRPr sz="2000">
                <a:solidFill>
                  <a:schemeClr val="tx1"/>
                </a:solidFill>
                <a:latin typeface="Tahoma" charset="0"/>
                <a:ea typeface="ＭＳ Ｐゴシック" charset="0"/>
              </a:defRPr>
            </a:lvl2pPr>
            <a:lvl3pPr marL="1143000" indent="-228600" eaLnBrk="0" hangingPunct="0">
              <a:defRPr sz="2000">
                <a:solidFill>
                  <a:schemeClr val="tx1"/>
                </a:solidFill>
                <a:latin typeface="Tahoma" charset="0"/>
                <a:ea typeface="ＭＳ Ｐゴシック" charset="0"/>
              </a:defRPr>
            </a:lvl3pPr>
            <a:lvl4pPr marL="1600200" indent="-228600" eaLnBrk="0" hangingPunct="0">
              <a:defRPr sz="2000">
                <a:solidFill>
                  <a:schemeClr val="tx1"/>
                </a:solidFill>
                <a:latin typeface="Tahoma" charset="0"/>
                <a:ea typeface="ＭＳ Ｐゴシック" charset="0"/>
              </a:defRPr>
            </a:lvl4pPr>
            <a:lvl5pPr marL="2057400" indent="-228600" eaLnBrk="0" hangingPunct="0">
              <a:defRPr sz="2000">
                <a:solidFill>
                  <a:schemeClr val="tx1"/>
                </a:solidFill>
                <a:latin typeface="Tahoma" charset="0"/>
                <a:ea typeface="ＭＳ Ｐゴシック" charset="0"/>
              </a:defRPr>
            </a:lvl5pPr>
            <a:lvl6pPr marL="2514600" indent="-228600" eaLnBrk="0" fontAlgn="base" hangingPunct="0">
              <a:spcBef>
                <a:spcPct val="0"/>
              </a:spcBef>
              <a:spcAft>
                <a:spcPct val="0"/>
              </a:spcAft>
              <a:defRPr sz="2000">
                <a:solidFill>
                  <a:schemeClr val="tx1"/>
                </a:solidFill>
                <a:latin typeface="Tahoma" charset="0"/>
                <a:ea typeface="ＭＳ Ｐゴシック" charset="0"/>
              </a:defRPr>
            </a:lvl6pPr>
            <a:lvl7pPr marL="2971800" indent="-228600" eaLnBrk="0" fontAlgn="base" hangingPunct="0">
              <a:spcBef>
                <a:spcPct val="0"/>
              </a:spcBef>
              <a:spcAft>
                <a:spcPct val="0"/>
              </a:spcAft>
              <a:defRPr sz="2000">
                <a:solidFill>
                  <a:schemeClr val="tx1"/>
                </a:solidFill>
                <a:latin typeface="Tahoma" charset="0"/>
                <a:ea typeface="ＭＳ Ｐゴシック" charset="0"/>
              </a:defRPr>
            </a:lvl7pPr>
            <a:lvl8pPr marL="3429000" indent="-228600" eaLnBrk="0" fontAlgn="base" hangingPunct="0">
              <a:spcBef>
                <a:spcPct val="0"/>
              </a:spcBef>
              <a:spcAft>
                <a:spcPct val="0"/>
              </a:spcAft>
              <a:defRPr sz="2000">
                <a:solidFill>
                  <a:schemeClr val="tx1"/>
                </a:solidFill>
                <a:latin typeface="Tahoma" charset="0"/>
                <a:ea typeface="ＭＳ Ｐゴシック" charset="0"/>
              </a:defRPr>
            </a:lvl8pPr>
            <a:lvl9pPr marL="3886200" indent="-228600" eaLnBrk="0" fontAlgn="base" hangingPunct="0">
              <a:spcBef>
                <a:spcPct val="0"/>
              </a:spcBef>
              <a:spcAft>
                <a:spcPct val="0"/>
              </a:spcAft>
              <a:defRPr sz="2000">
                <a:solidFill>
                  <a:schemeClr val="tx1"/>
                </a:solidFill>
                <a:latin typeface="Tahoma" charset="0"/>
                <a:ea typeface="ＭＳ Ｐゴシック" charset="0"/>
              </a:defRPr>
            </a:lvl9pPr>
          </a:lstStyle>
          <a:p>
            <a:pPr eaLnBrk="1" hangingPunct="1">
              <a:defRPr/>
            </a:pPr>
            <a:endParaRPr lang="en-US" sz="1800" dirty="0">
              <a:latin typeface="Arial" charset="0"/>
            </a:endParaRPr>
          </a:p>
        </p:txBody>
      </p:sp>
      <p:sp>
        <p:nvSpPr>
          <p:cNvPr id="2053" name="Line 7">
            <a:extLst>
              <a:ext uri="{FF2B5EF4-FFF2-40B4-BE49-F238E27FC236}">
                <a16:creationId xmlns:a16="http://schemas.microsoft.com/office/drawing/2014/main" id="{AD00E9F9-8957-4247-9AE8-DE5F5100D955}"/>
              </a:ext>
            </a:extLst>
          </p:cNvPr>
          <p:cNvSpPr>
            <a:spLocks noChangeShapeType="1"/>
          </p:cNvSpPr>
          <p:nvPr/>
        </p:nvSpPr>
        <p:spPr bwMode="auto">
          <a:xfrm>
            <a:off x="304800" y="1295400"/>
            <a:ext cx="86106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 name="Text Box 10">
            <a:extLst>
              <a:ext uri="{FF2B5EF4-FFF2-40B4-BE49-F238E27FC236}">
                <a16:creationId xmlns:a16="http://schemas.microsoft.com/office/drawing/2014/main" id="{323C3569-8E5E-413A-916D-4C7A42BCAFC2}"/>
              </a:ext>
            </a:extLst>
          </p:cNvPr>
          <p:cNvSpPr txBox="1">
            <a:spLocks noChangeArrowheads="1"/>
          </p:cNvSpPr>
          <p:nvPr/>
        </p:nvSpPr>
        <p:spPr bwMode="auto">
          <a:xfrm>
            <a:off x="8610600" y="6410325"/>
            <a:ext cx="381000" cy="276225"/>
          </a:xfrm>
          <a:prstGeom prst="rect">
            <a:avLst/>
          </a:prstGeom>
          <a:noFill/>
          <a:ln w="9525" algn="ctr">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gn="r" eaLnBrk="1" hangingPunct="1">
              <a:spcBef>
                <a:spcPct val="50000"/>
              </a:spcBef>
              <a:defRPr/>
            </a:pPr>
            <a:fld id="{84B917C8-9416-4F35-B920-3644F9070425}" type="slidenum">
              <a:rPr lang="en-US" altLang="en-US" sz="1200" smtClean="0">
                <a:latin typeface="Arial" panose="020B0604020202020204" pitchFamily="34" charset="0"/>
              </a:rPr>
              <a:pPr algn="r" eaLnBrk="1" hangingPunct="1">
                <a:spcBef>
                  <a:spcPct val="50000"/>
                </a:spcBef>
                <a:defRPr/>
              </a:pPr>
              <a:t>‹#›</a:t>
            </a:fld>
            <a:endParaRPr lang="en-US" altLang="en-US" sz="1200">
              <a:latin typeface="Arial" panose="020B0604020202020204" pitchFamily="34" charset="0"/>
            </a:endParaRPr>
          </a:p>
        </p:txBody>
      </p:sp>
      <p:sp>
        <p:nvSpPr>
          <p:cNvPr id="2055" name="TextBox 8">
            <a:extLst>
              <a:ext uri="{FF2B5EF4-FFF2-40B4-BE49-F238E27FC236}">
                <a16:creationId xmlns:a16="http://schemas.microsoft.com/office/drawing/2014/main" id="{264D7680-A290-45E4-9045-7C97F4A1FD7C}"/>
              </a:ext>
            </a:extLst>
          </p:cNvPr>
          <p:cNvSpPr txBox="1">
            <a:spLocks noChangeArrowheads="1"/>
          </p:cNvSpPr>
          <p:nvPr/>
        </p:nvSpPr>
        <p:spPr bwMode="auto">
          <a:xfrm>
            <a:off x="6400800" y="6477000"/>
            <a:ext cx="2514600" cy="219547"/>
          </a:xfrm>
          <a:prstGeom prst="rect">
            <a:avLst/>
          </a:prstGeom>
          <a:noFill/>
          <a:ln w="9525">
            <a:noFill/>
            <a:miter lim="800000"/>
            <a:headEnd/>
            <a:tailEnd/>
          </a:ln>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37931725" indent="-37474525">
              <a:defRPr sz="2000">
                <a:solidFill>
                  <a:schemeClr val="tx1"/>
                </a:solidFill>
                <a:latin typeface="Tahoma" panose="020B0604030504040204" pitchFamily="34" charset="0"/>
                <a:ea typeface="MS PGothic" panose="020B0600070205080204" pitchFamily="34" charset="-128"/>
              </a:defRPr>
            </a:lvl2pPr>
            <a:lvl3pPr>
              <a:defRPr sz="2000">
                <a:solidFill>
                  <a:schemeClr val="tx1"/>
                </a:solidFill>
                <a:latin typeface="Tahoma" panose="020B0604030504040204" pitchFamily="34" charset="0"/>
                <a:ea typeface="MS PGothic" panose="020B0600070205080204" pitchFamily="34" charset="-128"/>
              </a:defRPr>
            </a:lvl3pPr>
            <a:lvl4pPr>
              <a:defRPr sz="2000">
                <a:solidFill>
                  <a:schemeClr val="tx1"/>
                </a:solidFill>
                <a:latin typeface="Tahoma" panose="020B0604030504040204" pitchFamily="34" charset="0"/>
                <a:ea typeface="MS PGothic" panose="020B0600070205080204" pitchFamily="34" charset="-128"/>
              </a:defRPr>
            </a:lvl4pPr>
            <a:lvl5pPr>
              <a:defRPr sz="2000">
                <a:solidFill>
                  <a:schemeClr val="tx1"/>
                </a:solidFill>
                <a:latin typeface="Tahoma" panose="020B0604030504040204" pitchFamily="34" charset="0"/>
                <a:ea typeface="MS PGothic" panose="020B0600070205080204" pitchFamily="34" charset="-128"/>
              </a:defRPr>
            </a:lvl5pPr>
            <a:lvl6pPr marL="4572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9144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1371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18288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a:lnSpc>
                <a:spcPts val="900"/>
              </a:lnSpc>
              <a:buFont typeface="Arial" panose="020B0604020202020204" pitchFamily="34" charset="0"/>
              <a:buNone/>
              <a:defRPr/>
            </a:pPr>
            <a:r>
              <a:rPr kumimoji="0" lang="en-US" altLang="en-US" sz="1200" b="1" i="0" u="none" strike="noStrike" kern="1200" cap="none" spc="0" normalizeH="0" baseline="0" dirty="0">
                <a:ln>
                  <a:noFill/>
                </a:ln>
                <a:solidFill>
                  <a:srgbClr val="E7E6E6">
                    <a:lumMod val="50000"/>
                  </a:srgbClr>
                </a:solidFill>
                <a:effectLst/>
                <a:uLnTx/>
                <a:uFillTx/>
                <a:latin typeface="Calibri Light" panose="020F0302020204030204"/>
                <a:ea typeface="+mn-ea"/>
                <a:cs typeface="+mn-cs"/>
              </a:rPr>
              <a:t>U.S. Department of Transportation</a:t>
            </a:r>
          </a:p>
        </p:txBody>
      </p:sp>
      <p:pic>
        <p:nvPicPr>
          <p:cNvPr id="2056" name="Picture 11" descr="Triscallion_Black">
            <a:extLst>
              <a:ext uri="{FF2B5EF4-FFF2-40B4-BE49-F238E27FC236}">
                <a16:creationId xmlns:a16="http://schemas.microsoft.com/office/drawing/2014/main" id="{F1C31945-C82E-4B0B-928E-5BA69E0ADE5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72200" y="6430963"/>
            <a:ext cx="274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4B69DD9-66AA-4218-A975-C6F22E854AFA}"/>
              </a:ext>
            </a:extLst>
          </p:cNvPr>
          <p:cNvGrpSpPr/>
          <p:nvPr userDrawn="1"/>
        </p:nvGrpSpPr>
        <p:grpSpPr>
          <a:xfrm>
            <a:off x="3200400" y="6372956"/>
            <a:ext cx="2199433" cy="383854"/>
            <a:chOff x="3968297" y="6372956"/>
            <a:chExt cx="2199433" cy="383854"/>
          </a:xfrm>
        </p:grpSpPr>
        <p:sp>
          <p:nvSpPr>
            <p:cNvPr id="9" name="TextBox 8">
              <a:extLst>
                <a:ext uri="{FF2B5EF4-FFF2-40B4-BE49-F238E27FC236}">
                  <a16:creationId xmlns:a16="http://schemas.microsoft.com/office/drawing/2014/main" id="{3B0A3CB0-D00F-463B-A110-F718F4ED8EE7}"/>
                </a:ext>
              </a:extLst>
            </p:cNvPr>
            <p:cNvSpPr txBox="1"/>
            <p:nvPr userDrawn="1"/>
          </p:nvSpPr>
          <p:spPr>
            <a:xfrm>
              <a:off x="4274524" y="6400800"/>
              <a:ext cx="1893206" cy="328167"/>
            </a:xfrm>
            <a:prstGeom prst="rect">
              <a:avLst/>
            </a:prstGeom>
            <a:noFill/>
          </p:spPr>
          <p:txBody>
            <a:bodyPr wrap="square">
              <a:spAutoFit/>
            </a:bodyPr>
            <a:lstStyle/>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U.S.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Department</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 Transportation</a:t>
              </a:r>
            </a:p>
            <a:p>
              <a:pPr marL="0" marR="0" lvl="0" indent="0" algn="l" defTabSz="914400" rtl="0" eaLnBrk="1" fontAlgn="auto" latinLnBrk="0" hangingPunct="1">
                <a:lnSpc>
                  <a:spcPts val="900"/>
                </a:lnSpc>
                <a:spcBef>
                  <a:spcPts val="0"/>
                </a:spcBef>
                <a:spcAft>
                  <a:spcPts val="0"/>
                </a:spcAft>
                <a:buClrTx/>
                <a:buSzTx/>
                <a:buFont typeface="Arial" charset="0"/>
                <a:buNone/>
                <a:tabLst/>
                <a:defRPr/>
              </a:pP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ITS Joint </a:t>
              </a:r>
              <a:r>
                <a:rPr kumimoji="0" lang="en-US" sz="10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Program</a:t>
              </a:r>
              <a:r>
                <a:rPr kumimoji="0" lang="en-US" sz="900" b="1" i="0" u="none" strike="noStrike" kern="1200" cap="none" spc="0" normalizeH="0" baseline="0" noProof="0" dirty="0">
                  <a:ln>
                    <a:noFill/>
                  </a:ln>
                  <a:solidFill>
                    <a:srgbClr val="E7E6E6">
                      <a:lumMod val="50000"/>
                    </a:srgbClr>
                  </a:solidFill>
                  <a:effectLst/>
                  <a:uLnTx/>
                  <a:uFillTx/>
                  <a:latin typeface="Calibri Light" panose="020F0302020204030204"/>
                  <a:ea typeface="+mn-ea"/>
                  <a:cs typeface="+mn-cs"/>
                </a:rPr>
                <a:t> Office</a:t>
              </a:r>
            </a:p>
          </p:txBody>
        </p:sp>
        <p:pic>
          <p:nvPicPr>
            <p:cNvPr id="10" name="Picture 9" descr="USDOT Triskelion - Correct Direction.jpg">
              <a:extLst>
                <a:ext uri="{FF2B5EF4-FFF2-40B4-BE49-F238E27FC236}">
                  <a16:creationId xmlns:a16="http://schemas.microsoft.com/office/drawing/2014/main" id="{0D1223F1-19BC-4CC5-AE47-7FF01F8BF518}"/>
                </a:ext>
              </a:extLst>
            </p:cNvPr>
            <p:cNvPicPr>
              <a:picLocks noChangeAspect="1"/>
            </p:cNvPicPr>
            <p:nvPr userDrawn="1"/>
          </p:nvPicPr>
          <p:blipFill>
            <a:blip r:embed="rId21" cstate="print"/>
            <a:stretch>
              <a:fillRect/>
            </a:stretch>
          </p:blipFill>
          <p:spPr>
            <a:xfrm>
              <a:off x="3968297" y="6372956"/>
              <a:ext cx="383854" cy="383854"/>
            </a:xfrm>
            <a:prstGeom prst="rect">
              <a:avLst/>
            </a:prstGeom>
          </p:spPr>
        </p:pic>
      </p:grpSp>
      <p:pic>
        <p:nvPicPr>
          <p:cNvPr id="11" name="Picture 10">
            <a:extLst>
              <a:ext uri="{FF2B5EF4-FFF2-40B4-BE49-F238E27FC236}">
                <a16:creationId xmlns:a16="http://schemas.microsoft.com/office/drawing/2014/main" id="{5E38E72B-8165-4BCB-82C8-4F7100EBB78B}"/>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l="6931" t="60028" r="5901" b="12128"/>
          <a:stretch/>
        </p:blipFill>
        <p:spPr>
          <a:xfrm>
            <a:off x="609600" y="6248400"/>
            <a:ext cx="1726622" cy="549151"/>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xStyles>
    <p:titleStyle>
      <a:lvl1pPr algn="l" rtl="0" eaLnBrk="0" fontAlgn="base" hangingPunct="0">
        <a:spcBef>
          <a:spcPct val="0"/>
        </a:spcBef>
        <a:spcAft>
          <a:spcPct val="0"/>
        </a:spcAft>
        <a:defRPr sz="3200" b="1">
          <a:solidFill>
            <a:schemeClr val="tx2"/>
          </a:solidFill>
          <a:latin typeface="+mj-lt"/>
          <a:ea typeface="MS PGothic" pitchFamily="34" charset="-128"/>
          <a:cs typeface="MS PGothic"/>
        </a:defRPr>
      </a:lvl1pPr>
      <a:lvl2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2pPr>
      <a:lvl3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3pPr>
      <a:lvl4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4pPr>
      <a:lvl5pPr algn="l" rtl="0" eaLnBrk="0" fontAlgn="base" hangingPunct="0">
        <a:spcBef>
          <a:spcPct val="0"/>
        </a:spcBef>
        <a:spcAft>
          <a:spcPct val="0"/>
        </a:spcAft>
        <a:defRPr sz="3200" b="1">
          <a:solidFill>
            <a:schemeClr val="tx2"/>
          </a:solidFill>
          <a:latin typeface="Arial" charset="0"/>
          <a:ea typeface="MS PGothic" pitchFamily="34" charset="-128"/>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anose="05000000000000000000" pitchFamily="2" charset="2"/>
        <a:buChar char="§"/>
        <a:defRPr sz="1600">
          <a:solidFill>
            <a:schemeClr val="tx1"/>
          </a:solidFill>
          <a:latin typeface="+mn-lt"/>
          <a:ea typeface="MS PGothic" pitchFamily="34" charset="-128"/>
          <a:cs typeface="MS PGothic"/>
        </a:defRPr>
      </a:lvl1pPr>
      <a:lvl2pPr marL="392113" indent="-209550" algn="l" rtl="0" eaLnBrk="0" fontAlgn="base" hangingPunct="0">
        <a:spcBef>
          <a:spcPct val="20000"/>
        </a:spcBef>
        <a:spcAft>
          <a:spcPct val="0"/>
        </a:spcAft>
        <a:buSzPct val="65000"/>
        <a:buFont typeface="Arial Unicode MS" charset="0"/>
        <a:buChar char="□"/>
        <a:defRPr sz="1600">
          <a:solidFill>
            <a:schemeClr val="tx1"/>
          </a:solidFill>
          <a:latin typeface="+mn-lt"/>
          <a:ea typeface="MS PGothic" pitchFamily="34" charset="-128"/>
          <a:cs typeface="MS PGothic" pitchFamily="34" charset="-128"/>
        </a:defRPr>
      </a:lvl2pPr>
      <a:lvl3pPr marL="620713"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3pPr>
      <a:lvl4pPr marL="839788" indent="-20955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itchFamily="34" charset="-128"/>
          <a:cs typeface="MS PGothic" pitchFamily="34" charset="-128"/>
        </a:defRPr>
      </a:lvl4pPr>
      <a:lvl5pPr marL="1041400" indent="-209550" algn="l" rtl="0" eaLnBrk="0" fontAlgn="base" hangingPunct="0">
        <a:spcBef>
          <a:spcPct val="20000"/>
        </a:spcBef>
        <a:spcAft>
          <a:spcPct val="0"/>
        </a:spcAft>
        <a:buChar char="•"/>
        <a:defRPr sz="1600">
          <a:solidFill>
            <a:schemeClr val="tx1"/>
          </a:solidFill>
          <a:latin typeface="+mn-lt"/>
          <a:ea typeface="MS PGothic" pitchFamily="34" charset="-128"/>
          <a:cs typeface="MS PGothic" pitchFamily="34" charset="-128"/>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transportation.gov/" TargetMode="Externa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its.dot.gov/index.htm" TargetMode="Externa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ts.dot.gov/history/pdf/HistoryofITS_book.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pcb.its.dot.gov/ePrimer"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hyperlink" Target="http://www.pcb.its.dot.gov/eprimer" TargetMode="External"/><Relationship Id="rId7" Type="http://schemas.openxmlformats.org/officeDocument/2006/relationships/hyperlink" Target="mailto:ITShelp@dot.gov"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http://www.ite.org/" TargetMode="External"/><Relationship Id="rId5" Type="http://schemas.openxmlformats.org/officeDocument/2006/relationships/hyperlink" Target="https://www.nhi.fhwa.dot.gov/" TargetMode="External"/><Relationship Id="rId4" Type="http://schemas.openxmlformats.org/officeDocument/2006/relationships/hyperlink" Target="http://www.pcb.its.dot.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hyperlink" Target="http://www.fhwa.dot.gov/everydaycounts/technology/adsc/intro.cf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hwa.dot.gov/innovation/everydaycounts/edc_6/docs/crowdsourcing_factsheet_edc6.pdf"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11.JPG"/><Relationship Id="rId4" Type="http://schemas.openxmlformats.org/officeDocument/2006/relationships/hyperlink" Target="http://www.ops.fhwa.dot.gov/publications/fhwahop1300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9B94E9F3-E9A3-4928-A7C6-2A05FDEE98A7}"/>
              </a:ext>
            </a:extLst>
          </p:cNvPr>
          <p:cNvSpPr>
            <a:spLocks noGrp="1" noChangeArrowheads="1"/>
          </p:cNvSpPr>
          <p:nvPr>
            <p:ph type="ctrTitle"/>
          </p:nvPr>
        </p:nvSpPr>
        <p:spPr>
          <a:xfrm>
            <a:off x="685800" y="1752600"/>
            <a:ext cx="7772400" cy="2536825"/>
          </a:xfrm>
          <a:solidFill>
            <a:schemeClr val="bg1"/>
          </a:solidFill>
        </p:spPr>
        <p:txBody>
          <a:bodyPr anchor="t"/>
          <a:lstStyle/>
          <a:p>
            <a:pPr algn="ctr">
              <a:defRPr/>
            </a:pPr>
            <a:r>
              <a:rPr lang="en-US" altLang="en-US" i="1" dirty="0">
                <a:solidFill>
                  <a:srgbClr val="002060"/>
                </a:solidFill>
              </a:rPr>
              <a:t>ITS ePrimer</a:t>
            </a:r>
            <a:br>
              <a:rPr lang="en-US" altLang="en-US" i="1" dirty="0">
                <a:solidFill>
                  <a:schemeClr val="tx1"/>
                </a:solidFill>
              </a:rPr>
            </a:br>
            <a:r>
              <a:rPr lang="en-US" altLang="en-US" dirty="0">
                <a:solidFill>
                  <a:schemeClr val="tx1"/>
                </a:solidFill>
              </a:rPr>
              <a:t> </a:t>
            </a:r>
            <a:r>
              <a:rPr lang="en-US" altLang="en-US" dirty="0">
                <a:solidFill>
                  <a:srgbClr val="002060"/>
                </a:solidFill>
              </a:rPr>
              <a:t>Introduction and Overview</a:t>
            </a:r>
            <a:endParaRPr lang="en-US" altLang="en-US" dirty="0">
              <a:solidFill>
                <a:srgbClr val="C00000"/>
              </a:solidFill>
            </a:endParaRPr>
          </a:p>
        </p:txBody>
      </p:sp>
      <p:grpSp>
        <p:nvGrpSpPr>
          <p:cNvPr id="11" name="Group 10">
            <a:extLst>
              <a:ext uri="{FF2B5EF4-FFF2-40B4-BE49-F238E27FC236}">
                <a16:creationId xmlns:a16="http://schemas.microsoft.com/office/drawing/2014/main" id="{35E48BE1-2BCB-4194-B145-8B75D471FF72}"/>
              </a:ext>
            </a:extLst>
          </p:cNvPr>
          <p:cNvGrpSpPr/>
          <p:nvPr/>
        </p:nvGrpSpPr>
        <p:grpSpPr>
          <a:xfrm>
            <a:off x="228600" y="5943600"/>
            <a:ext cx="3886200" cy="885371"/>
            <a:chOff x="2457337" y="869519"/>
            <a:chExt cx="4114800" cy="1017411"/>
          </a:xfrm>
        </p:grpSpPr>
        <p:pic>
          <p:nvPicPr>
            <p:cNvPr id="12" name="Picture 2" descr="U.S. Department of Transportation (US DOT)">
              <a:hlinkClick r:id="rId3" tooltip="U.S. Department of Transportation (US DOT)"/>
              <a:extLst>
                <a:ext uri="{FF2B5EF4-FFF2-40B4-BE49-F238E27FC236}">
                  <a16:creationId xmlns:a16="http://schemas.microsoft.com/office/drawing/2014/main" id="{9624E34E-F14F-4529-A203-E858886D8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337" y="869519"/>
              <a:ext cx="4114800" cy="266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Intelligent Transportation Systems Joint Program Office">
              <a:hlinkClick r:id="rId5" tooltip="Intelligent Transportation Systems Joint Program Office"/>
              <a:extLst>
                <a:ext uri="{FF2B5EF4-FFF2-40B4-BE49-F238E27FC236}">
                  <a16:creationId xmlns:a16="http://schemas.microsoft.com/office/drawing/2014/main" id="{F31EF76D-C313-4B02-AEED-B19180A07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7337" y="1153505"/>
              <a:ext cx="4114800" cy="73342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52E883BC-4E69-4F97-AE9E-78A7A3CDC0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1" t="60028" r="5901" b="12128"/>
          <a:stretch/>
        </p:blipFill>
        <p:spPr>
          <a:xfrm>
            <a:off x="6019800" y="5924137"/>
            <a:ext cx="3124200" cy="977406"/>
          </a:xfrm>
          <a:prstGeom prst="rect">
            <a:avLst/>
          </a:prstGeom>
        </p:spPr>
      </p:pic>
      <p:sp>
        <p:nvSpPr>
          <p:cNvPr id="15" name="Rectangle 1">
            <a:extLst>
              <a:ext uri="{FF2B5EF4-FFF2-40B4-BE49-F238E27FC236}">
                <a16:creationId xmlns:a16="http://schemas.microsoft.com/office/drawing/2014/main" id="{C264AB80-EC9C-4B12-A45F-FD120C09842A}"/>
              </a:ext>
            </a:extLst>
          </p:cNvPr>
          <p:cNvSpPr>
            <a:spLocks noChangeArrowheads="1"/>
          </p:cNvSpPr>
          <p:nvPr/>
        </p:nvSpPr>
        <p:spPr bwMode="auto">
          <a:xfrm>
            <a:off x="2362200" y="378142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1pPr>
            <a:lvl2pPr marL="37931725" indent="-37474525">
              <a:spcBef>
                <a:spcPct val="20000"/>
              </a:spcBef>
              <a:buSzPct val="65000"/>
              <a:buFont typeface="Arial Unicode MS" charset="0"/>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SzPct val="50000"/>
              <a:buFont typeface="Arial Unicode MS" charset="0"/>
              <a:buChar char="■"/>
              <a:defRPr sz="16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b="1" dirty="0">
                <a:solidFill>
                  <a:srgbClr val="000000"/>
                </a:solidFill>
              </a:rPr>
              <a:t>ITS Professional Capacity Building Program</a:t>
            </a:r>
            <a:endParaRPr lang="en-US" altLang="en-US" sz="2000" dirty="0">
              <a:solidFill>
                <a:srgbClr val="000000"/>
              </a:solidFill>
            </a:endParaRPr>
          </a:p>
          <a:p>
            <a:pPr algn="ctr">
              <a:spcBef>
                <a:spcPct val="0"/>
              </a:spcBef>
              <a:buFontTx/>
              <a:buNone/>
            </a:pPr>
            <a:r>
              <a:rPr lang="en-US" altLang="en-US" sz="2000" b="1" dirty="0">
                <a:solidFill>
                  <a:srgbClr val="000000"/>
                </a:solidFill>
              </a:rPr>
              <a:t>ITS Joint Program Office</a:t>
            </a:r>
            <a:endParaRPr lang="en-US" altLang="en-US" sz="2000" dirty="0">
              <a:solidFill>
                <a:srgbClr val="000000"/>
              </a:solidFill>
            </a:endParaRPr>
          </a:p>
          <a:p>
            <a:pPr algn="ctr">
              <a:spcBef>
                <a:spcPct val="0"/>
              </a:spcBef>
              <a:buFontTx/>
              <a:buNone/>
            </a:pPr>
            <a:r>
              <a:rPr lang="en-US" altLang="en-US" sz="2000" b="1" dirty="0">
                <a:solidFill>
                  <a:srgbClr val="000000"/>
                </a:solidFill>
              </a:rPr>
              <a:t>U.S. Department of Transportation</a:t>
            </a:r>
            <a:endParaRPr lang="en-US" altLang="en-US" sz="2000" dirty="0">
              <a:solidFill>
                <a:srgbClr val="000000"/>
              </a:solidFill>
            </a:endParaRPr>
          </a:p>
        </p:txBody>
      </p:sp>
      <p:pic>
        <p:nvPicPr>
          <p:cNvPr id="3" name="Picture 2" descr="Logo, company name&#10;&#10;Description automatically generated">
            <a:extLst>
              <a:ext uri="{FF2B5EF4-FFF2-40B4-BE49-F238E27FC236}">
                <a16:creationId xmlns:a16="http://schemas.microsoft.com/office/drawing/2014/main" id="{D8074262-B2E5-438E-B032-7A8E2163D7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3400" y="5943600"/>
            <a:ext cx="1676400" cy="8576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0CC6D85-9C2C-47E6-AF9B-15A0644871EC}"/>
              </a:ext>
            </a:extLst>
          </p:cNvPr>
          <p:cNvSpPr>
            <a:spLocks noGrp="1"/>
          </p:cNvSpPr>
          <p:nvPr>
            <p:ph type="title"/>
          </p:nvPr>
        </p:nvSpPr>
        <p:spPr/>
        <p:txBody>
          <a:bodyPr/>
          <a:lstStyle/>
          <a:p>
            <a:r>
              <a:rPr lang="en-US" altLang="en-US">
                <a:solidFill>
                  <a:srgbClr val="00355C"/>
                </a:solidFill>
                <a:ea typeface="MS PGothic" panose="020B0600070205080204" pitchFamily="34" charset="-128"/>
              </a:rPr>
              <a:t>Transportation Challenges</a:t>
            </a:r>
            <a:endParaRPr lang="en-US" altLang="en-US" i="1">
              <a:solidFill>
                <a:srgbClr val="00355C"/>
              </a:solidFill>
              <a:ea typeface="MS PGothic" panose="020B0600070205080204" pitchFamily="34" charset="-128"/>
            </a:endParaRPr>
          </a:p>
        </p:txBody>
      </p:sp>
      <p:sp>
        <p:nvSpPr>
          <p:cNvPr id="30723" name="Content Placeholder 2">
            <a:extLst>
              <a:ext uri="{FF2B5EF4-FFF2-40B4-BE49-F238E27FC236}">
                <a16:creationId xmlns:a16="http://schemas.microsoft.com/office/drawing/2014/main" id="{A7641296-E062-48C7-9606-771EDC050AAE}"/>
              </a:ext>
            </a:extLst>
          </p:cNvPr>
          <p:cNvSpPr>
            <a:spLocks noGrp="1"/>
          </p:cNvSpPr>
          <p:nvPr>
            <p:ph idx="1"/>
          </p:nvPr>
        </p:nvSpPr>
        <p:spPr>
          <a:xfrm>
            <a:off x="457200" y="1295400"/>
            <a:ext cx="8229600" cy="2133600"/>
          </a:xfrm>
          <a:ln/>
        </p:spPr>
        <p:txBody>
          <a:bodyPr/>
          <a:lstStyle/>
          <a:p>
            <a:pPr marL="382588" indent="-209550"/>
            <a:r>
              <a:rPr altLang="en-US" sz="2400" dirty="0">
                <a:ea typeface="MS PGothic" panose="020B0600070205080204" pitchFamily="34" charset="-128"/>
                <a:cs typeface="Arial" panose="020B0604020202020204" pitchFamily="34" charset="0"/>
              </a:rPr>
              <a:t>Increasing demand: 115 </a:t>
            </a:r>
            <a:r>
              <a:rPr lang="en-US" altLang="en-US" sz="2400" dirty="0">
                <a:ea typeface="MS PGothic" panose="020B0600070205080204" pitchFamily="34" charset="-128"/>
                <a:cs typeface="Arial" panose="020B0604020202020204" pitchFamily="34" charset="0"/>
              </a:rPr>
              <a:t>percent </a:t>
            </a:r>
            <a:r>
              <a:rPr altLang="en-US" sz="2400" dirty="0">
                <a:ea typeface="MS PGothic" panose="020B0600070205080204" pitchFamily="34" charset="-128"/>
                <a:cs typeface="Arial" panose="020B0604020202020204" pitchFamily="34" charset="0"/>
              </a:rPr>
              <a:t>increase in VMT over 39 years</a:t>
            </a:r>
          </a:p>
          <a:p>
            <a:pPr marL="382588" indent="-209550"/>
            <a:r>
              <a:rPr altLang="en-US" sz="2400" dirty="0">
                <a:ea typeface="MS PGothic" panose="020B0600070205080204" pitchFamily="34" charset="-128"/>
                <a:cs typeface="Arial" panose="020B0604020202020204" pitchFamily="34" charset="0"/>
              </a:rPr>
              <a:t>Minimal increase in capacity: Less than 11 percent increase in number of lane miles in same period</a:t>
            </a:r>
          </a:p>
          <a:p>
            <a:pPr marL="382588" indent="-209550"/>
            <a:endParaRPr altLang="en-US" sz="2800" dirty="0">
              <a:ea typeface="MS PGothic" panose="020B0600070205080204" pitchFamily="34" charset="-128"/>
              <a:cs typeface="Arial" panose="020B0604020202020204" pitchFamily="34" charset="0"/>
            </a:endParaRPr>
          </a:p>
          <a:p>
            <a:pPr marL="382588" indent="-209550"/>
            <a:endParaRPr altLang="en-US" sz="2800" dirty="0">
              <a:ea typeface="MS PGothic" panose="020B0600070205080204" pitchFamily="34" charset="-128"/>
              <a:cs typeface="Arial" panose="020B0604020202020204" pitchFamily="34" charset="0"/>
            </a:endParaRPr>
          </a:p>
        </p:txBody>
      </p:sp>
      <p:sp>
        <p:nvSpPr>
          <p:cNvPr id="30725" name="TextBox 4">
            <a:extLst>
              <a:ext uri="{FF2B5EF4-FFF2-40B4-BE49-F238E27FC236}">
                <a16:creationId xmlns:a16="http://schemas.microsoft.com/office/drawing/2014/main" id="{A26BC97A-ED6A-42A0-A506-A89299634F3C}"/>
              </a:ext>
            </a:extLst>
          </p:cNvPr>
          <p:cNvSpPr txBox="1">
            <a:spLocks noChangeArrowheads="1"/>
          </p:cNvSpPr>
          <p:nvPr/>
        </p:nvSpPr>
        <p:spPr bwMode="auto">
          <a:xfrm>
            <a:off x="6705600" y="6248400"/>
            <a:ext cx="2667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000" dirty="0">
                <a:latin typeface="Arial" panose="020B0604020202020204" pitchFamily="34" charset="0"/>
                <a:cs typeface="Arial" panose="020B0604020202020204" pitchFamily="34" charset="0"/>
              </a:rPr>
              <a:t>Source: FHWA Highway Statistics, 2019.</a:t>
            </a:r>
          </a:p>
        </p:txBody>
      </p:sp>
      <p:graphicFrame>
        <p:nvGraphicFramePr>
          <p:cNvPr id="6" name="Chart 5">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894069221"/>
              </p:ext>
            </p:extLst>
          </p:nvPr>
        </p:nvGraphicFramePr>
        <p:xfrm>
          <a:off x="762000" y="2667000"/>
          <a:ext cx="70104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5674B17-566F-4C2B-B75D-76D14D8B8FA1}"/>
              </a:ext>
            </a:extLst>
          </p:cNvPr>
          <p:cNvSpPr>
            <a:spLocks noGrp="1"/>
          </p:cNvSpPr>
          <p:nvPr>
            <p:ph type="title"/>
          </p:nvPr>
        </p:nvSpPr>
        <p:spPr/>
        <p:txBody>
          <a:bodyPr/>
          <a:lstStyle/>
          <a:p>
            <a:r>
              <a:rPr lang="en-US" altLang="en-US" dirty="0">
                <a:solidFill>
                  <a:srgbClr val="00355C"/>
                </a:solidFill>
                <a:ea typeface="MS PGothic" panose="020B0600070205080204" pitchFamily="34" charset="-128"/>
              </a:rPr>
              <a:t>Transportation Challenges (cont’d)</a:t>
            </a:r>
            <a:endParaRPr lang="en-US" altLang="en-US" i="1" dirty="0">
              <a:solidFill>
                <a:srgbClr val="00355C"/>
              </a:solidFill>
              <a:ea typeface="MS PGothic" panose="020B0600070205080204" pitchFamily="34" charset="-128"/>
            </a:endParaRPr>
          </a:p>
        </p:txBody>
      </p:sp>
      <p:sp>
        <p:nvSpPr>
          <p:cNvPr id="32771" name="Content Placeholder 2">
            <a:extLst>
              <a:ext uri="{FF2B5EF4-FFF2-40B4-BE49-F238E27FC236}">
                <a16:creationId xmlns:a16="http://schemas.microsoft.com/office/drawing/2014/main" id="{29148103-4B4F-420A-A543-6B2CF70F4380}"/>
              </a:ext>
            </a:extLst>
          </p:cNvPr>
          <p:cNvSpPr>
            <a:spLocks noGrp="1"/>
          </p:cNvSpPr>
          <p:nvPr>
            <p:ph idx="1"/>
          </p:nvPr>
        </p:nvSpPr>
        <p:spPr>
          <a:xfrm>
            <a:off x="457200" y="1295400"/>
            <a:ext cx="8305800" cy="4525963"/>
          </a:xfrm>
          <a:ln/>
        </p:spPr>
        <p:txBody>
          <a:bodyPr/>
          <a:lstStyle/>
          <a:p>
            <a:pPr marL="382588" indent="-209550"/>
            <a:r>
              <a:rPr altLang="en-US" sz="2800" dirty="0">
                <a:ea typeface="MS PGothic" panose="020B0600070205080204" pitchFamily="34" charset="-128"/>
                <a:cs typeface="Arial" panose="020B0604020202020204" pitchFamily="34" charset="0"/>
              </a:rPr>
              <a:t>Funding levels have not kept pace with needs, increasing pressure to do more with less</a:t>
            </a:r>
            <a:endParaRPr altLang="en-US" sz="1000" dirty="0">
              <a:ea typeface="MS PGothic" panose="020B0600070205080204" pitchFamily="34" charset="-128"/>
              <a:cs typeface="Arial" panose="020B0604020202020204" pitchFamily="34" charset="0"/>
            </a:endParaRPr>
          </a:p>
          <a:p>
            <a:pPr marL="820738" lvl="2" indent="-209550">
              <a:buFont typeface="Arial" panose="020B0604020202020204" pitchFamily="34" charset="0"/>
              <a:buNone/>
            </a:pPr>
            <a:r>
              <a:rPr altLang="en-US" dirty="0">
                <a:ea typeface="MS PGothic" panose="020B0600070205080204" pitchFamily="34" charset="-128"/>
                <a:cs typeface="Arial" panose="020B0604020202020204" pitchFamily="34" charset="0"/>
              </a:rPr>
              <a:t>Highway Trust Fund Expenditures (in billions)</a:t>
            </a:r>
          </a:p>
          <a:p>
            <a:pPr marL="820738" lvl="2" indent="-209550">
              <a:buFont typeface="Arial" panose="020B0604020202020204" pitchFamily="34" charset="0"/>
              <a:buNone/>
            </a:pPr>
            <a:endParaRPr altLang="en-US" dirty="0">
              <a:ea typeface="MS PGothic" panose="020B0600070205080204" pitchFamily="34" charset="-128"/>
              <a:cs typeface="Arial" panose="020B0604020202020204" pitchFamily="34" charset="0"/>
            </a:endParaRPr>
          </a:p>
          <a:p>
            <a:pPr marL="382588" indent="-209550"/>
            <a:endParaRPr altLang="en-US" sz="2800" dirty="0">
              <a:ea typeface="MS PGothic" panose="020B0600070205080204" pitchFamily="34" charset="-128"/>
              <a:cs typeface="Arial" panose="020B0604020202020204" pitchFamily="34" charset="0"/>
            </a:endParaRPr>
          </a:p>
        </p:txBody>
      </p:sp>
      <p:sp>
        <p:nvSpPr>
          <p:cNvPr id="32773" name="TextBox 6">
            <a:extLst>
              <a:ext uri="{FF2B5EF4-FFF2-40B4-BE49-F238E27FC236}">
                <a16:creationId xmlns:a16="http://schemas.microsoft.com/office/drawing/2014/main" id="{3F1F6EB2-83D4-4C64-9793-8CFD66CBEFF5}"/>
              </a:ext>
            </a:extLst>
          </p:cNvPr>
          <p:cNvSpPr txBox="1">
            <a:spLocks noChangeArrowheads="1"/>
          </p:cNvSpPr>
          <p:nvPr/>
        </p:nvSpPr>
        <p:spPr bwMode="auto">
          <a:xfrm>
            <a:off x="4610100" y="6230937"/>
            <a:ext cx="472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000" dirty="0">
                <a:latin typeface="Arial" panose="020B0604020202020204" pitchFamily="34" charset="0"/>
                <a:cs typeface="Arial" panose="020B0604020202020204" pitchFamily="34" charset="0"/>
              </a:rPr>
              <a:t>Source: FHWA Highway Statistics, 2010 and ENO Center for Transportation</a:t>
            </a:r>
          </a:p>
        </p:txBody>
      </p:sp>
      <p:sp>
        <p:nvSpPr>
          <p:cNvPr id="2" name="Rectangle 2">
            <a:extLst>
              <a:ext uri="{FF2B5EF4-FFF2-40B4-BE49-F238E27FC236}">
                <a16:creationId xmlns:a16="http://schemas.microsoft.com/office/drawing/2014/main" id="{3B453D4D-A204-4381-8C73-09664B45821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hart 7">
            <a:extLst>
              <a:ext uri="{FF2B5EF4-FFF2-40B4-BE49-F238E27FC236}">
                <a16:creationId xmlns:a16="http://schemas.microsoft.com/office/drawing/2014/main" id="{00000000-0008-0000-0000-000007000000}"/>
              </a:ext>
            </a:extLst>
          </p:cNvPr>
          <p:cNvGraphicFramePr/>
          <p:nvPr>
            <p:extLst>
              <p:ext uri="{D42A27DB-BD31-4B8C-83A1-F6EECF244321}">
                <p14:modId xmlns:p14="http://schemas.microsoft.com/office/powerpoint/2010/main" val="351124698"/>
              </p:ext>
            </p:extLst>
          </p:nvPr>
        </p:nvGraphicFramePr>
        <p:xfrm>
          <a:off x="1066800" y="2286000"/>
          <a:ext cx="7620000" cy="41441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127E-636D-4E2E-84F6-DC081FFFD041}"/>
              </a:ext>
            </a:extLst>
          </p:cNvPr>
          <p:cNvSpPr>
            <a:spLocks noGrp="1"/>
          </p:cNvSpPr>
          <p:nvPr>
            <p:ph type="title"/>
          </p:nvPr>
        </p:nvSpPr>
        <p:spPr/>
        <p:txBody>
          <a:bodyPr/>
          <a:lstStyle/>
          <a:p>
            <a:r>
              <a:rPr lang="en-US" dirty="0">
                <a:solidFill>
                  <a:srgbClr val="00355C"/>
                </a:solidFill>
              </a:rPr>
              <a:t>Workforce Needs</a:t>
            </a:r>
          </a:p>
        </p:txBody>
      </p:sp>
      <p:graphicFrame>
        <p:nvGraphicFramePr>
          <p:cNvPr id="4" name="Content Placeholder 3">
            <a:extLst>
              <a:ext uri="{FF2B5EF4-FFF2-40B4-BE49-F238E27FC236}">
                <a16:creationId xmlns:a16="http://schemas.microsoft.com/office/drawing/2014/main" id="{E889CD48-CA6A-4BEB-988E-4CAB6DE6A056}"/>
              </a:ext>
            </a:extLst>
          </p:cNvPr>
          <p:cNvGraphicFramePr>
            <a:graphicFrameLocks noGrp="1"/>
          </p:cNvGraphicFramePr>
          <p:nvPr>
            <p:ph idx="1"/>
            <p:extLst>
              <p:ext uri="{D42A27DB-BD31-4B8C-83A1-F6EECF244321}">
                <p14:modId xmlns:p14="http://schemas.microsoft.com/office/powerpoint/2010/main" val="2709905658"/>
              </p:ext>
            </p:extLst>
          </p:nvPr>
        </p:nvGraphicFramePr>
        <p:xfrm>
          <a:off x="457200" y="1371600"/>
          <a:ext cx="8382000" cy="4877499"/>
        </p:xfrm>
        <a:graphic>
          <a:graphicData uri="http://schemas.openxmlformats.org/drawingml/2006/table">
            <a:tbl>
              <a:tblPr firstRow="1" firstCol="1" bandRow="1">
                <a:tableStyleId>{5C22544A-7EE6-4342-B048-85BDC9FD1C3A}</a:tableStyleId>
              </a:tblPr>
              <a:tblGrid>
                <a:gridCol w="4191000">
                  <a:extLst>
                    <a:ext uri="{9D8B030D-6E8A-4147-A177-3AD203B41FA5}">
                      <a16:colId xmlns:a16="http://schemas.microsoft.com/office/drawing/2014/main" val="1639639592"/>
                    </a:ext>
                  </a:extLst>
                </a:gridCol>
                <a:gridCol w="4191000">
                  <a:extLst>
                    <a:ext uri="{9D8B030D-6E8A-4147-A177-3AD203B41FA5}">
                      <a16:colId xmlns:a16="http://schemas.microsoft.com/office/drawing/2014/main" val="3440064835"/>
                    </a:ext>
                  </a:extLst>
                </a:gridCol>
              </a:tblGrid>
              <a:tr h="487679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Traffic Data Scientist/Statistician</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TSMO Manager/Chief/Bureau Director </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TSMO Program Manager</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Computer Engineer</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Artificial Intelligence Scientist</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Telecommunications Engineer</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Data Management Specialist</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Visualization Specialist</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Connected and Automated Vehicles (CAV) Program Manager </a:t>
                      </a:r>
                    </a:p>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US" sz="2000" b="0" dirty="0">
                          <a:solidFill>
                            <a:schemeClr val="tx1"/>
                          </a:solidFill>
                          <a:effectLst/>
                        </a:rPr>
                        <a:t>Traffic Incident Management (TIM) Program Manager </a:t>
                      </a:r>
                      <a:endParaRPr lang="en-US"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Cyber Security Engineer</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Transportation Data Ethicist </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Surface Weather Specialist </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Systems Engineer</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TSMO Modeling Specialist</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Emerging Technologies Industry Liaison</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Transportation Systems Performance Manager</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Integrated Corridor Management Manager </a:t>
                      </a:r>
                    </a:p>
                    <a:p>
                      <a:pPr marL="342900" marR="0" lvl="0" indent="-342900">
                        <a:lnSpc>
                          <a:spcPct val="115000"/>
                        </a:lnSpc>
                        <a:spcBef>
                          <a:spcPts val="0"/>
                        </a:spcBef>
                        <a:spcAft>
                          <a:spcPts val="0"/>
                        </a:spcAft>
                        <a:buFont typeface="Wingdings" panose="05000000000000000000" pitchFamily="2" charset="2"/>
                        <a:buChar char="§"/>
                      </a:pPr>
                      <a:r>
                        <a:rPr lang="en-US" sz="2000" b="0" dirty="0">
                          <a:solidFill>
                            <a:schemeClr val="tx1"/>
                          </a:solidFill>
                          <a:effectLst/>
                        </a:rPr>
                        <a:t>Transportation Management Center Manager</a:t>
                      </a:r>
                      <a:endParaRPr lang="en-US"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2186735"/>
                  </a:ext>
                </a:extLst>
              </a:tr>
            </a:tbl>
          </a:graphicData>
        </a:graphic>
      </p:graphicFrame>
    </p:spTree>
    <p:extLst>
      <p:ext uri="{BB962C8B-B14F-4D97-AF65-F5344CB8AC3E}">
        <p14:creationId xmlns:p14="http://schemas.microsoft.com/office/powerpoint/2010/main" val="13953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A55A-6969-4EE2-8C28-69C2B5F4AD0C}"/>
              </a:ext>
            </a:extLst>
          </p:cNvPr>
          <p:cNvSpPr>
            <a:spLocks noGrp="1"/>
          </p:cNvSpPr>
          <p:nvPr>
            <p:ph type="title"/>
          </p:nvPr>
        </p:nvSpPr>
        <p:spPr/>
        <p:txBody>
          <a:bodyPr/>
          <a:lstStyle/>
          <a:p>
            <a:r>
              <a:rPr lang="en-US" dirty="0">
                <a:solidFill>
                  <a:srgbClr val="00355C"/>
                </a:solidFill>
              </a:rPr>
              <a:t>Benefits of ITS</a:t>
            </a:r>
          </a:p>
        </p:txBody>
      </p:sp>
      <p:sp>
        <p:nvSpPr>
          <p:cNvPr id="3" name="Content Placeholder 2">
            <a:extLst>
              <a:ext uri="{FF2B5EF4-FFF2-40B4-BE49-F238E27FC236}">
                <a16:creationId xmlns:a16="http://schemas.microsoft.com/office/drawing/2014/main" id="{FC91E248-602F-44CF-A399-FF7969B11002}"/>
              </a:ext>
            </a:extLst>
          </p:cNvPr>
          <p:cNvSpPr>
            <a:spLocks noGrp="1"/>
          </p:cNvSpPr>
          <p:nvPr>
            <p:ph idx="1"/>
          </p:nvPr>
        </p:nvSpPr>
        <p:spPr/>
        <p:txBody>
          <a:bodyPr/>
          <a:lstStyle/>
          <a:p>
            <a:pPr marL="285750" indent="-285750">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Improved safety</a:t>
            </a:r>
          </a:p>
          <a:p>
            <a:pPr marL="285750" indent="-285750">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Reduced congestion</a:t>
            </a:r>
          </a:p>
          <a:p>
            <a:pPr marL="285750" indent="-285750">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Reduced emissions</a:t>
            </a:r>
          </a:p>
          <a:p>
            <a:pPr marL="285750" indent="-285750">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Reduced travel times</a:t>
            </a:r>
          </a:p>
          <a:p>
            <a:pPr marL="285750" indent="-285750">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Enhanced access and quality of life</a:t>
            </a:r>
          </a:p>
          <a:p>
            <a:pPr marL="285750" indent="-285750">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Crash prevention</a:t>
            </a:r>
          </a:p>
          <a:p>
            <a:pPr marL="285750" indent="-285750">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Cost savings for commercial vehicle operations</a:t>
            </a:r>
          </a:p>
          <a:p>
            <a:pPr marL="285750" indent="-285750">
              <a:lnSpc>
                <a:spcPct val="115000"/>
              </a:lnSpc>
              <a:spcBef>
                <a:spcPts val="0"/>
              </a:spcBef>
              <a:spcAft>
                <a:spcPts val="0"/>
              </a:spcAft>
            </a:pPr>
            <a:r>
              <a:rPr lang="en-US" sz="2400" dirty="0">
                <a:latin typeface="Arial" panose="020B0604020202020204" pitchFamily="34" charset="0"/>
                <a:ea typeface="Times New Roman" panose="02020603050405020304" pitchFamily="18" charset="0"/>
                <a:cs typeface="Times New Roman" panose="02020603050405020304" pitchFamily="18" charset="0"/>
              </a:rPr>
              <a:t>Enhanced travel options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456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2BF247-BEA1-41BD-924E-167C04F27592}"/>
              </a:ext>
            </a:extLst>
          </p:cNvPr>
          <p:cNvSpPr>
            <a:spLocks noGrp="1"/>
          </p:cNvSpPr>
          <p:nvPr>
            <p:ph type="title"/>
          </p:nvPr>
        </p:nvSpPr>
        <p:spPr/>
        <p:txBody>
          <a:bodyPr/>
          <a:lstStyle/>
          <a:p>
            <a:r>
              <a:rPr lang="en-US" dirty="0">
                <a:solidFill>
                  <a:srgbClr val="00355C"/>
                </a:solidFill>
              </a:rPr>
              <a:t>History of ITS</a:t>
            </a:r>
          </a:p>
        </p:txBody>
      </p:sp>
      <p:sp>
        <p:nvSpPr>
          <p:cNvPr id="5" name="Content Placeholder 4">
            <a:extLst>
              <a:ext uri="{FF2B5EF4-FFF2-40B4-BE49-F238E27FC236}">
                <a16:creationId xmlns:a16="http://schemas.microsoft.com/office/drawing/2014/main" id="{010B07F7-4AA7-4FC9-999D-CC960FC84AEC}"/>
              </a:ext>
            </a:extLst>
          </p:cNvPr>
          <p:cNvSpPr>
            <a:spLocks noGrp="1"/>
          </p:cNvSpPr>
          <p:nvPr>
            <p:ph idx="10"/>
          </p:nvPr>
        </p:nvSpPr>
        <p:spPr/>
        <p:txBody>
          <a:bodyPr/>
          <a:lstStyle/>
          <a:p>
            <a:r>
              <a:rPr lang="en-US" sz="2400" dirty="0"/>
              <a:t>USDOT ITS JPO published a History of ITS on their website</a:t>
            </a:r>
            <a:endParaRPr lang="en-US" sz="2400" dirty="0">
              <a:hlinkClick r:id="rId3"/>
            </a:endParaRPr>
          </a:p>
          <a:p>
            <a:r>
              <a:rPr lang="en-US" sz="2400" dirty="0">
                <a:hlinkClick r:id="rId3"/>
              </a:rPr>
              <a:t>History of Intelligent Transportation Systems (dot.gov)</a:t>
            </a:r>
            <a:endParaRPr lang="en-US" altLang="en-US" sz="2400" dirty="0">
              <a:latin typeface="Arial" panose="020B0604020202020204" pitchFamily="34" charset="0"/>
              <a:ea typeface="MS PGothic" panose="020B0600070205080204" pitchFamily="34" charset="-128"/>
            </a:endParaRPr>
          </a:p>
          <a:p>
            <a:endParaRPr lang="en-US" dirty="0"/>
          </a:p>
        </p:txBody>
      </p:sp>
      <p:pic>
        <p:nvPicPr>
          <p:cNvPr id="8" name="Content Placeholder 7">
            <a:extLst>
              <a:ext uri="{FF2B5EF4-FFF2-40B4-BE49-F238E27FC236}">
                <a16:creationId xmlns:a16="http://schemas.microsoft.com/office/drawing/2014/main" id="{EF542B93-FE2D-440A-853C-DA09A6571A57}"/>
              </a:ext>
            </a:extLst>
          </p:cNvPr>
          <p:cNvPicPr>
            <a:picLocks noGrp="1" noChangeAspect="1"/>
          </p:cNvPicPr>
          <p:nvPr>
            <p:ph idx="11"/>
          </p:nvPr>
        </p:nvPicPr>
        <p:blipFill>
          <a:blip r:embed="rId4">
            <a:extLst>
              <a:ext uri="{28A0092B-C50C-407E-A947-70E740481C1C}">
                <a14:useLocalDpi xmlns:a14="http://schemas.microsoft.com/office/drawing/2010/main" val="0"/>
              </a:ext>
            </a:extLst>
          </a:blip>
          <a:stretch>
            <a:fillRect/>
          </a:stretch>
        </p:blipFill>
        <p:spPr>
          <a:xfrm>
            <a:off x="4541879" y="1371600"/>
            <a:ext cx="3864543" cy="5029200"/>
          </a:xfrm>
        </p:spPr>
      </p:pic>
    </p:spTree>
    <p:extLst>
      <p:ext uri="{BB962C8B-B14F-4D97-AF65-F5344CB8AC3E}">
        <p14:creationId xmlns:p14="http://schemas.microsoft.com/office/powerpoint/2010/main" val="1892987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50C5DC3-BE7E-446F-B25E-E7ACC07C72E7}"/>
              </a:ext>
            </a:extLst>
          </p:cNvPr>
          <p:cNvSpPr>
            <a:spLocks noGrp="1"/>
          </p:cNvSpPr>
          <p:nvPr>
            <p:ph type="title"/>
          </p:nvPr>
        </p:nvSpPr>
        <p:spPr/>
        <p:txBody>
          <a:bodyPr/>
          <a:lstStyle/>
          <a:p>
            <a:r>
              <a:rPr lang="en-US" altLang="en-US">
                <a:solidFill>
                  <a:srgbClr val="00355C"/>
                </a:solidFill>
                <a:ea typeface="MS PGothic" panose="020B0600070205080204" pitchFamily="34" charset="-128"/>
              </a:rPr>
              <a:t>History of ITS</a:t>
            </a:r>
            <a:endParaRPr lang="en-US" altLang="en-US" i="1">
              <a:solidFill>
                <a:srgbClr val="00355C"/>
              </a:solidFill>
              <a:ea typeface="MS PGothic" panose="020B0600070205080204" pitchFamily="34" charset="-128"/>
            </a:endParaRPr>
          </a:p>
        </p:txBody>
      </p:sp>
      <p:sp>
        <p:nvSpPr>
          <p:cNvPr id="34819" name="Content Placeholder 2">
            <a:extLst>
              <a:ext uri="{FF2B5EF4-FFF2-40B4-BE49-F238E27FC236}">
                <a16:creationId xmlns:a16="http://schemas.microsoft.com/office/drawing/2014/main" id="{BD810B95-BC9C-414E-BB61-8877A8E4BB24}"/>
              </a:ext>
            </a:extLst>
          </p:cNvPr>
          <p:cNvSpPr>
            <a:spLocks noGrp="1"/>
          </p:cNvSpPr>
          <p:nvPr>
            <p:ph idx="1"/>
          </p:nvPr>
        </p:nvSpPr>
        <p:spPr>
          <a:xfrm>
            <a:off x="457200" y="1295401"/>
            <a:ext cx="8305800" cy="4191000"/>
          </a:xfrm>
          <a:ln/>
        </p:spPr>
        <p:txBody>
          <a:bodyPr/>
          <a:lstStyle/>
          <a:p>
            <a:pPr marL="382588" indent="-209550"/>
            <a:r>
              <a:rPr altLang="en-US" sz="2800" dirty="0">
                <a:ea typeface="MS PGothic" panose="020B0600070205080204" pitchFamily="34" charset="-128"/>
                <a:cs typeface="Arial" panose="020B0604020202020204" pitchFamily="34" charset="0"/>
              </a:rPr>
              <a:t>1988: Mobility 2000 – working group focused on national program of automated technology</a:t>
            </a:r>
          </a:p>
          <a:p>
            <a:pPr marL="382588" indent="-209550"/>
            <a:r>
              <a:rPr altLang="en-US" sz="2800" dirty="0">
                <a:ea typeface="MS PGothic" panose="020B0600070205080204" pitchFamily="34" charset="-128"/>
                <a:cs typeface="Arial" panose="020B0604020202020204" pitchFamily="34" charset="0"/>
              </a:rPr>
              <a:t>1991: ISTEA – encouraged new technologies to improve safety, information exchange, system capacity, and travel times</a:t>
            </a:r>
          </a:p>
          <a:p>
            <a:pPr marL="382588" indent="-209550"/>
            <a:r>
              <a:rPr altLang="en-US" sz="2800" dirty="0">
                <a:ea typeface="MS PGothic" panose="020B0600070205080204" pitchFamily="34" charset="-128"/>
                <a:cs typeface="Arial" panose="020B0604020202020204" pitchFamily="34" charset="0"/>
              </a:rPr>
              <a:t>1990s: National Architecture and Standards Program initiated</a:t>
            </a:r>
          </a:p>
          <a:p>
            <a:pPr marL="382588" indent="-209550"/>
            <a:r>
              <a:rPr altLang="en-US" sz="2800" dirty="0">
                <a:ea typeface="MS PGothic" panose="020B0600070205080204" pitchFamily="34" charset="-128"/>
                <a:cs typeface="Arial" panose="020B0604020202020204" pitchFamily="34" charset="0"/>
              </a:rPr>
              <a:t>Late 1990s: Term "ITS" emerged to include more multimodal focus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4DC229A-7A24-445B-B60E-307697398FD4}"/>
              </a:ext>
            </a:extLst>
          </p:cNvPr>
          <p:cNvSpPr>
            <a:spLocks noGrp="1"/>
          </p:cNvSpPr>
          <p:nvPr>
            <p:ph type="title"/>
          </p:nvPr>
        </p:nvSpPr>
        <p:spPr/>
        <p:txBody>
          <a:bodyPr/>
          <a:lstStyle/>
          <a:p>
            <a:r>
              <a:rPr lang="en-US" altLang="en-US">
                <a:solidFill>
                  <a:srgbClr val="00355C"/>
                </a:solidFill>
                <a:ea typeface="MS PGothic" panose="020B0600070205080204" pitchFamily="34" charset="-128"/>
              </a:rPr>
              <a:t>History of ITS (continued)</a:t>
            </a:r>
            <a:endParaRPr lang="en-US" altLang="en-US">
              <a:ea typeface="MS PGothic" panose="020B0600070205080204" pitchFamily="34" charset="-128"/>
            </a:endParaRPr>
          </a:p>
        </p:txBody>
      </p:sp>
      <p:sp>
        <p:nvSpPr>
          <p:cNvPr id="3" name="Content Placeholder 2">
            <a:extLst>
              <a:ext uri="{FF2B5EF4-FFF2-40B4-BE49-F238E27FC236}">
                <a16:creationId xmlns:a16="http://schemas.microsoft.com/office/drawing/2014/main" id="{6FB2F067-9A1E-4024-9BAD-198427EBC173}"/>
              </a:ext>
            </a:extLst>
          </p:cNvPr>
          <p:cNvSpPr>
            <a:spLocks noGrp="1"/>
          </p:cNvSpPr>
          <p:nvPr>
            <p:ph idx="1"/>
          </p:nvPr>
        </p:nvSpPr>
        <p:spPr>
          <a:xfrm>
            <a:off x="457200" y="1295400"/>
            <a:ext cx="8686800" cy="4525963"/>
          </a:xfrm>
        </p:spPr>
        <p:txBody>
          <a:bodyPr/>
          <a:lstStyle/>
          <a:p>
            <a:pPr>
              <a:defRPr/>
            </a:pPr>
            <a:r>
              <a:rPr sz="2800" dirty="0"/>
              <a:t>2012: Moving Ahead for Progress in the 21st Century (MAP-21) – created a streamlined, performance-based surface transportation program with an increased focus on system management</a:t>
            </a:r>
          </a:p>
          <a:p>
            <a:pPr>
              <a:defRPr/>
            </a:pPr>
            <a:r>
              <a:rPr lang="en-US" sz="2800" dirty="0"/>
              <a:t>2014: NHTSA proposed rulemaking supporting V2V communication technology research</a:t>
            </a:r>
          </a:p>
          <a:p>
            <a:pPr>
              <a:defRPr/>
            </a:pPr>
            <a:r>
              <a:rPr sz="2800" dirty="0"/>
              <a:t>2015: Fixing America’s Surface Transportation (FAST) – largely continued previous program structures with an 11 percent increase in funding over 5 years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4684-FDAF-4387-9F09-21588FA63649}"/>
              </a:ext>
            </a:extLst>
          </p:cNvPr>
          <p:cNvSpPr>
            <a:spLocks noGrp="1"/>
          </p:cNvSpPr>
          <p:nvPr>
            <p:ph type="title"/>
          </p:nvPr>
        </p:nvSpPr>
        <p:spPr/>
        <p:txBody>
          <a:bodyPr/>
          <a:lstStyle/>
          <a:p>
            <a:r>
              <a:rPr lang="en-US" dirty="0">
                <a:solidFill>
                  <a:srgbClr val="00355C"/>
                </a:solidFill>
              </a:rPr>
              <a:t>USDOT CARMA Program</a:t>
            </a:r>
          </a:p>
        </p:txBody>
      </p:sp>
      <p:pic>
        <p:nvPicPr>
          <p:cNvPr id="4" name="Content Placeholder 3">
            <a:extLst>
              <a:ext uri="{FF2B5EF4-FFF2-40B4-BE49-F238E27FC236}">
                <a16:creationId xmlns:a16="http://schemas.microsoft.com/office/drawing/2014/main" id="{6842AB89-0C68-453F-9AF1-1048E99C7C93}"/>
              </a:ext>
            </a:extLst>
          </p:cNvPr>
          <p:cNvPicPr>
            <a:picLocks noGrp="1" noChangeAspect="1"/>
          </p:cNvPicPr>
          <p:nvPr>
            <p:ph idx="1"/>
          </p:nvPr>
        </p:nvPicPr>
        <p:blipFill rotWithShape="1">
          <a:blip r:embed="rId3"/>
          <a:srcRect t="8956"/>
          <a:stretch/>
        </p:blipFill>
        <p:spPr>
          <a:xfrm>
            <a:off x="685800" y="1371600"/>
            <a:ext cx="7834535" cy="4953000"/>
          </a:xfrm>
          <a:prstGeom prst="rect">
            <a:avLst/>
          </a:prstGeom>
        </p:spPr>
      </p:pic>
    </p:spTree>
    <p:extLst>
      <p:ext uri="{BB962C8B-B14F-4D97-AF65-F5344CB8AC3E}">
        <p14:creationId xmlns:p14="http://schemas.microsoft.com/office/powerpoint/2010/main" val="249728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3079C80-5459-4A34-B1AD-E0416375A796}"/>
              </a:ext>
            </a:extLst>
          </p:cNvPr>
          <p:cNvSpPr>
            <a:spLocks noGrp="1"/>
          </p:cNvSpPr>
          <p:nvPr>
            <p:ph type="title"/>
          </p:nvPr>
        </p:nvSpPr>
        <p:spPr/>
        <p:txBody>
          <a:bodyPr/>
          <a:lstStyle/>
          <a:p>
            <a:r>
              <a:rPr lang="en-US" altLang="en-US" dirty="0">
                <a:solidFill>
                  <a:srgbClr val="00355C"/>
                </a:solidFill>
                <a:ea typeface="MS PGothic" panose="020B0600070205080204" pitchFamily="34" charset="-128"/>
              </a:rPr>
              <a:t>ITS JPO Strategic Plan 2020-2025</a:t>
            </a:r>
            <a:endParaRPr lang="en-US" altLang="en-US" i="1" dirty="0">
              <a:solidFill>
                <a:srgbClr val="00355C"/>
              </a:solidFill>
              <a:ea typeface="MS PGothic" panose="020B0600070205080204" pitchFamily="34" charset="-128"/>
            </a:endParaRPr>
          </a:p>
        </p:txBody>
      </p:sp>
      <p:sp>
        <p:nvSpPr>
          <p:cNvPr id="7171" name="Content Placeholder 2">
            <a:extLst>
              <a:ext uri="{FF2B5EF4-FFF2-40B4-BE49-F238E27FC236}">
                <a16:creationId xmlns:a16="http://schemas.microsoft.com/office/drawing/2014/main" id="{97568722-414E-4DDA-B636-E0E6AD893A47}"/>
              </a:ext>
            </a:extLst>
          </p:cNvPr>
          <p:cNvSpPr>
            <a:spLocks noGrp="1"/>
          </p:cNvSpPr>
          <p:nvPr>
            <p:ph idx="10"/>
          </p:nvPr>
        </p:nvSpPr>
        <p:spPr>
          <a:xfrm>
            <a:off x="457200" y="1295400"/>
            <a:ext cx="3962400" cy="4800600"/>
          </a:xfrm>
        </p:spPr>
        <p:txBody>
          <a:bodyPr/>
          <a:lstStyle/>
          <a:p>
            <a:pPr marL="247650" indent="-457200">
              <a:defRPr/>
            </a:pPr>
            <a:r>
              <a:rPr altLang="en-US" sz="2800" dirty="0">
                <a:ea typeface="MS PGothic" charset="-128"/>
                <a:cs typeface="Arial" charset="0"/>
              </a:rPr>
              <a:t>Vision</a:t>
            </a:r>
          </a:p>
          <a:p>
            <a:pPr marL="467106" lvl="3" indent="0">
              <a:buNone/>
              <a:defRPr/>
            </a:pPr>
            <a:r>
              <a:rPr lang="en-US" altLang="en-US" sz="2400" dirty="0">
                <a:ea typeface="MS PGothic" charset="-128"/>
                <a:cs typeface="Arial" charset="0"/>
              </a:rPr>
              <a:t>To accelerate the use of ITS to transform the way society moves</a:t>
            </a:r>
          </a:p>
          <a:p>
            <a:pPr marL="247650" indent="-457200">
              <a:defRPr/>
            </a:pPr>
            <a:r>
              <a:rPr lang="en-US" altLang="en-US" sz="2800" dirty="0">
                <a:ea typeface="MS PGothic" charset="-128"/>
                <a:cs typeface="Arial" charset="0"/>
              </a:rPr>
              <a:t>Mission</a:t>
            </a:r>
          </a:p>
          <a:p>
            <a:pPr marL="438912" lvl="2" indent="0">
              <a:buNone/>
              <a:defRPr/>
            </a:pPr>
            <a:r>
              <a:rPr lang="en-US" altLang="en-US" sz="2400" dirty="0">
                <a:ea typeface="MS PGothic" charset="-128"/>
                <a:cs typeface="Arial" charset="0"/>
              </a:rPr>
              <a:t>To lead collaborative and innovative research, development, and implementation of IT to improve the safety and mobility of people and goods</a:t>
            </a:r>
            <a:endParaRPr altLang="en-US" sz="2400" dirty="0">
              <a:ea typeface="MS PGothic" charset="-128"/>
              <a:cs typeface="Arial" charset="0"/>
            </a:endParaRPr>
          </a:p>
          <a:p>
            <a:pPr marL="592900" lvl="1" indent="-209550">
              <a:buFont typeface="Wingdings" pitchFamily="2" charset="2"/>
              <a:buChar char="§"/>
              <a:defRPr/>
            </a:pPr>
            <a:endParaRPr altLang="en-US" sz="2800" dirty="0">
              <a:ea typeface="MS PGothic" charset="-128"/>
              <a:cs typeface="Arial" charset="0"/>
            </a:endParaRPr>
          </a:p>
          <a:p>
            <a:pPr marL="382588" indent="-209550">
              <a:defRPr/>
            </a:pPr>
            <a:endParaRPr altLang="en-US" sz="2800" dirty="0">
              <a:ea typeface="MS PGothic" charset="-128"/>
              <a:cs typeface="Arial" charset="0"/>
            </a:endParaRPr>
          </a:p>
        </p:txBody>
      </p:sp>
      <p:pic>
        <p:nvPicPr>
          <p:cNvPr id="5" name="Content Placeholder 4">
            <a:extLst>
              <a:ext uri="{FF2B5EF4-FFF2-40B4-BE49-F238E27FC236}">
                <a16:creationId xmlns:a16="http://schemas.microsoft.com/office/drawing/2014/main" id="{C3013D43-50B6-494A-A6F1-07B3F52869C8}"/>
              </a:ext>
            </a:extLst>
          </p:cNvPr>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495800" y="1949728"/>
            <a:ext cx="4648200" cy="370293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631D-3A4B-43CC-A8E1-D038A9AE394F}"/>
              </a:ext>
            </a:extLst>
          </p:cNvPr>
          <p:cNvSpPr>
            <a:spLocks noGrp="1"/>
          </p:cNvSpPr>
          <p:nvPr>
            <p:ph type="title"/>
          </p:nvPr>
        </p:nvSpPr>
        <p:spPr/>
        <p:txBody>
          <a:bodyPr/>
          <a:lstStyle/>
          <a:p>
            <a:r>
              <a:rPr lang="en-US" dirty="0">
                <a:solidFill>
                  <a:srgbClr val="00355C"/>
                </a:solidFill>
              </a:rPr>
              <a:t>ITS JPO Research Priorities</a:t>
            </a:r>
          </a:p>
        </p:txBody>
      </p:sp>
      <p:pic>
        <p:nvPicPr>
          <p:cNvPr id="7" name="Content Placeholder 6">
            <a:extLst>
              <a:ext uri="{FF2B5EF4-FFF2-40B4-BE49-F238E27FC236}">
                <a16:creationId xmlns:a16="http://schemas.microsoft.com/office/drawing/2014/main" id="{5762A5D9-33A2-416B-B0ED-2A2051EAF4D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907" b="4106"/>
          <a:stretch/>
        </p:blipFill>
        <p:spPr>
          <a:xfrm>
            <a:off x="1447800" y="1371599"/>
            <a:ext cx="5391150" cy="4876801"/>
          </a:xfrm>
        </p:spPr>
      </p:pic>
    </p:spTree>
    <p:extLst>
      <p:ext uri="{BB962C8B-B14F-4D97-AF65-F5344CB8AC3E}">
        <p14:creationId xmlns:p14="http://schemas.microsoft.com/office/powerpoint/2010/main" val="359830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a:extLst>
              <a:ext uri="{FF2B5EF4-FFF2-40B4-BE49-F238E27FC236}">
                <a16:creationId xmlns:a16="http://schemas.microsoft.com/office/drawing/2014/main" id="{9765D99B-BC55-4B64-A651-55C3E0BD3BFC}"/>
              </a:ext>
            </a:extLst>
          </p:cNvPr>
          <p:cNvSpPr>
            <a:spLocks noGrp="1"/>
          </p:cNvSpPr>
          <p:nvPr>
            <p:ph type="title"/>
          </p:nvPr>
        </p:nvSpPr>
        <p:spPr/>
        <p:txBody>
          <a:bodyPr/>
          <a:lstStyle/>
          <a:p>
            <a:r>
              <a:rPr lang="en-US" altLang="en-US">
                <a:solidFill>
                  <a:srgbClr val="00355C"/>
                </a:solidFill>
                <a:ea typeface="MS PGothic" panose="020B0600070205080204" pitchFamily="34" charset="-128"/>
              </a:rPr>
              <a:t>Instructor</a:t>
            </a:r>
          </a:p>
        </p:txBody>
      </p:sp>
      <p:sp>
        <p:nvSpPr>
          <p:cNvPr id="6" name="Content Placeholder 5">
            <a:extLst>
              <a:ext uri="{FF2B5EF4-FFF2-40B4-BE49-F238E27FC236}">
                <a16:creationId xmlns:a16="http://schemas.microsoft.com/office/drawing/2014/main" id="{E2F378AF-92C0-470D-8566-2B95932FE1DE}"/>
              </a:ext>
            </a:extLst>
          </p:cNvPr>
          <p:cNvSpPr>
            <a:spLocks noGrp="1"/>
          </p:cNvSpPr>
          <p:nvPr>
            <p:ph idx="1"/>
          </p:nvPr>
        </p:nvSpPr>
        <p:spPr>
          <a:xfrm>
            <a:off x="3657600" y="1981200"/>
            <a:ext cx="5029200" cy="3840163"/>
          </a:xfrm>
        </p:spPr>
        <p:txBody>
          <a:bodyPr/>
          <a:lstStyle/>
          <a:p>
            <a:pPr marL="173736" indent="0">
              <a:buFont typeface="Wingdings" panose="05000000000000000000" pitchFamily="2" charset="2"/>
              <a:buNone/>
              <a:defRPr/>
            </a:pPr>
            <a:r>
              <a:rPr sz="3600" b="1" dirty="0">
                <a:solidFill>
                  <a:srgbClr val="00355C"/>
                </a:solidFill>
              </a:rPr>
              <a:t>Pat Noyes</a:t>
            </a:r>
          </a:p>
          <a:p>
            <a:pPr marL="173736" indent="0">
              <a:buFont typeface="Wingdings" panose="05000000000000000000" pitchFamily="2" charset="2"/>
              <a:buNone/>
              <a:defRPr/>
            </a:pPr>
            <a:r>
              <a:rPr sz="2800" dirty="0"/>
              <a:t>Principal</a:t>
            </a:r>
          </a:p>
          <a:p>
            <a:pPr marL="173736" indent="0">
              <a:buFont typeface="Wingdings" panose="05000000000000000000" pitchFamily="2" charset="2"/>
              <a:buNone/>
              <a:defRPr/>
            </a:pPr>
            <a:r>
              <a:rPr sz="2800" dirty="0"/>
              <a:t>Pat Noyes &amp; Associates</a:t>
            </a:r>
          </a:p>
          <a:p>
            <a:pPr marL="173736" indent="0">
              <a:buFont typeface="Wingdings" panose="05000000000000000000" pitchFamily="2" charset="2"/>
              <a:buNone/>
              <a:defRPr/>
            </a:pPr>
            <a:r>
              <a:rPr sz="2800" dirty="0"/>
              <a:t>Boulder, CO, USA</a:t>
            </a:r>
          </a:p>
        </p:txBody>
      </p:sp>
      <p:pic>
        <p:nvPicPr>
          <p:cNvPr id="8196" name="Picture 1">
            <a:extLst>
              <a:ext uri="{FF2B5EF4-FFF2-40B4-BE49-F238E27FC236}">
                <a16:creationId xmlns:a16="http://schemas.microsoft.com/office/drawing/2014/main" id="{14A56444-18C0-49DE-96FC-DD53B1D7AE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12913"/>
            <a:ext cx="30670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8B9C3075-7ADB-4354-ADAE-F6D821933A64}"/>
              </a:ext>
            </a:extLst>
          </p:cNvPr>
          <p:cNvSpPr>
            <a:spLocks noGrp="1"/>
          </p:cNvSpPr>
          <p:nvPr>
            <p:ph type="title"/>
          </p:nvPr>
        </p:nvSpPr>
        <p:spPr/>
        <p:txBody>
          <a:bodyPr/>
          <a:lstStyle/>
          <a:p>
            <a:r>
              <a:rPr lang="en-US" altLang="en-US">
                <a:solidFill>
                  <a:srgbClr val="003562"/>
                </a:solidFill>
                <a:ea typeface="MS PGothic" panose="020B0600070205080204" pitchFamily="34" charset="-128"/>
              </a:rPr>
              <a:t>ITS Architecture and Standards</a:t>
            </a:r>
          </a:p>
        </p:txBody>
      </p:sp>
      <p:sp>
        <p:nvSpPr>
          <p:cNvPr id="5" name="Content Placeholder 4">
            <a:extLst>
              <a:ext uri="{FF2B5EF4-FFF2-40B4-BE49-F238E27FC236}">
                <a16:creationId xmlns:a16="http://schemas.microsoft.com/office/drawing/2014/main" id="{95092F2B-A789-44D1-8597-BD1AF9C26B5A}"/>
              </a:ext>
            </a:extLst>
          </p:cNvPr>
          <p:cNvSpPr>
            <a:spLocks noGrp="1"/>
          </p:cNvSpPr>
          <p:nvPr>
            <p:ph idx="1"/>
          </p:nvPr>
        </p:nvSpPr>
        <p:spPr/>
        <p:txBody>
          <a:bodyPr/>
          <a:lstStyle/>
          <a:p>
            <a:pPr>
              <a:defRPr/>
            </a:pPr>
            <a:r>
              <a:rPr sz="2800" dirty="0"/>
              <a:t>National ITS Reference Architecture  (ARC-IT)</a:t>
            </a:r>
          </a:p>
          <a:p>
            <a:pPr lvl="1">
              <a:defRPr/>
            </a:pPr>
            <a:r>
              <a:rPr sz="2400" dirty="0"/>
              <a:t>Guides ITS programs at the national level</a:t>
            </a:r>
          </a:p>
          <a:p>
            <a:pPr>
              <a:defRPr/>
            </a:pPr>
            <a:r>
              <a:rPr sz="2800" dirty="0"/>
              <a:t>Regional Architecture Development for Intelligent Transportation (RAD-IT)</a:t>
            </a:r>
          </a:p>
          <a:p>
            <a:pPr lvl="1">
              <a:defRPr/>
            </a:pPr>
            <a:r>
              <a:rPr sz="2400" dirty="0"/>
              <a:t>Supports regional and project ITS architectures</a:t>
            </a:r>
          </a:p>
          <a:p>
            <a:pPr>
              <a:defRPr/>
            </a:pPr>
            <a:r>
              <a:rPr sz="2800" dirty="0"/>
              <a:t>Systems Engineering Tool for IT (SET-IT)</a:t>
            </a:r>
          </a:p>
          <a:p>
            <a:pPr lvl="1">
              <a:defRPr/>
            </a:pPr>
            <a:r>
              <a:rPr sz="2400" kern="1200" dirty="0">
                <a:ea typeface="MS PGothic"/>
                <a:cs typeface="MS PGothic"/>
              </a:rPr>
              <a:t>Tool to integrate drawing and database tools with ARC-IT</a:t>
            </a:r>
          </a:p>
          <a:p>
            <a:pPr>
              <a:defRPr/>
            </a:pP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E479D87-10AF-4333-AD81-213786ED690B}"/>
              </a:ext>
            </a:extLst>
          </p:cNvPr>
          <p:cNvSpPr>
            <a:spLocks noGrp="1"/>
          </p:cNvSpPr>
          <p:nvPr>
            <p:ph type="title"/>
          </p:nvPr>
        </p:nvSpPr>
        <p:spPr/>
        <p:txBody>
          <a:bodyPr/>
          <a:lstStyle/>
          <a:p>
            <a:r>
              <a:rPr lang="en-US" altLang="en-US" dirty="0">
                <a:solidFill>
                  <a:srgbClr val="003562"/>
                </a:solidFill>
                <a:ea typeface="MS PGothic" panose="020B0600070205080204" pitchFamily="34" charset="-128"/>
              </a:rPr>
              <a:t>ARC-IT</a:t>
            </a:r>
          </a:p>
        </p:txBody>
      </p:sp>
      <p:sp>
        <p:nvSpPr>
          <p:cNvPr id="7" name="Content Placeholder 6">
            <a:extLst>
              <a:ext uri="{FF2B5EF4-FFF2-40B4-BE49-F238E27FC236}">
                <a16:creationId xmlns:a16="http://schemas.microsoft.com/office/drawing/2014/main" id="{19173CB1-D508-4145-B44D-67A5C1611CC7}"/>
              </a:ext>
            </a:extLst>
          </p:cNvPr>
          <p:cNvSpPr>
            <a:spLocks noGrp="1"/>
          </p:cNvSpPr>
          <p:nvPr>
            <p:ph idx="10"/>
          </p:nvPr>
        </p:nvSpPr>
        <p:spPr>
          <a:xfrm>
            <a:off x="457200" y="1295400"/>
            <a:ext cx="4373100" cy="5105400"/>
          </a:xfrm>
        </p:spPr>
        <p:txBody>
          <a:bodyPr/>
          <a:lstStyle/>
          <a:p>
            <a:r>
              <a:rPr lang="en-US" sz="2800" dirty="0"/>
              <a:t>Reference architecture that provides common basis for planners and engineers</a:t>
            </a:r>
          </a:p>
          <a:p>
            <a:r>
              <a:rPr lang="en-US" sz="2800" dirty="0"/>
              <a:t>Does not mandate any particular implementation</a:t>
            </a:r>
          </a:p>
          <a:p>
            <a:r>
              <a:rPr lang="en-US" sz="2800" dirty="0"/>
              <a:t>Provides tools to develop regional architecture</a:t>
            </a:r>
          </a:p>
        </p:txBody>
      </p:sp>
      <p:pic>
        <p:nvPicPr>
          <p:cNvPr id="12" name="Picture 2" descr="Architecture Layers Diagram">
            <a:extLst>
              <a:ext uri="{FF2B5EF4-FFF2-40B4-BE49-F238E27FC236}">
                <a16:creationId xmlns:a16="http://schemas.microsoft.com/office/drawing/2014/main" id="{CAE4FE69-569B-42AC-B257-F7689AB32FA5}"/>
              </a:ext>
            </a:extLst>
          </p:cNvPr>
          <p:cNvPicPr>
            <a:picLocks noGrp="1" noChangeAspect="1" noChangeArrowheads="1"/>
          </p:cNvPicPr>
          <p:nvPr>
            <p:ph idx="11"/>
          </p:nvPr>
        </p:nvPicPr>
        <p:blipFill rotWithShape="1">
          <a:blip r:embed="rId3">
            <a:extLst>
              <a:ext uri="{28A0092B-C50C-407E-A947-70E740481C1C}">
                <a14:useLocalDpi xmlns:a14="http://schemas.microsoft.com/office/drawing/2010/main" val="0"/>
              </a:ext>
            </a:extLst>
          </a:blip>
          <a:srcRect b="5160"/>
          <a:stretch/>
        </p:blipFill>
        <p:spPr bwMode="auto">
          <a:xfrm>
            <a:off x="4770900" y="423583"/>
            <a:ext cx="4373100" cy="5977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1393-6E57-4614-8C25-402476F2C910}"/>
              </a:ext>
            </a:extLst>
          </p:cNvPr>
          <p:cNvSpPr>
            <a:spLocks noGrp="1"/>
          </p:cNvSpPr>
          <p:nvPr>
            <p:ph type="title"/>
          </p:nvPr>
        </p:nvSpPr>
        <p:spPr/>
        <p:txBody>
          <a:bodyPr/>
          <a:lstStyle/>
          <a:p>
            <a:r>
              <a:rPr lang="en-US" dirty="0">
                <a:solidFill>
                  <a:srgbClr val="00355C"/>
                </a:solidFill>
              </a:rPr>
              <a:t>ITS Standards and Architecture</a:t>
            </a:r>
          </a:p>
        </p:txBody>
      </p:sp>
      <p:pic>
        <p:nvPicPr>
          <p:cNvPr id="4" name="Content Placeholder 3" descr="ITS Architectural Relationships graphic.  Graphic is described in paragraph immediately before graphic.">
            <a:extLst>
              <a:ext uri="{FF2B5EF4-FFF2-40B4-BE49-F238E27FC236}">
                <a16:creationId xmlns:a16="http://schemas.microsoft.com/office/drawing/2014/main" id="{96AFE075-C066-48A2-A0C7-1B119461390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370825"/>
            <a:ext cx="6096000" cy="4953775"/>
          </a:xfrm>
          <a:prstGeom prst="rect">
            <a:avLst/>
          </a:prstGeom>
          <a:noFill/>
          <a:ln>
            <a:noFill/>
          </a:ln>
        </p:spPr>
      </p:pic>
    </p:spTree>
    <p:extLst>
      <p:ext uri="{BB962C8B-B14F-4D97-AF65-F5344CB8AC3E}">
        <p14:creationId xmlns:p14="http://schemas.microsoft.com/office/powerpoint/2010/main" val="3239554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DBE6-7F26-46F1-8A3F-359A074ABE68}"/>
              </a:ext>
            </a:extLst>
          </p:cNvPr>
          <p:cNvSpPr>
            <a:spLocks noGrp="1"/>
          </p:cNvSpPr>
          <p:nvPr>
            <p:ph type="title"/>
          </p:nvPr>
        </p:nvSpPr>
        <p:spPr/>
        <p:txBody>
          <a:bodyPr/>
          <a:lstStyle/>
          <a:p>
            <a:r>
              <a:rPr lang="en-US" dirty="0">
                <a:solidFill>
                  <a:srgbClr val="00355C"/>
                </a:solidFill>
              </a:rPr>
              <a:t>Growth of ITS Deployment</a:t>
            </a:r>
          </a:p>
        </p:txBody>
      </p:sp>
      <p:sp>
        <p:nvSpPr>
          <p:cNvPr id="3" name="Content Placeholder 2">
            <a:extLst>
              <a:ext uri="{FF2B5EF4-FFF2-40B4-BE49-F238E27FC236}">
                <a16:creationId xmlns:a16="http://schemas.microsoft.com/office/drawing/2014/main" id="{AD7FE551-E184-46A7-BCEA-0EE7E30C80C6}"/>
              </a:ext>
            </a:extLst>
          </p:cNvPr>
          <p:cNvSpPr>
            <a:spLocks noGrp="1"/>
          </p:cNvSpPr>
          <p:nvPr>
            <p:ph idx="10"/>
          </p:nvPr>
        </p:nvSpPr>
        <p:spPr/>
        <p:txBody>
          <a:bodyPr/>
          <a:lstStyle/>
          <a:p>
            <a:r>
              <a:rPr lang="en-US" sz="2400" dirty="0"/>
              <a:t>ITS deployment is growing rapidly, nationally, and globally</a:t>
            </a:r>
          </a:p>
          <a:p>
            <a:r>
              <a:rPr lang="en-US" sz="2400" dirty="0"/>
              <a:t>The global value of the ITS market was estimated over $26 million in 2021</a:t>
            </a:r>
          </a:p>
          <a:p>
            <a:r>
              <a:rPr lang="en-US" sz="2400" dirty="0"/>
              <a:t>Projected growth at 7 percent over the next 7 years expected - $42 million by 2028</a:t>
            </a:r>
          </a:p>
        </p:txBody>
      </p:sp>
      <p:pic>
        <p:nvPicPr>
          <p:cNvPr id="5" name="Content Placeholder 4" descr="photo showing two express lanes in each direction separated by a concrete barrier. The express lanes are located in the median of the freeway, separated from the general purpose lanes by channelizing devices">
            <a:extLst>
              <a:ext uri="{FF2B5EF4-FFF2-40B4-BE49-F238E27FC236}">
                <a16:creationId xmlns:a16="http://schemas.microsoft.com/office/drawing/2014/main" id="{6C5CBF74-2D62-444C-9748-754F56F46C91}"/>
              </a:ext>
            </a:extLst>
          </p:cNvPr>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616653" cy="2938794"/>
          </a:xfrm>
          <a:prstGeom prst="rect">
            <a:avLst/>
          </a:prstGeom>
          <a:noFill/>
          <a:ln>
            <a:noFill/>
          </a:ln>
        </p:spPr>
      </p:pic>
    </p:spTree>
    <p:extLst>
      <p:ext uri="{BB962C8B-B14F-4D97-AF65-F5344CB8AC3E}">
        <p14:creationId xmlns:p14="http://schemas.microsoft.com/office/powerpoint/2010/main" val="1831261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00F6-5262-4ABF-85C0-ACA5F1E912D7}"/>
              </a:ext>
            </a:extLst>
          </p:cNvPr>
          <p:cNvSpPr>
            <a:spLocks noGrp="1"/>
          </p:cNvSpPr>
          <p:nvPr>
            <p:ph type="title"/>
          </p:nvPr>
        </p:nvSpPr>
        <p:spPr/>
        <p:txBody>
          <a:bodyPr/>
          <a:lstStyle/>
          <a:p>
            <a:r>
              <a:rPr lang="en-US" dirty="0">
                <a:solidFill>
                  <a:srgbClr val="00355C"/>
                </a:solidFill>
              </a:rPr>
              <a:t>Areas of Growth in ITS</a:t>
            </a:r>
          </a:p>
        </p:txBody>
      </p:sp>
      <p:sp>
        <p:nvSpPr>
          <p:cNvPr id="3" name="Content Placeholder 2">
            <a:extLst>
              <a:ext uri="{FF2B5EF4-FFF2-40B4-BE49-F238E27FC236}">
                <a16:creationId xmlns:a16="http://schemas.microsoft.com/office/drawing/2014/main" id="{2E504DA5-8B24-4AF6-A251-45C92567AA31}"/>
              </a:ext>
            </a:extLst>
          </p:cNvPr>
          <p:cNvSpPr>
            <a:spLocks noGrp="1"/>
          </p:cNvSpPr>
          <p:nvPr>
            <p:ph idx="10"/>
          </p:nvPr>
        </p:nvSpPr>
        <p:spPr/>
        <p:txBody>
          <a:bodyPr/>
          <a:lstStyle/>
          <a:p>
            <a:r>
              <a:rPr lang="en-US" sz="2400" dirty="0"/>
              <a:t>Freeway management</a:t>
            </a:r>
          </a:p>
          <a:p>
            <a:r>
              <a:rPr lang="en-US" sz="2400" dirty="0"/>
              <a:t>Arterial management</a:t>
            </a:r>
          </a:p>
          <a:p>
            <a:r>
              <a:rPr lang="en-US" sz="2400" dirty="0"/>
              <a:t>Incident management</a:t>
            </a:r>
          </a:p>
          <a:p>
            <a:r>
              <a:rPr lang="en-US" sz="2400" dirty="0"/>
              <a:t>Transit management</a:t>
            </a:r>
          </a:p>
          <a:p>
            <a:r>
              <a:rPr lang="en-US" sz="2400" dirty="0"/>
              <a:t>Future deployment plans</a:t>
            </a:r>
          </a:p>
          <a:p>
            <a:r>
              <a:rPr lang="en-US" sz="2400" dirty="0"/>
              <a:t>Connected vehicles and automated vehicles</a:t>
            </a:r>
          </a:p>
        </p:txBody>
      </p:sp>
      <p:pic>
        <p:nvPicPr>
          <p:cNvPr id="5" name="Content Placeholder 4" descr="Aerial photograph showing a four-way intersection. Many vehicles are seen attempting to navigate the intersection at both of the cross-streets that meet at the intersection.">
            <a:extLst>
              <a:ext uri="{FF2B5EF4-FFF2-40B4-BE49-F238E27FC236}">
                <a16:creationId xmlns:a16="http://schemas.microsoft.com/office/drawing/2014/main" id="{A244F8A3-55CC-4502-A376-C1D93CE4B04B}"/>
              </a:ext>
            </a:extLst>
          </p:cNvPr>
          <p:cNvPicPr>
            <a:picLocks noGrp="1" noChangeAspect="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295650" cy="2762250"/>
          </a:xfrm>
          <a:prstGeom prst="rect">
            <a:avLst/>
          </a:prstGeom>
          <a:noFill/>
          <a:ln>
            <a:noFill/>
          </a:ln>
        </p:spPr>
      </p:pic>
      <p:pic>
        <p:nvPicPr>
          <p:cNvPr id="6" name="Picture 5">
            <a:extLst>
              <a:ext uri="{FF2B5EF4-FFF2-40B4-BE49-F238E27FC236}">
                <a16:creationId xmlns:a16="http://schemas.microsoft.com/office/drawing/2014/main" id="{54DFB1DC-103E-4E17-985D-78DEB34B34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375738"/>
            <a:ext cx="5943600" cy="1791335"/>
          </a:xfrm>
          <a:prstGeom prst="rect">
            <a:avLst/>
          </a:prstGeom>
          <a:noFill/>
          <a:ln>
            <a:noFill/>
          </a:ln>
        </p:spPr>
      </p:pic>
    </p:spTree>
    <p:extLst>
      <p:ext uri="{BB962C8B-B14F-4D97-AF65-F5344CB8AC3E}">
        <p14:creationId xmlns:p14="http://schemas.microsoft.com/office/powerpoint/2010/main" val="2099642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DD22774-29E6-403F-9447-A6E5BA054CEE}"/>
              </a:ext>
            </a:extLst>
          </p:cNvPr>
          <p:cNvSpPr>
            <a:spLocks noGrp="1"/>
          </p:cNvSpPr>
          <p:nvPr>
            <p:ph type="title"/>
          </p:nvPr>
        </p:nvSpPr>
        <p:spPr/>
        <p:txBody>
          <a:bodyPr/>
          <a:lstStyle/>
          <a:p>
            <a:r>
              <a:rPr lang="en-US" altLang="en-US">
                <a:solidFill>
                  <a:srgbClr val="00355C"/>
                </a:solidFill>
                <a:ea typeface="MS PGothic" panose="020B0600070205080204" pitchFamily="34" charset="-128"/>
              </a:rPr>
              <a:t>How to Use the </a:t>
            </a:r>
            <a:r>
              <a:rPr lang="en-US" altLang="en-US" i="1">
                <a:solidFill>
                  <a:srgbClr val="00355C"/>
                </a:solidFill>
                <a:ea typeface="MS PGothic" panose="020B0600070205080204" pitchFamily="34" charset="-128"/>
              </a:rPr>
              <a:t>ITS ePrimer</a:t>
            </a:r>
          </a:p>
        </p:txBody>
      </p:sp>
      <p:sp>
        <p:nvSpPr>
          <p:cNvPr id="48131" name="Content Placeholder 2">
            <a:extLst>
              <a:ext uri="{FF2B5EF4-FFF2-40B4-BE49-F238E27FC236}">
                <a16:creationId xmlns:a16="http://schemas.microsoft.com/office/drawing/2014/main" id="{06D9C938-92D0-40DF-9A5F-13686EAA17EF}"/>
              </a:ext>
            </a:extLst>
          </p:cNvPr>
          <p:cNvSpPr>
            <a:spLocks noGrp="1"/>
          </p:cNvSpPr>
          <p:nvPr>
            <p:ph idx="1"/>
          </p:nvPr>
        </p:nvSpPr>
        <p:spPr>
          <a:ln/>
        </p:spPr>
        <p:txBody>
          <a:bodyPr/>
          <a:lstStyle/>
          <a:p>
            <a:pPr marL="382588" indent="-209550"/>
            <a:r>
              <a:rPr altLang="en-US" sz="2800" dirty="0">
                <a:ea typeface="MS PGothic" panose="020B0600070205080204" pitchFamily="34" charset="-128"/>
                <a:cs typeface="Arial" panose="020B0604020202020204" pitchFamily="34" charset="0"/>
              </a:rPr>
              <a:t>Modules are structured around specific topic areas and intended to stand on their own</a:t>
            </a:r>
          </a:p>
          <a:p>
            <a:pPr marL="382588" indent="-209550"/>
            <a:r>
              <a:rPr altLang="en-US" sz="2800" dirty="0">
                <a:ea typeface="MS PGothic" panose="020B0600070205080204" pitchFamily="34" charset="-128"/>
                <a:cs typeface="Arial" panose="020B0604020202020204" pitchFamily="34" charset="0"/>
              </a:rPr>
              <a:t>16 different authors – level of detail varies across modules, and some topics are cross-cutting</a:t>
            </a:r>
            <a:r>
              <a:rPr altLang="en-US" sz="2800">
                <a:ea typeface="MS PGothic" panose="020B0600070205080204" pitchFamily="34" charset="-128"/>
                <a:cs typeface="Arial" panose="020B0604020202020204" pitchFamily="34" charset="0"/>
              </a:rPr>
              <a:t>/overlapping</a:t>
            </a:r>
            <a:endParaRPr altLang="en-US" sz="2800" dirty="0">
              <a:ea typeface="MS PGothic" panose="020B0600070205080204" pitchFamily="34" charset="-128"/>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7E6ED95-DD9C-4372-9A95-815F6B613A63}"/>
              </a:ext>
            </a:extLst>
          </p:cNvPr>
          <p:cNvSpPr>
            <a:spLocks noGrp="1"/>
          </p:cNvSpPr>
          <p:nvPr>
            <p:ph type="title"/>
          </p:nvPr>
        </p:nvSpPr>
        <p:spPr>
          <a:xfrm>
            <a:off x="304800" y="381000"/>
            <a:ext cx="8229600" cy="762000"/>
          </a:xfrm>
        </p:spPr>
        <p:txBody>
          <a:bodyPr/>
          <a:lstStyle/>
          <a:p>
            <a:r>
              <a:rPr lang="en-US" altLang="en-US">
                <a:solidFill>
                  <a:srgbClr val="00355C"/>
                </a:solidFill>
                <a:ea typeface="MS PGothic" panose="020B0600070205080204" pitchFamily="34" charset="-128"/>
              </a:rPr>
              <a:t>Content Outline</a:t>
            </a:r>
            <a:endParaRPr lang="en-US" altLang="en-US" sz="2800">
              <a:solidFill>
                <a:srgbClr val="00355C"/>
              </a:solidFill>
              <a:ea typeface="MS PGothic" panose="020B0600070205080204" pitchFamily="34" charset="-128"/>
            </a:endParaRPr>
          </a:p>
        </p:txBody>
      </p:sp>
      <p:sp>
        <p:nvSpPr>
          <p:cNvPr id="50179" name="Content Placeholder 2">
            <a:extLst>
              <a:ext uri="{FF2B5EF4-FFF2-40B4-BE49-F238E27FC236}">
                <a16:creationId xmlns:a16="http://schemas.microsoft.com/office/drawing/2014/main" id="{9D96ED29-03D6-473F-BB9A-68FEC1507149}"/>
              </a:ext>
            </a:extLst>
          </p:cNvPr>
          <p:cNvSpPr>
            <a:spLocks noGrp="1"/>
          </p:cNvSpPr>
          <p:nvPr>
            <p:ph idx="1"/>
          </p:nvPr>
        </p:nvSpPr>
        <p:spPr>
          <a:ln/>
        </p:spPr>
        <p:txBody>
          <a:bodyPr/>
          <a:lstStyle/>
          <a:p>
            <a:pPr marL="514350" indent="-514350">
              <a:buFontTx/>
              <a:buAutoNum type="arabicPeriod"/>
            </a:pPr>
            <a:r>
              <a:rPr altLang="en-US" sz="2800" dirty="0">
                <a:ea typeface="MS PGothic" panose="020B0600070205080204" pitchFamily="34" charset="-128"/>
                <a:cs typeface="Arial" panose="020B0604020202020204" pitchFamily="34" charset="0"/>
              </a:rPr>
              <a:t>Introduction to ITS</a:t>
            </a:r>
            <a:endParaRPr lang="en-US" altLang="en-US" sz="2800" dirty="0">
              <a:ea typeface="MS PGothic" panose="020B0600070205080204" pitchFamily="34" charset="-128"/>
              <a:cs typeface="Arial" panose="020B0604020202020204" pitchFamily="34" charset="0"/>
            </a:endParaRPr>
          </a:p>
          <a:p>
            <a:pPr marL="384175" lvl="1" indent="0">
              <a:buSzPct val="100000"/>
              <a:buFont typeface="Arial Unicode MS" panose="020B0604020202020204" pitchFamily="34" charset="-128"/>
              <a:buNone/>
            </a:pPr>
            <a:r>
              <a:rPr lang="en-US" altLang="en-US" sz="2200" dirty="0">
                <a:ea typeface="MS PGothic" panose="020B0600070205080204" pitchFamily="34" charset="-128"/>
                <a:cs typeface="Arial" panose="020B0604020202020204" pitchFamily="34" charset="0"/>
              </a:rPr>
              <a:t>Provides an overview of ITS including history, benefits, and future vision</a:t>
            </a:r>
          </a:p>
          <a:p>
            <a:pPr marL="514350" indent="-514350">
              <a:buFontTx/>
              <a:buAutoNum type="arabicPeriod"/>
            </a:pPr>
            <a:r>
              <a:rPr altLang="en-US" sz="2800" dirty="0">
                <a:ea typeface="MS PGothic" panose="020B0600070205080204" pitchFamily="34" charset="-128"/>
                <a:cs typeface="Arial" panose="020B0604020202020204" pitchFamily="34" charset="0"/>
              </a:rPr>
              <a:t>Systems Engineering</a:t>
            </a:r>
          </a:p>
          <a:p>
            <a:pPr marL="384175" lvl="1" indent="0">
              <a:buSzPct val="100000"/>
              <a:buFont typeface="Arial Unicode MS" panose="020B0604020202020204" pitchFamily="34" charset="-128"/>
              <a:buNone/>
            </a:pPr>
            <a:r>
              <a:rPr altLang="en-US" sz="2200" dirty="0">
                <a:ea typeface="MS PGothic" panose="020B0600070205080204" pitchFamily="34" charset="-128"/>
                <a:cs typeface="Arial" panose="020B0604020202020204" pitchFamily="34" charset="0"/>
              </a:rPr>
              <a:t>Presents an overview of systems engineering and its relation to ITS architecture, planning, and deployment</a:t>
            </a:r>
          </a:p>
          <a:p>
            <a:pPr marL="514350" indent="-514350">
              <a:buFontTx/>
              <a:buAutoNum type="arabicPeriod"/>
            </a:pPr>
            <a:r>
              <a:rPr altLang="en-US" sz="2800" dirty="0">
                <a:ea typeface="MS PGothic" panose="020B0600070205080204" pitchFamily="34" charset="-128"/>
                <a:cs typeface="Arial" panose="020B0604020202020204" pitchFamily="34" charset="0"/>
              </a:rPr>
              <a:t>Application of ITS to TSMO</a:t>
            </a:r>
          </a:p>
          <a:p>
            <a:pPr marL="384175" lvl="1" indent="0">
              <a:buSzPct val="100000"/>
              <a:buFont typeface="Arial Unicode MS" panose="020B0604020202020204" pitchFamily="34" charset="-128"/>
              <a:buNone/>
            </a:pPr>
            <a:r>
              <a:rPr altLang="en-US" sz="2200" dirty="0">
                <a:ea typeface="MS PGothic" panose="020B0600070205080204" pitchFamily="34" charset="-128"/>
                <a:cs typeface="Arial" panose="020B0604020202020204" pitchFamily="34" charset="0"/>
              </a:rPr>
              <a:t>Provides an overview of ITS technology and tools used to manage tra</a:t>
            </a:r>
            <a:r>
              <a:rPr lang="en-US" altLang="en-US" sz="2200" dirty="0">
                <a:ea typeface="MS PGothic" panose="020B0600070205080204" pitchFamily="34" charset="-128"/>
                <a:cs typeface="Arial" panose="020B0604020202020204" pitchFamily="34" charset="0"/>
              </a:rPr>
              <a:t>ns</a:t>
            </a:r>
            <a:r>
              <a:rPr altLang="en-US" sz="2200" dirty="0">
                <a:ea typeface="MS PGothic" panose="020B0600070205080204" pitchFamily="34" charset="-128"/>
                <a:cs typeface="Arial" panose="020B0604020202020204" pitchFamily="34" charset="0"/>
              </a:rPr>
              <a:t>portation strategies, systems, and networks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9B2297F-F1E0-4771-9582-E85CBCADFD66}"/>
              </a:ext>
            </a:extLst>
          </p:cNvPr>
          <p:cNvSpPr>
            <a:spLocks noGrp="1"/>
          </p:cNvSpPr>
          <p:nvPr>
            <p:ph type="title"/>
          </p:nvPr>
        </p:nvSpPr>
        <p:spPr>
          <a:xfrm>
            <a:off x="304800" y="381000"/>
            <a:ext cx="8229600" cy="762000"/>
          </a:xfrm>
        </p:spPr>
        <p:txBody>
          <a:bodyPr/>
          <a:lstStyle/>
          <a:p>
            <a:r>
              <a:rPr lang="en-US" altLang="en-US">
                <a:solidFill>
                  <a:srgbClr val="00355C"/>
                </a:solidFill>
                <a:ea typeface="MS PGothic" panose="020B0600070205080204" pitchFamily="34" charset="-128"/>
              </a:rPr>
              <a:t>Content Outline (cont’d)</a:t>
            </a:r>
          </a:p>
        </p:txBody>
      </p:sp>
      <p:sp>
        <p:nvSpPr>
          <p:cNvPr id="52227" name="Content Placeholder 2">
            <a:extLst>
              <a:ext uri="{FF2B5EF4-FFF2-40B4-BE49-F238E27FC236}">
                <a16:creationId xmlns:a16="http://schemas.microsoft.com/office/drawing/2014/main" id="{50A1B240-4E72-4E5D-8411-BFF61B45FE05}"/>
              </a:ext>
            </a:extLst>
          </p:cNvPr>
          <p:cNvSpPr>
            <a:spLocks noGrp="1"/>
          </p:cNvSpPr>
          <p:nvPr>
            <p:ph idx="1"/>
          </p:nvPr>
        </p:nvSpPr>
        <p:spPr>
          <a:xfrm>
            <a:off x="457200" y="1295400"/>
            <a:ext cx="8458200" cy="4953000"/>
          </a:xfrm>
          <a:ln/>
        </p:spPr>
        <p:txBody>
          <a:bodyPr/>
          <a:lstStyle/>
          <a:p>
            <a:pPr marL="514350" indent="-514350">
              <a:buFontTx/>
              <a:buAutoNum type="arabicPeriod" startAt="4"/>
            </a:pPr>
            <a:r>
              <a:rPr altLang="en-US" sz="2800" dirty="0">
                <a:ea typeface="MS PGothic" panose="020B0600070205080204" pitchFamily="34" charset="-128"/>
                <a:cs typeface="Arial" panose="020B0604020202020204" pitchFamily="34" charset="0"/>
              </a:rPr>
              <a:t>ITS Data in Decision Making</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Introduces fundamentals related to collecting, storing, analyzing, and sharing ITS data to manage performance and improve dec</a:t>
            </a:r>
            <a:r>
              <a:rPr lang="en-US" altLang="en-US" sz="2400" dirty="0">
                <a:ea typeface="MS PGothic" panose="020B0600070205080204" pitchFamily="34" charset="-128"/>
                <a:cs typeface="Arial" panose="020B0604020202020204" pitchFamily="34" charset="0"/>
              </a:rPr>
              <a:t>i</a:t>
            </a:r>
            <a:r>
              <a:rPr altLang="en-US" sz="2400" dirty="0">
                <a:ea typeface="MS PGothic" panose="020B0600070205080204" pitchFamily="34" charset="-128"/>
                <a:cs typeface="Arial" panose="020B0604020202020204" pitchFamily="34" charset="0"/>
              </a:rPr>
              <a:t>sion-making</a:t>
            </a:r>
          </a:p>
          <a:p>
            <a:pPr marL="514350" indent="-514350">
              <a:buFontTx/>
              <a:buAutoNum type="arabicPeriod" startAt="4"/>
            </a:pPr>
            <a:r>
              <a:rPr altLang="en-US" sz="2800" dirty="0">
                <a:ea typeface="MS PGothic" panose="020B0600070205080204" pitchFamily="34" charset="-128"/>
                <a:cs typeface="Arial" panose="020B0604020202020204" pitchFamily="34" charset="0"/>
              </a:rPr>
              <a:t>ITS to Support Travelers</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Focuses on ITS applications to support multimodal transportation: information, safety, convenience</a:t>
            </a:r>
          </a:p>
          <a:p>
            <a:pPr marL="514350" indent="-514350">
              <a:buFontTx/>
              <a:buAutoNum type="arabicPeriod" startAt="4"/>
            </a:pPr>
            <a:r>
              <a:rPr altLang="en-US" sz="2800" dirty="0">
                <a:ea typeface="MS PGothic" panose="020B0600070205080204" pitchFamily="34" charset="-128"/>
                <a:cs typeface="Arial" panose="020B0604020202020204" pitchFamily="34" charset="0"/>
              </a:rPr>
              <a:t>Freight and Commercial Vehicle ITS</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Illustrates and explains major ITS applications related to freight management and commercial vehicle operations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83762EC-B10B-4D8A-AD17-8C6259BD332E}"/>
              </a:ext>
            </a:extLst>
          </p:cNvPr>
          <p:cNvSpPr>
            <a:spLocks noGrp="1"/>
          </p:cNvSpPr>
          <p:nvPr>
            <p:ph type="title"/>
          </p:nvPr>
        </p:nvSpPr>
        <p:spPr>
          <a:xfrm>
            <a:off x="304800" y="473075"/>
            <a:ext cx="8229600" cy="593725"/>
          </a:xfrm>
        </p:spPr>
        <p:txBody>
          <a:bodyPr/>
          <a:lstStyle/>
          <a:p>
            <a:r>
              <a:rPr lang="en-US" altLang="en-US">
                <a:solidFill>
                  <a:srgbClr val="00355C"/>
                </a:solidFill>
                <a:ea typeface="MS PGothic" panose="020B0600070205080204" pitchFamily="34" charset="-128"/>
              </a:rPr>
              <a:t>Content Outline (cont’d)</a:t>
            </a:r>
          </a:p>
        </p:txBody>
      </p:sp>
      <p:sp>
        <p:nvSpPr>
          <p:cNvPr id="54275" name="Content Placeholder 2">
            <a:extLst>
              <a:ext uri="{FF2B5EF4-FFF2-40B4-BE49-F238E27FC236}">
                <a16:creationId xmlns:a16="http://schemas.microsoft.com/office/drawing/2014/main" id="{D1AE89FE-89D3-4126-8A6F-862011386CD6}"/>
              </a:ext>
            </a:extLst>
          </p:cNvPr>
          <p:cNvSpPr>
            <a:spLocks noGrp="1"/>
          </p:cNvSpPr>
          <p:nvPr>
            <p:ph idx="1"/>
          </p:nvPr>
        </p:nvSpPr>
        <p:spPr>
          <a:ln/>
        </p:spPr>
        <p:txBody>
          <a:bodyPr/>
          <a:lstStyle/>
          <a:p>
            <a:pPr marL="514350" indent="-514350">
              <a:buFontTx/>
              <a:buAutoNum type="arabicPeriod" startAt="7"/>
            </a:pPr>
            <a:r>
              <a:rPr altLang="en-US" sz="2800" dirty="0">
                <a:ea typeface="MS PGothic" panose="020B0600070205080204" pitchFamily="34" charset="-128"/>
                <a:cs typeface="Arial" panose="020B0604020202020204" pitchFamily="34" charset="0"/>
              </a:rPr>
              <a:t>Public Transportation</a:t>
            </a:r>
          </a:p>
          <a:p>
            <a:pPr marL="384175" lvl="1" indent="0">
              <a:buSzPct val="100000"/>
              <a:buNone/>
            </a:pPr>
            <a:r>
              <a:rPr altLang="en-US" sz="2400" dirty="0">
                <a:ea typeface="MS PGothic" panose="020B0600070205080204" pitchFamily="34" charset="-128"/>
                <a:cs typeface="Arial" panose="020B0604020202020204" pitchFamily="34" charset="0"/>
              </a:rPr>
              <a:t>Identifies a broad range of ITS applications in public transportation and describes how they enhance efficiency, convenience, safety, and security </a:t>
            </a:r>
          </a:p>
          <a:p>
            <a:pPr marL="514350" indent="-514350">
              <a:buFontTx/>
              <a:buAutoNum type="arabicPeriod" startAt="8"/>
            </a:pPr>
            <a:r>
              <a:rPr altLang="en-US" sz="2800" dirty="0">
                <a:ea typeface="MS PGothic" panose="020B0600070205080204" pitchFamily="34" charset="-128"/>
                <a:cs typeface="Arial" panose="020B0604020202020204" pitchFamily="34" charset="0"/>
              </a:rPr>
              <a:t>Electronic Tolling and Pricing</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Provides an introduction to electronic payment systems applications and pricing strategies </a:t>
            </a:r>
          </a:p>
          <a:p>
            <a:pPr marL="514350" indent="-514350">
              <a:buFontTx/>
              <a:buAutoNum type="arabicPeriod" startAt="8"/>
            </a:pPr>
            <a:r>
              <a:rPr altLang="en-US" sz="2800" dirty="0">
                <a:ea typeface="MS PGothic" panose="020B0600070205080204" pitchFamily="34" charset="-128"/>
                <a:cs typeface="Arial" panose="020B0604020202020204" pitchFamily="34" charset="0"/>
              </a:rPr>
              <a:t>Supporting ITS Technologies</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Describes various supporting ITS technologies and considers opportunities for deployment and integration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EB560E25-B1B2-46E4-99A1-C6755B242A6C}"/>
              </a:ext>
            </a:extLst>
          </p:cNvPr>
          <p:cNvSpPr>
            <a:spLocks noGrp="1"/>
          </p:cNvSpPr>
          <p:nvPr>
            <p:ph type="title"/>
          </p:nvPr>
        </p:nvSpPr>
        <p:spPr>
          <a:xfrm>
            <a:off x="304800" y="473075"/>
            <a:ext cx="8229600" cy="593725"/>
          </a:xfrm>
        </p:spPr>
        <p:txBody>
          <a:bodyPr/>
          <a:lstStyle/>
          <a:p>
            <a:r>
              <a:rPr lang="en-US" altLang="en-US">
                <a:solidFill>
                  <a:srgbClr val="00355C"/>
                </a:solidFill>
                <a:ea typeface="MS PGothic" panose="020B0600070205080204" pitchFamily="34" charset="-128"/>
              </a:rPr>
              <a:t>Content Outline (cont’d)</a:t>
            </a:r>
          </a:p>
        </p:txBody>
      </p:sp>
      <p:sp>
        <p:nvSpPr>
          <p:cNvPr id="56323" name="Content Placeholder 2">
            <a:extLst>
              <a:ext uri="{FF2B5EF4-FFF2-40B4-BE49-F238E27FC236}">
                <a16:creationId xmlns:a16="http://schemas.microsoft.com/office/drawing/2014/main" id="{FC9D444E-7280-42F3-9457-68EB3BCD87F6}"/>
              </a:ext>
            </a:extLst>
          </p:cNvPr>
          <p:cNvSpPr>
            <a:spLocks noGrp="1"/>
          </p:cNvSpPr>
          <p:nvPr>
            <p:ph idx="1"/>
          </p:nvPr>
        </p:nvSpPr>
        <p:spPr>
          <a:ln/>
        </p:spPr>
        <p:txBody>
          <a:bodyPr/>
          <a:lstStyle/>
          <a:p>
            <a:pPr marL="514350" indent="-514350">
              <a:buFontTx/>
              <a:buAutoNum type="arabicPeriod" startAt="10"/>
            </a:pPr>
            <a:r>
              <a:rPr altLang="en-US" sz="2400" dirty="0">
                <a:ea typeface="MS PGothic" panose="020B0600070205080204" pitchFamily="34" charset="-128"/>
                <a:cs typeface="Arial" panose="020B0604020202020204" pitchFamily="34" charset="0"/>
              </a:rPr>
              <a:t> </a:t>
            </a:r>
            <a:r>
              <a:rPr altLang="en-US" sz="2800" dirty="0">
                <a:ea typeface="MS PGothic" panose="020B0600070205080204" pitchFamily="34" charset="-128"/>
                <a:cs typeface="Arial" panose="020B0604020202020204" pitchFamily="34" charset="0"/>
              </a:rPr>
              <a:t>Rural and Regional ITS Applications</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Identifies unique transportation needs in rural areas and applies lessons from successful ITS deployments in rural and regional settings</a:t>
            </a:r>
          </a:p>
          <a:p>
            <a:pPr marL="514350" indent="-514350">
              <a:buFontTx/>
              <a:buAutoNum type="arabicPeriod" startAt="10"/>
            </a:pPr>
            <a:r>
              <a:rPr altLang="en-US" sz="2400" dirty="0">
                <a:ea typeface="MS PGothic" panose="020B0600070205080204" pitchFamily="34" charset="-128"/>
                <a:cs typeface="Arial" panose="020B0604020202020204" pitchFamily="34" charset="0"/>
              </a:rPr>
              <a:t> </a:t>
            </a:r>
            <a:r>
              <a:rPr altLang="en-US" sz="2800" dirty="0">
                <a:ea typeface="MS PGothic" panose="020B0600070205080204" pitchFamily="34" charset="-128"/>
                <a:cs typeface="Arial" panose="020B0604020202020204" pitchFamily="34" charset="0"/>
              </a:rPr>
              <a:t>Sustainable Transportation</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Explores opportunities to integrate ITS technologies in support of sustainable transportation</a:t>
            </a:r>
          </a:p>
          <a:p>
            <a:pPr marL="514350" indent="-514350">
              <a:buFontTx/>
              <a:buAutoNum type="arabicPeriod" startAt="10"/>
            </a:pPr>
            <a:r>
              <a:rPr altLang="en-US" sz="2400" dirty="0">
                <a:ea typeface="MS PGothic" panose="020B0600070205080204" pitchFamily="34" charset="-128"/>
                <a:cs typeface="Arial" panose="020B0604020202020204" pitchFamily="34" charset="0"/>
              </a:rPr>
              <a:t> </a:t>
            </a:r>
            <a:r>
              <a:rPr altLang="en-US" sz="2800" dirty="0">
                <a:ea typeface="MS PGothic" panose="020B0600070205080204" pitchFamily="34" charset="-128"/>
                <a:cs typeface="Arial" panose="020B0604020202020204" pitchFamily="34" charset="0"/>
              </a:rPr>
              <a:t>Institutional Issues</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Defines institutional challenges encountered in planning, deploying, and maintaining ITS and provides guidance on addressing institutional concerns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C6577AD-4222-4C34-A68A-C43E7CB874B9}"/>
              </a:ext>
            </a:extLst>
          </p:cNvPr>
          <p:cNvSpPr>
            <a:spLocks noGrp="1"/>
          </p:cNvSpPr>
          <p:nvPr>
            <p:ph type="title"/>
          </p:nvPr>
        </p:nvSpPr>
        <p:spPr/>
        <p:txBody>
          <a:bodyPr/>
          <a:lstStyle/>
          <a:p>
            <a:r>
              <a:rPr lang="en-US" altLang="en-US">
                <a:solidFill>
                  <a:srgbClr val="003562"/>
                </a:solidFill>
                <a:ea typeface="MS PGothic" panose="020B0600070205080204" pitchFamily="34" charset="-128"/>
              </a:rPr>
              <a:t>Learning Objectives</a:t>
            </a:r>
          </a:p>
        </p:txBody>
      </p:sp>
      <p:sp>
        <p:nvSpPr>
          <p:cNvPr id="3" name="Content Placeholder 2">
            <a:extLst>
              <a:ext uri="{FF2B5EF4-FFF2-40B4-BE49-F238E27FC236}">
                <a16:creationId xmlns:a16="http://schemas.microsoft.com/office/drawing/2014/main" id="{C6599F1B-4180-4D08-8A50-53E82A938778}"/>
              </a:ext>
            </a:extLst>
          </p:cNvPr>
          <p:cNvSpPr>
            <a:spLocks noGrp="1"/>
          </p:cNvSpPr>
          <p:nvPr>
            <p:ph idx="1"/>
          </p:nvPr>
        </p:nvSpPr>
        <p:spPr/>
        <p:txBody>
          <a:bodyPr/>
          <a:lstStyle/>
          <a:p>
            <a:pPr>
              <a:defRPr/>
            </a:pPr>
            <a:r>
              <a:rPr sz="2800" dirty="0"/>
              <a:t>Understand the history and current status of ITS</a:t>
            </a:r>
          </a:p>
          <a:p>
            <a:pPr>
              <a:defRPr/>
            </a:pPr>
            <a:r>
              <a:rPr sz="2800" dirty="0"/>
              <a:t>Be familiar with the 16 subject modules</a:t>
            </a:r>
          </a:p>
          <a:p>
            <a:pPr>
              <a:defRPr/>
            </a:pPr>
            <a:r>
              <a:rPr sz="2800" dirty="0"/>
              <a:t>Know how to access and use the ITS </a:t>
            </a:r>
            <a:r>
              <a:rPr sz="2800" dirty="0" err="1"/>
              <a:t>ePrimer</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440B988-5798-41D6-9007-D18737CC17A2}"/>
              </a:ext>
            </a:extLst>
          </p:cNvPr>
          <p:cNvSpPr>
            <a:spLocks noGrp="1"/>
          </p:cNvSpPr>
          <p:nvPr>
            <p:ph type="title"/>
          </p:nvPr>
        </p:nvSpPr>
        <p:spPr>
          <a:xfrm>
            <a:off x="304800" y="473075"/>
            <a:ext cx="8229600" cy="593725"/>
          </a:xfrm>
        </p:spPr>
        <p:txBody>
          <a:bodyPr/>
          <a:lstStyle/>
          <a:p>
            <a:r>
              <a:rPr lang="en-US" altLang="en-US">
                <a:solidFill>
                  <a:srgbClr val="00355C"/>
                </a:solidFill>
                <a:ea typeface="MS PGothic" panose="020B0600070205080204" pitchFamily="34" charset="-128"/>
              </a:rPr>
              <a:t>Content Outline (cont’d)</a:t>
            </a:r>
          </a:p>
        </p:txBody>
      </p:sp>
      <p:sp>
        <p:nvSpPr>
          <p:cNvPr id="58371" name="Content Placeholder 2">
            <a:extLst>
              <a:ext uri="{FF2B5EF4-FFF2-40B4-BE49-F238E27FC236}">
                <a16:creationId xmlns:a16="http://schemas.microsoft.com/office/drawing/2014/main" id="{C76FA7FC-50F2-46A8-B75F-45ACFC9BD0B3}"/>
              </a:ext>
            </a:extLst>
          </p:cNvPr>
          <p:cNvSpPr>
            <a:spLocks noGrp="1"/>
          </p:cNvSpPr>
          <p:nvPr>
            <p:ph idx="1"/>
          </p:nvPr>
        </p:nvSpPr>
        <p:spPr>
          <a:ln/>
        </p:spPr>
        <p:txBody>
          <a:bodyPr/>
          <a:lstStyle/>
          <a:p>
            <a:pPr marL="514350" indent="-514350">
              <a:buFontTx/>
              <a:buAutoNum type="arabicPeriod" startAt="13"/>
            </a:pPr>
            <a:r>
              <a:rPr altLang="en-US" sz="2600" dirty="0">
                <a:ea typeface="MS PGothic" panose="020B0600070205080204" pitchFamily="34" charset="-128"/>
                <a:cs typeface="Arial" panose="020B0604020202020204" pitchFamily="34" charset="0"/>
              </a:rPr>
              <a:t> </a:t>
            </a:r>
            <a:r>
              <a:rPr altLang="en-US" sz="2800" dirty="0">
                <a:ea typeface="MS PGothic" panose="020B0600070205080204" pitchFamily="34" charset="-128"/>
                <a:cs typeface="Arial" panose="020B0604020202020204" pitchFamily="34" charset="0"/>
              </a:rPr>
              <a:t>Connected Vehicles</a:t>
            </a:r>
          </a:p>
          <a:p>
            <a:pPr marL="384175" lvl="1" indent="0">
              <a:buSzPct val="100000"/>
              <a:buFont typeface="Arial Unicode MS" panose="020B0604020202020204" pitchFamily="34" charset="-128"/>
              <a:buNone/>
            </a:pPr>
            <a:r>
              <a:rPr altLang="en-US" sz="2400" dirty="0">
                <a:ea typeface="MS PGothic" panose="020B0600070205080204" pitchFamily="34" charset="-128"/>
                <a:cs typeface="Arial" panose="020B0604020202020204" pitchFamily="34" charset="0"/>
              </a:rPr>
              <a:t>Examines current and emerging CV technologies and discusses institutional, policy, legal, and funding challenges associated with CV applications</a:t>
            </a:r>
            <a:endParaRPr lang="en-US" altLang="en-US" sz="2400" dirty="0">
              <a:ea typeface="MS PGothic" panose="020B0600070205080204" pitchFamily="34" charset="-128"/>
              <a:cs typeface="Arial" panose="020B0604020202020204" pitchFamily="34" charset="0"/>
            </a:endParaRPr>
          </a:p>
          <a:p>
            <a:pPr marL="514350" indent="-514350">
              <a:buFontTx/>
              <a:buAutoNum type="arabicPeriod" startAt="13"/>
            </a:pPr>
            <a:r>
              <a:rPr lang="en-US" altLang="en-US" sz="2800" dirty="0">
                <a:ea typeface="MS PGothic" panose="020B0600070205080204" pitchFamily="34" charset="-128"/>
                <a:cs typeface="Arial" panose="020B0604020202020204" pitchFamily="34" charset="0"/>
              </a:rPr>
              <a:t> ITS in Emergencies and Disasters</a:t>
            </a:r>
          </a:p>
          <a:p>
            <a:pPr marL="438912" lvl="2" indent="0">
              <a:buNone/>
            </a:pPr>
            <a:r>
              <a:rPr lang="en-US" altLang="en-US" sz="2400" dirty="0">
                <a:ea typeface="MS PGothic" panose="020B0600070205080204" pitchFamily="34" charset="-128"/>
                <a:cs typeface="Arial" panose="020B0604020202020204" pitchFamily="34" charset="0"/>
              </a:rPr>
              <a:t>Provides information on how ITS can support transportation operations during emergencies and disasters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0440B988-5798-41D6-9007-D18737CC17A2}"/>
              </a:ext>
            </a:extLst>
          </p:cNvPr>
          <p:cNvSpPr>
            <a:spLocks noGrp="1"/>
          </p:cNvSpPr>
          <p:nvPr>
            <p:ph type="title"/>
          </p:nvPr>
        </p:nvSpPr>
        <p:spPr>
          <a:xfrm>
            <a:off x="304800" y="473075"/>
            <a:ext cx="8229600" cy="593725"/>
          </a:xfrm>
        </p:spPr>
        <p:txBody>
          <a:bodyPr/>
          <a:lstStyle/>
          <a:p>
            <a:r>
              <a:rPr lang="en-US" altLang="en-US">
                <a:solidFill>
                  <a:srgbClr val="00355C"/>
                </a:solidFill>
                <a:ea typeface="MS PGothic" panose="020B0600070205080204" pitchFamily="34" charset="-128"/>
              </a:rPr>
              <a:t>Content Outline (cont’d)</a:t>
            </a:r>
          </a:p>
        </p:txBody>
      </p:sp>
      <p:sp>
        <p:nvSpPr>
          <p:cNvPr id="58371" name="Content Placeholder 2">
            <a:extLst>
              <a:ext uri="{FF2B5EF4-FFF2-40B4-BE49-F238E27FC236}">
                <a16:creationId xmlns:a16="http://schemas.microsoft.com/office/drawing/2014/main" id="{C76FA7FC-50F2-46A8-B75F-45ACFC9BD0B3}"/>
              </a:ext>
            </a:extLst>
          </p:cNvPr>
          <p:cNvSpPr>
            <a:spLocks noGrp="1"/>
          </p:cNvSpPr>
          <p:nvPr>
            <p:ph idx="1"/>
          </p:nvPr>
        </p:nvSpPr>
        <p:spPr>
          <a:ln/>
        </p:spPr>
        <p:txBody>
          <a:bodyPr/>
          <a:lstStyle/>
          <a:p>
            <a:pPr marL="514350" indent="-514350">
              <a:buFont typeface="+mj-lt"/>
              <a:buAutoNum type="arabicPeriod" startAt="15"/>
            </a:pPr>
            <a:r>
              <a:rPr lang="en-US" altLang="en-US" sz="2800" dirty="0">
                <a:ea typeface="MS PGothic" panose="020B0600070205080204" pitchFamily="34" charset="-128"/>
                <a:cs typeface="Arial" panose="020B0604020202020204" pitchFamily="34" charset="0"/>
              </a:rPr>
              <a:t>Port Operations</a:t>
            </a:r>
          </a:p>
          <a:p>
            <a:pPr marL="438912" lvl="2" indent="0">
              <a:buNone/>
            </a:pPr>
            <a:r>
              <a:rPr lang="en-US" altLang="en-US" sz="2400" dirty="0">
                <a:ea typeface="MS PGothic" panose="020B0600070205080204" pitchFamily="34" charset="-128"/>
                <a:cs typeface="Arial" panose="020B0604020202020204" pitchFamily="34" charset="0"/>
              </a:rPr>
              <a:t>Provides an overview of ITS related to port operations and supports expanded port participation in ITS applications</a:t>
            </a:r>
          </a:p>
          <a:p>
            <a:pPr marL="514350" indent="-514350">
              <a:buFont typeface="+mj-lt"/>
              <a:buAutoNum type="arabicPeriod" startAt="16"/>
            </a:pPr>
            <a:r>
              <a:rPr lang="en-US" altLang="en-US" sz="2800" dirty="0">
                <a:ea typeface="MS PGothic" panose="020B0600070205080204" pitchFamily="34" charset="-128"/>
                <a:cs typeface="Arial" panose="020B0604020202020204" pitchFamily="34" charset="0"/>
              </a:rPr>
              <a:t>ITS Emerging Opportunities and Challenges</a:t>
            </a:r>
          </a:p>
          <a:p>
            <a:pPr marL="384175" lvl="1" indent="0">
              <a:buSzPct val="100000"/>
              <a:buNone/>
            </a:pPr>
            <a:r>
              <a:rPr altLang="en-US" sz="2400" dirty="0">
                <a:ea typeface="MS PGothic" panose="020B0600070205080204" pitchFamily="34" charset="-128"/>
                <a:cs typeface="Arial" panose="020B0604020202020204" pitchFamily="34" charset="0"/>
              </a:rPr>
              <a:t>Explores 4IR technolog</a:t>
            </a:r>
            <a:r>
              <a:rPr lang="en-US" altLang="en-US" sz="2400" dirty="0">
                <a:ea typeface="MS PGothic" panose="020B0600070205080204" pitchFamily="34" charset="-128"/>
                <a:cs typeface="Arial" panose="020B0604020202020204" pitchFamily="34" charset="0"/>
              </a:rPr>
              <a:t>i</a:t>
            </a:r>
            <a:r>
              <a:rPr altLang="en-US" sz="2400" dirty="0">
                <a:ea typeface="MS PGothic" panose="020B0600070205080204" pitchFamily="34" charset="-128"/>
                <a:cs typeface="Arial" panose="020B0604020202020204" pitchFamily="34" charset="0"/>
              </a:rPr>
              <a:t>es and how developments in data, computing, and telecommunications are impacting ITS and transportation profession</a:t>
            </a:r>
          </a:p>
        </p:txBody>
      </p:sp>
    </p:spTree>
    <p:extLst>
      <p:ext uri="{BB962C8B-B14F-4D97-AF65-F5344CB8AC3E}">
        <p14:creationId xmlns:p14="http://schemas.microsoft.com/office/powerpoint/2010/main" val="358571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A664083-E95B-401A-B1BD-420658A24A36}"/>
              </a:ext>
            </a:extLst>
          </p:cNvPr>
          <p:cNvSpPr txBox="1">
            <a:spLocks/>
          </p:cNvSpPr>
          <p:nvPr/>
        </p:nvSpPr>
        <p:spPr bwMode="auto">
          <a:xfrm>
            <a:off x="457200" y="3810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r>
              <a:rPr lang="en-US" altLang="en-US" sz="3200" b="1" i="1">
                <a:solidFill>
                  <a:srgbClr val="00355C"/>
                </a:solidFill>
                <a:latin typeface="Arial" panose="020B0604020202020204" pitchFamily="34" charset="0"/>
              </a:rPr>
              <a:t>ITS ePrimer </a:t>
            </a:r>
            <a:r>
              <a:rPr lang="en-US" altLang="en-US" sz="3200" b="1">
                <a:solidFill>
                  <a:srgbClr val="00355C"/>
                </a:solidFill>
                <a:latin typeface="Arial" panose="020B0604020202020204" pitchFamily="34" charset="0"/>
              </a:rPr>
              <a:t>Online Products</a:t>
            </a:r>
            <a:endParaRPr lang="en-US" altLang="en-US" b="1" i="1">
              <a:solidFill>
                <a:srgbClr val="00355C"/>
              </a:solidFill>
            </a:endParaRPr>
          </a:p>
        </p:txBody>
      </p:sp>
      <p:sp>
        <p:nvSpPr>
          <p:cNvPr id="62467" name="Content Placeholder 2">
            <a:extLst>
              <a:ext uri="{FF2B5EF4-FFF2-40B4-BE49-F238E27FC236}">
                <a16:creationId xmlns:a16="http://schemas.microsoft.com/office/drawing/2014/main" id="{F20E911D-179E-409E-AF0E-51C7F5AC284F}"/>
              </a:ext>
            </a:extLst>
          </p:cNvPr>
          <p:cNvSpPr>
            <a:spLocks noGrp="1"/>
          </p:cNvSpPr>
          <p:nvPr>
            <p:ph idx="10"/>
          </p:nvPr>
        </p:nvSpPr>
        <p:spPr>
          <a:xfrm>
            <a:off x="457200" y="1295400"/>
            <a:ext cx="3276600" cy="4953000"/>
          </a:xfrm>
          <a:ln/>
        </p:spPr>
        <p:txBody>
          <a:bodyPr/>
          <a:lstStyle/>
          <a:p>
            <a:pPr marL="382588" indent="-209550"/>
            <a:r>
              <a:rPr altLang="en-US" sz="2800" dirty="0">
                <a:ea typeface="MS PGothic" panose="020B0600070205080204" pitchFamily="34" charset="-128"/>
                <a:cs typeface="Arial" panose="020B0604020202020204" pitchFamily="34" charset="0"/>
              </a:rPr>
              <a:t>Available </a:t>
            </a:r>
            <a:r>
              <a:rPr altLang="en-US" sz="2800" dirty="0">
                <a:ea typeface="MS PGothic" panose="020B0600070205080204" pitchFamily="34" charset="-128"/>
                <a:cs typeface="Arial" panose="020B0604020202020204" pitchFamily="34" charset="0"/>
                <a:hlinkClick r:id="rId3"/>
              </a:rPr>
              <a:t>online</a:t>
            </a:r>
            <a:endParaRPr altLang="en-US" sz="2800" dirty="0">
              <a:ea typeface="MS PGothic" panose="020B0600070205080204" pitchFamily="34" charset="-128"/>
              <a:cs typeface="Arial" panose="020B0604020202020204" pitchFamily="34" charset="0"/>
            </a:endParaRPr>
          </a:p>
          <a:p>
            <a:pPr marL="592138" lvl="1" indent="-209550"/>
            <a:r>
              <a:rPr altLang="en-US" sz="2800" dirty="0">
                <a:ea typeface="MS PGothic" panose="020B0600070205080204" pitchFamily="34" charset="-128"/>
                <a:cs typeface="Arial" panose="020B0604020202020204" pitchFamily="34" charset="0"/>
              </a:rPr>
              <a:t>16 modules</a:t>
            </a:r>
          </a:p>
          <a:p>
            <a:pPr marL="592138" lvl="1" indent="-209550"/>
            <a:r>
              <a:rPr altLang="en-US" sz="2800" dirty="0">
                <a:ea typeface="MS PGothic" panose="020B0600070205080204" pitchFamily="34" charset="-128"/>
                <a:cs typeface="Arial" panose="020B0604020202020204" pitchFamily="34" charset="0"/>
              </a:rPr>
              <a:t>PowerPoint slides with speaker notes and suggested audience interaction for each module</a:t>
            </a:r>
          </a:p>
          <a:p>
            <a:pPr marL="382588" indent="-209550">
              <a:buFont typeface="Wingdings" panose="05000000000000000000" pitchFamily="2" charset="2"/>
              <a:buNone/>
            </a:pPr>
            <a:endParaRPr altLang="en-US" sz="2400" dirty="0">
              <a:ea typeface="MS PGothic" panose="020B0600070205080204" pitchFamily="34" charset="-128"/>
              <a:cs typeface="Arial" panose="020B0604020202020204" pitchFamily="34" charset="0"/>
            </a:endParaRPr>
          </a:p>
          <a:p>
            <a:pPr marL="382588" indent="-209550">
              <a:buFontTx/>
              <a:buNone/>
            </a:pPr>
            <a:endParaRPr altLang="en-US" sz="2400" dirty="0">
              <a:ea typeface="MS PGothic" panose="020B0600070205080204" pitchFamily="34" charset="-128"/>
              <a:cs typeface="Arial" panose="020B0604020202020204" pitchFamily="34" charset="0"/>
            </a:endParaRPr>
          </a:p>
          <a:p>
            <a:pPr marL="382588" indent="-209550"/>
            <a:endParaRPr altLang="en-US" sz="2400" dirty="0">
              <a:ea typeface="MS PGothic" panose="020B0600070205080204" pitchFamily="34" charset="-128"/>
              <a:cs typeface="Arial" panose="020B0604020202020204" pitchFamily="34" charset="0"/>
            </a:endParaRPr>
          </a:p>
        </p:txBody>
      </p:sp>
      <p:pic>
        <p:nvPicPr>
          <p:cNvPr id="4" name="Content Placeholder 3">
            <a:extLst>
              <a:ext uri="{FF2B5EF4-FFF2-40B4-BE49-F238E27FC236}">
                <a16:creationId xmlns:a16="http://schemas.microsoft.com/office/drawing/2014/main" id="{8DEC980F-D24D-4B16-BFDC-F1F326D2A196}"/>
              </a:ext>
            </a:extLst>
          </p:cNvPr>
          <p:cNvPicPr>
            <a:picLocks noGrp="1" noChangeAspect="1"/>
          </p:cNvPicPr>
          <p:nvPr>
            <p:ph idx="11"/>
          </p:nvPr>
        </p:nvPicPr>
        <p:blipFill rotWithShape="1">
          <a:blip r:embed="rId4">
            <a:extLst>
              <a:ext uri="{28A0092B-C50C-407E-A947-70E740481C1C}">
                <a14:useLocalDpi xmlns:a14="http://schemas.microsoft.com/office/drawing/2010/main" val="0"/>
              </a:ext>
            </a:extLst>
          </a:blip>
          <a:srcRect r="-1383"/>
          <a:stretch/>
        </p:blipFill>
        <p:spPr>
          <a:xfrm>
            <a:off x="3632419" y="1448508"/>
            <a:ext cx="5587781" cy="457129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0BDB-62FC-4437-82A4-BAD966A24782}"/>
              </a:ext>
            </a:extLst>
          </p:cNvPr>
          <p:cNvSpPr>
            <a:spLocks noGrp="1"/>
          </p:cNvSpPr>
          <p:nvPr>
            <p:ph type="title"/>
          </p:nvPr>
        </p:nvSpPr>
        <p:spPr/>
        <p:txBody>
          <a:bodyPr/>
          <a:lstStyle/>
          <a:p>
            <a:r>
              <a:rPr lang="en-US" dirty="0">
                <a:solidFill>
                  <a:srgbClr val="00355C"/>
                </a:solidFill>
              </a:rPr>
              <a:t>Resources</a:t>
            </a:r>
          </a:p>
        </p:txBody>
      </p:sp>
      <p:sp>
        <p:nvSpPr>
          <p:cNvPr id="4" name="Content Placeholder 3">
            <a:extLst>
              <a:ext uri="{FF2B5EF4-FFF2-40B4-BE49-F238E27FC236}">
                <a16:creationId xmlns:a16="http://schemas.microsoft.com/office/drawing/2014/main" id="{D6CC16FB-53A3-434D-A94D-24C80FA163C8}"/>
              </a:ext>
            </a:extLst>
          </p:cNvPr>
          <p:cNvSpPr>
            <a:spLocks noGrp="1"/>
          </p:cNvSpPr>
          <p:nvPr>
            <p:ph idx="1"/>
          </p:nvPr>
        </p:nvSpPr>
        <p:spPr/>
        <p:txBody>
          <a:bodyPr/>
          <a:lstStyle/>
          <a:p>
            <a:pPr marL="457200" indent="-457200" eaLnBrk="1" fontAlgn="auto" hangingPunct="1">
              <a:spcBef>
                <a:spcPct val="20000"/>
              </a:spcBef>
              <a:spcAft>
                <a:spcPts val="0"/>
              </a:spcAft>
              <a:defRPr/>
            </a:pPr>
            <a:r>
              <a:rPr lang="en-US" sz="2800" dirty="0">
                <a:solidFill>
                  <a:prstClr val="black"/>
                </a:solidFill>
                <a:ea typeface="+mn-ea"/>
              </a:rPr>
              <a:t>ITS </a:t>
            </a:r>
            <a:r>
              <a:rPr lang="en-US" sz="2800" dirty="0" err="1">
                <a:solidFill>
                  <a:prstClr val="black"/>
                </a:solidFill>
                <a:ea typeface="+mn-ea"/>
              </a:rPr>
              <a:t>ePrimer</a:t>
            </a:r>
            <a:r>
              <a:rPr lang="en-US" sz="2800" dirty="0">
                <a:solidFill>
                  <a:prstClr val="black"/>
                </a:solidFill>
                <a:ea typeface="+mn-ea"/>
              </a:rPr>
              <a:t>: </a:t>
            </a:r>
            <a:r>
              <a:rPr lang="en-US" sz="2800" dirty="0">
                <a:solidFill>
                  <a:srgbClr val="0000FF"/>
                </a:solidFill>
                <a:ea typeface="+mn-ea"/>
                <a:hlinkClick r:id="rId3">
                  <a:extLst>
                    <a:ext uri="{A12FA001-AC4F-418D-AE19-62706E023703}">
                      <ahyp:hlinkClr xmlns:ahyp="http://schemas.microsoft.com/office/drawing/2018/hyperlinkcolor" val="tx"/>
                    </a:ext>
                  </a:extLst>
                </a:hlinkClick>
              </a:rPr>
              <a:t>www.pcb.its.dot.gov/eprimer</a:t>
            </a:r>
            <a:endParaRPr lang="en-US" sz="2800" dirty="0">
              <a:solidFill>
                <a:srgbClr val="0000FF"/>
              </a:solidFill>
              <a:ea typeface="+mn-ea"/>
            </a:endParaRPr>
          </a:p>
          <a:p>
            <a:pPr marL="457200" indent="-457200" eaLnBrk="1" fontAlgn="auto" hangingPunct="1">
              <a:spcBef>
                <a:spcPct val="20000"/>
              </a:spcBef>
              <a:spcAft>
                <a:spcPts val="0"/>
              </a:spcAft>
              <a:defRPr/>
            </a:pPr>
            <a:r>
              <a:rPr lang="en-US" sz="2800" dirty="0">
                <a:solidFill>
                  <a:prstClr val="black"/>
                </a:solidFill>
                <a:ea typeface="+mn-ea"/>
              </a:rPr>
              <a:t>ITS Professional Capacity Building (PCB): </a:t>
            </a:r>
            <a:r>
              <a:rPr lang="en-US" sz="2800" u="sng" dirty="0">
                <a:solidFill>
                  <a:srgbClr val="0000FF"/>
                </a:solidFill>
                <a:ea typeface="+mn-ea"/>
                <a:hlinkClick r:id="rId4">
                  <a:extLst>
                    <a:ext uri="{A12FA001-AC4F-418D-AE19-62706E023703}">
                      <ahyp:hlinkClr xmlns:ahyp="http://schemas.microsoft.com/office/drawing/2018/hyperlinkcolor" val="tx"/>
                    </a:ext>
                  </a:extLst>
                </a:hlinkClick>
              </a:rPr>
              <a:t>www.pcb.its.dot.gov</a:t>
            </a:r>
            <a:endParaRPr lang="en-US" sz="2800" u="sng" dirty="0">
              <a:solidFill>
                <a:srgbClr val="0000FF"/>
              </a:solidFill>
              <a:ea typeface="+mn-ea"/>
            </a:endParaRPr>
          </a:p>
          <a:p>
            <a:pPr marL="457200" indent="-457200" eaLnBrk="1" fontAlgn="auto" hangingPunct="1">
              <a:spcAft>
                <a:spcPts val="0"/>
              </a:spcAft>
              <a:defRPr/>
            </a:pPr>
            <a:r>
              <a:rPr lang="en-US" sz="2800" dirty="0"/>
              <a:t>National Highway Institute (NHI): </a:t>
            </a:r>
            <a:r>
              <a:rPr lang="en-US" sz="2800" u="sng" dirty="0">
                <a:solidFill>
                  <a:srgbClr val="0000FF"/>
                </a:solidFill>
                <a:ea typeface="Calibri" panose="020F0502020204030204" pitchFamily="34" charset="0"/>
                <a:hlinkClick r:id="rId5">
                  <a:extLst>
                    <a:ext uri="{A12FA001-AC4F-418D-AE19-62706E023703}">
                      <ahyp:hlinkClr xmlns:ahyp="http://schemas.microsoft.com/office/drawing/2018/hyperlinkcolor" val="tx"/>
                    </a:ext>
                  </a:extLst>
                </a:hlinkClick>
              </a:rPr>
              <a:t>https://www.nhi.fhwa.dot.gov</a:t>
            </a:r>
            <a:endParaRPr lang="en-US" sz="2800" dirty="0">
              <a:solidFill>
                <a:srgbClr val="0000FF"/>
              </a:solidFill>
              <a:effectLst/>
              <a:ea typeface="Calibri" panose="020F0502020204030204" pitchFamily="34" charset="0"/>
            </a:endParaRPr>
          </a:p>
          <a:p>
            <a:pPr marL="457200" indent="-457200" eaLnBrk="1" fontAlgn="auto" hangingPunct="1">
              <a:spcAft>
                <a:spcPts val="0"/>
              </a:spcAft>
              <a:defRPr/>
            </a:pPr>
            <a:r>
              <a:rPr lang="en-US" sz="2800" dirty="0">
                <a:ea typeface="+mn-ea"/>
              </a:rPr>
              <a:t>ITE Webinars:</a:t>
            </a:r>
            <a:r>
              <a:rPr lang="en-US" sz="2800" dirty="0">
                <a:solidFill>
                  <a:srgbClr val="0000FF"/>
                </a:solidFill>
                <a:ea typeface="+mn-ea"/>
              </a:rPr>
              <a:t> </a:t>
            </a:r>
            <a:r>
              <a:rPr lang="en-US" sz="2800" u="sng" dirty="0">
                <a:solidFill>
                  <a:srgbClr val="0000FF"/>
                </a:solidFill>
                <a:ea typeface="+mn-ea"/>
                <a:hlinkClick r:id="rId6">
                  <a:extLst>
                    <a:ext uri="{A12FA001-AC4F-418D-AE19-62706E023703}">
                      <ahyp:hlinkClr xmlns:ahyp="http://schemas.microsoft.com/office/drawing/2018/hyperlinkcolor" val="tx"/>
                    </a:ext>
                  </a:extLst>
                </a:hlinkClick>
              </a:rPr>
              <a:t>www.ite.org</a:t>
            </a:r>
            <a:endParaRPr lang="en-US" sz="2800" u="sng" dirty="0">
              <a:solidFill>
                <a:srgbClr val="0000FF"/>
              </a:solidFill>
              <a:ea typeface="+mn-ea"/>
            </a:endParaRPr>
          </a:p>
          <a:p>
            <a:pPr marL="457200" indent="-457200">
              <a:defRPr/>
            </a:pPr>
            <a:r>
              <a:rPr lang="en-US" altLang="en-US" sz="2800" dirty="0">
                <a:ea typeface="MS PGothic" pitchFamily="34" charset="-128"/>
                <a:cs typeface="Arial" charset="0"/>
              </a:rPr>
              <a:t>ITS JPO PCB Program: </a:t>
            </a:r>
            <a:r>
              <a:rPr lang="en-US" sz="2800" u="sng" dirty="0">
                <a:solidFill>
                  <a:srgbClr val="0000FF"/>
                </a:solidFill>
                <a:hlinkClick r:id="rId7">
                  <a:extLst>
                    <a:ext uri="{A12FA001-AC4F-418D-AE19-62706E023703}">
                      <ahyp:hlinkClr xmlns:ahyp="http://schemas.microsoft.com/office/drawing/2018/hyperlinkcolor" val="tx"/>
                    </a:ext>
                  </a:extLst>
                </a:hlinkClick>
              </a:rPr>
              <a:t>ITShelp@dot.gov</a:t>
            </a:r>
            <a:r>
              <a:rPr lang="en-US" altLang="en-US" sz="2800" dirty="0">
                <a:solidFill>
                  <a:srgbClr val="0000FF"/>
                </a:solidFill>
                <a:ea typeface="MS PGothic" pitchFamily="34" charset="-128"/>
                <a:cs typeface="Arial"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82B32F2-7CD6-4324-BBC4-2E3F2C5D70A0}"/>
              </a:ext>
            </a:extLst>
          </p:cNvPr>
          <p:cNvSpPr>
            <a:spLocks noGrp="1"/>
          </p:cNvSpPr>
          <p:nvPr>
            <p:ph type="title"/>
          </p:nvPr>
        </p:nvSpPr>
        <p:spPr/>
        <p:txBody>
          <a:bodyPr/>
          <a:lstStyle/>
          <a:p>
            <a:r>
              <a:rPr lang="en-US" altLang="en-US">
                <a:solidFill>
                  <a:srgbClr val="00355C"/>
                </a:solidFill>
                <a:ea typeface="MS PGothic" panose="020B0600070205080204" pitchFamily="34" charset="-128"/>
              </a:rPr>
              <a:t>What is ITS?</a:t>
            </a:r>
            <a:endParaRPr lang="en-US" altLang="en-US" i="1">
              <a:solidFill>
                <a:srgbClr val="00355C"/>
              </a:solidFill>
              <a:ea typeface="MS PGothic" panose="020B0600070205080204" pitchFamily="34" charset="-128"/>
            </a:endParaRPr>
          </a:p>
        </p:txBody>
      </p:sp>
      <p:sp>
        <p:nvSpPr>
          <p:cNvPr id="20483" name="Content Placeholder 2">
            <a:extLst>
              <a:ext uri="{FF2B5EF4-FFF2-40B4-BE49-F238E27FC236}">
                <a16:creationId xmlns:a16="http://schemas.microsoft.com/office/drawing/2014/main" id="{70326193-6685-461A-AEFA-F12178B0359E}"/>
              </a:ext>
            </a:extLst>
          </p:cNvPr>
          <p:cNvSpPr>
            <a:spLocks noGrp="1"/>
          </p:cNvSpPr>
          <p:nvPr>
            <p:ph idx="1"/>
          </p:nvPr>
        </p:nvSpPr>
        <p:spPr>
          <a:xfrm>
            <a:off x="457200" y="1295400"/>
            <a:ext cx="8305800" cy="4525963"/>
          </a:xfrm>
          <a:ln/>
        </p:spPr>
        <p:txBody>
          <a:bodyPr/>
          <a:lstStyle/>
          <a:p>
            <a:pPr marL="382588" indent="-209550"/>
            <a:r>
              <a:rPr altLang="en-US" sz="2800" dirty="0">
                <a:ea typeface="MS PGothic" panose="020B0600070205080204" pitchFamily="34" charset="-128"/>
                <a:cs typeface="Arial" panose="020B0604020202020204" pitchFamily="34" charset="0"/>
              </a:rPr>
              <a:t>ITS applies information, technology, and systems engineering to the management and operation of surface transportation facilities</a:t>
            </a:r>
          </a:p>
          <a:p>
            <a:pPr marL="382588" indent="-209550"/>
            <a:r>
              <a:rPr altLang="en-US" sz="2800" dirty="0">
                <a:ea typeface="MS PGothic" panose="020B0600070205080204" pitchFamily="34" charset="-128"/>
                <a:cs typeface="Arial" panose="020B0604020202020204" pitchFamily="34" charset="0"/>
              </a:rPr>
              <a:t>It is an engineering discipline that encompasses</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Research</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Planning</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Design</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Integration</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Deployment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24AAA1E-4A0B-43E5-8B8B-ACD203EAF7D4}"/>
              </a:ext>
            </a:extLst>
          </p:cNvPr>
          <p:cNvSpPr>
            <a:spLocks noGrp="1"/>
          </p:cNvSpPr>
          <p:nvPr>
            <p:ph type="title"/>
          </p:nvPr>
        </p:nvSpPr>
        <p:spPr/>
        <p:txBody>
          <a:bodyPr/>
          <a:lstStyle/>
          <a:p>
            <a:r>
              <a:rPr lang="en-US" altLang="en-US">
                <a:solidFill>
                  <a:srgbClr val="00355C"/>
                </a:solidFill>
                <a:ea typeface="MS PGothic" panose="020B0600070205080204" pitchFamily="34" charset="-128"/>
              </a:rPr>
              <a:t>Introduction to ITS</a:t>
            </a:r>
            <a:endParaRPr lang="en-US" altLang="en-US" i="1">
              <a:solidFill>
                <a:srgbClr val="00355C"/>
              </a:solidFill>
              <a:ea typeface="MS PGothic" panose="020B0600070205080204" pitchFamily="34" charset="-128"/>
            </a:endParaRPr>
          </a:p>
        </p:txBody>
      </p:sp>
      <p:sp>
        <p:nvSpPr>
          <p:cNvPr id="22531" name="Content Placeholder 2">
            <a:extLst>
              <a:ext uri="{FF2B5EF4-FFF2-40B4-BE49-F238E27FC236}">
                <a16:creationId xmlns:a16="http://schemas.microsoft.com/office/drawing/2014/main" id="{2D5EE94E-0791-4A0D-8BFE-F32A8ED2A33E}"/>
              </a:ext>
            </a:extLst>
          </p:cNvPr>
          <p:cNvSpPr>
            <a:spLocks noGrp="1"/>
          </p:cNvSpPr>
          <p:nvPr>
            <p:ph idx="1"/>
          </p:nvPr>
        </p:nvSpPr>
        <p:spPr>
          <a:xfrm>
            <a:off x="457200" y="1295400"/>
            <a:ext cx="8305800" cy="4525963"/>
          </a:xfrm>
          <a:ln/>
        </p:spPr>
        <p:txBody>
          <a:bodyPr/>
          <a:lstStyle/>
          <a:p>
            <a:pPr marL="382588" indent="-209550"/>
            <a:r>
              <a:rPr altLang="en-US" sz="2800" dirty="0">
                <a:ea typeface="MS PGothic" panose="020B0600070205080204" pitchFamily="34" charset="-128"/>
                <a:cs typeface="Arial" panose="020B0604020202020204" pitchFamily="34" charset="0"/>
              </a:rPr>
              <a:t>ITS brings diverse disciplines together to deliver</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Safe</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Efficient</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Sustainable transportation</a:t>
            </a:r>
          </a:p>
          <a:p>
            <a:pPr marL="382588" indent="-209550"/>
            <a:r>
              <a:rPr altLang="en-US" sz="2800" dirty="0">
                <a:ea typeface="MS PGothic" panose="020B0600070205080204" pitchFamily="34" charset="-128"/>
                <a:cs typeface="Arial" panose="020B0604020202020204" pitchFamily="34" charset="0"/>
              </a:rPr>
              <a:t>ITS enhances transportation infrastructure investments</a:t>
            </a:r>
          </a:p>
          <a:p>
            <a:pPr marL="382588" indent="-209550"/>
            <a:r>
              <a:rPr altLang="en-US" sz="2800" dirty="0">
                <a:ea typeface="MS PGothic" panose="020B0600070205080204" pitchFamily="34" charset="-128"/>
                <a:cs typeface="Arial" panose="020B0604020202020204" pitchFamily="34" charset="0"/>
              </a:rPr>
              <a:t>ITS supports system management and operation</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Multimodal</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Local, regional, state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A0A8483-31FE-4C8A-B7A5-29944C9D8C51}"/>
              </a:ext>
            </a:extLst>
          </p:cNvPr>
          <p:cNvSpPr>
            <a:spLocks noGrp="1"/>
          </p:cNvSpPr>
          <p:nvPr>
            <p:ph type="title"/>
          </p:nvPr>
        </p:nvSpPr>
        <p:spPr>
          <a:xfrm>
            <a:off x="304800" y="381000"/>
            <a:ext cx="8534400" cy="762000"/>
          </a:xfrm>
        </p:spPr>
        <p:txBody>
          <a:bodyPr/>
          <a:lstStyle/>
          <a:p>
            <a:r>
              <a:rPr lang="en-US" altLang="en-US">
                <a:solidFill>
                  <a:srgbClr val="00355C"/>
                </a:solidFill>
                <a:ea typeface="MS PGothic" panose="020B0600070205080204" pitchFamily="34" charset="-128"/>
              </a:rPr>
              <a:t>Examples of How ITS Enhances Our Lives</a:t>
            </a:r>
            <a:endParaRPr lang="en-US" altLang="en-US" i="1">
              <a:solidFill>
                <a:srgbClr val="00355C"/>
              </a:solidFill>
              <a:ea typeface="MS PGothic" panose="020B0600070205080204" pitchFamily="34" charset="-128"/>
            </a:endParaRPr>
          </a:p>
        </p:txBody>
      </p:sp>
      <p:sp>
        <p:nvSpPr>
          <p:cNvPr id="7171" name="Content Placeholder 2">
            <a:extLst>
              <a:ext uri="{FF2B5EF4-FFF2-40B4-BE49-F238E27FC236}">
                <a16:creationId xmlns:a16="http://schemas.microsoft.com/office/drawing/2014/main" id="{41B9C02B-7B53-4FCA-A842-7C77939BF709}"/>
              </a:ext>
            </a:extLst>
          </p:cNvPr>
          <p:cNvSpPr>
            <a:spLocks noGrp="1"/>
          </p:cNvSpPr>
          <p:nvPr>
            <p:ph idx="10"/>
          </p:nvPr>
        </p:nvSpPr>
        <p:spPr>
          <a:xfrm>
            <a:off x="304800" y="1295400"/>
            <a:ext cx="4191000" cy="4800600"/>
          </a:xfrm>
        </p:spPr>
        <p:txBody>
          <a:bodyPr/>
          <a:lstStyle/>
          <a:p>
            <a:pPr marL="0" indent="0">
              <a:buFont typeface="Wingdings" panose="05000000000000000000" pitchFamily="2" charset="2"/>
              <a:buNone/>
              <a:defRPr/>
            </a:pPr>
            <a:r>
              <a:rPr altLang="en-US" sz="2800" dirty="0">
                <a:ea typeface="MS PGothic" charset="-128"/>
                <a:cs typeface="Arial" charset="0"/>
              </a:rPr>
              <a:t>Adaptive signal control technology uses real-time traffic information to</a:t>
            </a:r>
          </a:p>
          <a:p>
            <a:pPr marL="594360" indent="-228600">
              <a:defRPr/>
            </a:pPr>
            <a:r>
              <a:rPr altLang="en-US" sz="2400" dirty="0">
                <a:ea typeface="MS PGothic" charset="-128"/>
                <a:cs typeface="Arial" charset="0"/>
              </a:rPr>
              <a:t>Cut costs</a:t>
            </a:r>
          </a:p>
          <a:p>
            <a:pPr marL="594360" indent="-228600">
              <a:defRPr/>
            </a:pPr>
            <a:r>
              <a:rPr altLang="en-US" sz="2400" dirty="0">
                <a:ea typeface="MS PGothic" charset="-128"/>
                <a:cs typeface="Arial" charset="0"/>
              </a:rPr>
              <a:t>Reduce congestion</a:t>
            </a:r>
          </a:p>
          <a:p>
            <a:pPr marL="594360" indent="-228600">
              <a:defRPr/>
            </a:pPr>
            <a:r>
              <a:rPr altLang="en-US" sz="2400" dirty="0">
                <a:ea typeface="MS PGothic" charset="-128"/>
                <a:cs typeface="Arial" charset="0"/>
              </a:rPr>
              <a:t>Improve traffic flow</a:t>
            </a:r>
          </a:p>
          <a:p>
            <a:pPr marL="594360" indent="-228600">
              <a:defRPr/>
            </a:pPr>
            <a:r>
              <a:rPr altLang="en-US" sz="2400" dirty="0">
                <a:ea typeface="MS PGothic" charset="-128"/>
                <a:cs typeface="Arial" charset="0"/>
              </a:rPr>
              <a:t>Reduce emissions</a:t>
            </a:r>
          </a:p>
          <a:p>
            <a:pPr marL="594360" indent="-228600">
              <a:defRPr/>
            </a:pPr>
            <a:r>
              <a:rPr altLang="en-US" sz="2400" dirty="0">
                <a:ea typeface="MS PGothic" charset="-128"/>
                <a:cs typeface="Arial" charset="0"/>
              </a:rPr>
              <a:t>Respond to incidents, special events, and recurring congestion</a:t>
            </a:r>
          </a:p>
        </p:txBody>
      </p:sp>
      <p:pic>
        <p:nvPicPr>
          <p:cNvPr id="24580" name="Content Placeholder 4" descr="http://www.fhwa.dot.gov/everydaycounts/images/gallery/adsc/2.jpg">
            <a:extLst>
              <a:ext uri="{FF2B5EF4-FFF2-40B4-BE49-F238E27FC236}">
                <a16:creationId xmlns:a16="http://schemas.microsoft.com/office/drawing/2014/main" id="{9591AD9A-35EB-4478-918B-28D9D3DB5CCF}"/>
              </a:ext>
            </a:extLst>
          </p:cNvPr>
          <p:cNvPicPr>
            <a:picLocks noGrp="1"/>
          </p:cNvPicPr>
          <p:nvPr>
            <p:ph idx="11"/>
          </p:nvPr>
        </p:nvPicPr>
        <p:blipFill>
          <a:blip r:embed="rId3">
            <a:extLst>
              <a:ext uri="{28A0092B-C50C-407E-A947-70E740481C1C}">
                <a14:useLocalDpi xmlns:a14="http://schemas.microsoft.com/office/drawing/2010/main" val="0"/>
              </a:ext>
            </a:extLst>
          </a:blip>
          <a:srcRect/>
          <a:stretch>
            <a:fillRect/>
          </a:stretch>
        </p:blipFill>
        <p:spPr>
          <a:xfrm>
            <a:off x="4648200" y="2057400"/>
            <a:ext cx="4038600" cy="2711450"/>
          </a:xfrm>
          <a:ln/>
        </p:spPr>
      </p:pic>
      <p:sp>
        <p:nvSpPr>
          <p:cNvPr id="24581" name="TextBox 5">
            <a:extLst>
              <a:ext uri="{FF2B5EF4-FFF2-40B4-BE49-F238E27FC236}">
                <a16:creationId xmlns:a16="http://schemas.microsoft.com/office/drawing/2014/main" id="{4D0238E4-0319-4460-90DC-30D2DAA74B3F}"/>
              </a:ext>
            </a:extLst>
          </p:cNvPr>
          <p:cNvSpPr txBox="1">
            <a:spLocks noChangeArrowheads="1"/>
          </p:cNvSpPr>
          <p:nvPr/>
        </p:nvSpPr>
        <p:spPr bwMode="auto">
          <a:xfrm>
            <a:off x="4572000" y="4724400"/>
            <a:ext cx="449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Source: </a:t>
            </a:r>
            <a:r>
              <a:rPr lang="en-US" altLang="en-US" sz="1000" u="sng">
                <a:latin typeface="Arial" panose="020B0604020202020204" pitchFamily="34" charset="0"/>
                <a:cs typeface="Arial" panose="020B0604020202020204" pitchFamily="34" charset="0"/>
                <a:hlinkClick r:id="rId4"/>
              </a:rPr>
              <a:t>http://www.fhwa.dot.gov/everydaycounts/technology/adsc/intro.cfm</a:t>
            </a:r>
            <a:r>
              <a:rPr lang="en-US" altLang="en-US" sz="1000">
                <a:latin typeface="Arial" panose="020B0604020202020204" pitchFamily="34" charset="0"/>
                <a:cs typeface="Arial" panose="020B060402020202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4B81AAF-937B-414C-AB71-6AB7A5F2BDAB}"/>
              </a:ext>
            </a:extLst>
          </p:cNvPr>
          <p:cNvSpPr>
            <a:spLocks noGrp="1"/>
          </p:cNvSpPr>
          <p:nvPr>
            <p:ph type="title"/>
          </p:nvPr>
        </p:nvSpPr>
        <p:spPr>
          <a:xfrm>
            <a:off x="304800" y="381000"/>
            <a:ext cx="8534400" cy="762000"/>
          </a:xfrm>
        </p:spPr>
        <p:txBody>
          <a:bodyPr/>
          <a:lstStyle/>
          <a:p>
            <a:r>
              <a:rPr lang="en-US" altLang="en-US" sz="2700">
                <a:solidFill>
                  <a:srgbClr val="00355C"/>
                </a:solidFill>
                <a:ea typeface="MS PGothic" panose="020B0600070205080204" pitchFamily="34" charset="-128"/>
              </a:rPr>
              <a:t>Examples of How ITS Enhances Our Lives (cont’d)</a:t>
            </a:r>
            <a:endParaRPr lang="en-US" altLang="en-US" sz="2700" i="1">
              <a:solidFill>
                <a:srgbClr val="00355C"/>
              </a:solidFill>
              <a:ea typeface="MS PGothic" panose="020B0600070205080204" pitchFamily="34" charset="-128"/>
            </a:endParaRPr>
          </a:p>
        </p:txBody>
      </p:sp>
      <p:sp>
        <p:nvSpPr>
          <p:cNvPr id="7171" name="Content Placeholder 2">
            <a:extLst>
              <a:ext uri="{FF2B5EF4-FFF2-40B4-BE49-F238E27FC236}">
                <a16:creationId xmlns:a16="http://schemas.microsoft.com/office/drawing/2014/main" id="{BC8BECDF-4A09-45F3-B906-A2D3B42A8710}"/>
              </a:ext>
            </a:extLst>
          </p:cNvPr>
          <p:cNvSpPr>
            <a:spLocks noGrp="1"/>
          </p:cNvSpPr>
          <p:nvPr>
            <p:ph idx="10"/>
          </p:nvPr>
        </p:nvSpPr>
        <p:spPr>
          <a:xfrm>
            <a:off x="457200" y="1295400"/>
            <a:ext cx="3657600" cy="4800600"/>
          </a:xfrm>
        </p:spPr>
        <p:txBody>
          <a:bodyPr/>
          <a:lstStyle/>
          <a:p>
            <a:pPr marL="0" indent="0">
              <a:buFont typeface="Wingdings" panose="05000000000000000000" pitchFamily="2" charset="2"/>
              <a:buNone/>
              <a:defRPr/>
            </a:pPr>
            <a:r>
              <a:rPr altLang="en-US" sz="2800" dirty="0">
                <a:ea typeface="MS PGothic" charset="-128"/>
                <a:cs typeface="Arial" charset="0"/>
              </a:rPr>
              <a:t>Crowdsourcing for Advanced Operations</a:t>
            </a:r>
          </a:p>
          <a:p>
            <a:pPr marL="594360" indent="-228600">
              <a:defRPr/>
            </a:pPr>
            <a:r>
              <a:rPr altLang="en-US" sz="2400" dirty="0">
                <a:ea typeface="MS PGothic" charset="-128"/>
                <a:cs typeface="Arial" charset="0"/>
              </a:rPr>
              <a:t>Provides real-time information on travel speed and time, traffic incidents, travel behavior, and vehicle operation</a:t>
            </a:r>
          </a:p>
          <a:p>
            <a:pPr marL="594360" indent="-228600">
              <a:defRPr/>
            </a:pPr>
            <a:r>
              <a:rPr lang="en-US" altLang="en-US" sz="2400" dirty="0">
                <a:ea typeface="MS PGothic" charset="-128"/>
                <a:cs typeface="Arial" charset="0"/>
              </a:rPr>
              <a:t>Data can be used by TMCs to manage the system and provide traveler information</a:t>
            </a:r>
            <a:endParaRPr altLang="en-US" sz="2400" dirty="0">
              <a:ea typeface="MS PGothic" charset="-128"/>
              <a:cs typeface="Arial" charset="0"/>
            </a:endParaRPr>
          </a:p>
        </p:txBody>
      </p:sp>
      <p:sp>
        <p:nvSpPr>
          <p:cNvPr id="26629" name="TextBox 9">
            <a:extLst>
              <a:ext uri="{FF2B5EF4-FFF2-40B4-BE49-F238E27FC236}">
                <a16:creationId xmlns:a16="http://schemas.microsoft.com/office/drawing/2014/main" id="{3D6B7A81-D9F3-403D-A52E-82414D5C9ADF}"/>
              </a:ext>
            </a:extLst>
          </p:cNvPr>
          <p:cNvSpPr txBox="1">
            <a:spLocks noChangeArrowheads="1"/>
          </p:cNvSpPr>
          <p:nvPr/>
        </p:nvSpPr>
        <p:spPr bwMode="auto">
          <a:xfrm>
            <a:off x="4320989" y="5972968"/>
            <a:ext cx="4495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ahoma" panose="020B0604030504040204" pitchFamily="34" charset="0"/>
                <a:ea typeface="MS PGothic" panose="020B0600070205080204" pitchFamily="34" charset="-128"/>
              </a:defRPr>
            </a:lvl1pPr>
            <a:lvl2pPr marL="742950" indent="-285750">
              <a:defRPr sz="2000">
                <a:solidFill>
                  <a:schemeClr val="tx1"/>
                </a:solidFill>
                <a:latin typeface="Tahoma" panose="020B0604030504040204" pitchFamily="34" charset="0"/>
                <a:ea typeface="MS PGothic" panose="020B0600070205080204" pitchFamily="34" charset="-128"/>
              </a:defRPr>
            </a:lvl2pPr>
            <a:lvl3pPr marL="1143000" indent="-228600">
              <a:defRPr sz="2000">
                <a:solidFill>
                  <a:schemeClr val="tx1"/>
                </a:solidFill>
                <a:latin typeface="Tahoma" panose="020B0604030504040204" pitchFamily="34" charset="0"/>
                <a:ea typeface="MS PGothic" panose="020B0600070205080204" pitchFamily="34" charset="-128"/>
              </a:defRPr>
            </a:lvl3pPr>
            <a:lvl4pPr marL="1600200" indent="-228600">
              <a:defRPr sz="2000">
                <a:solidFill>
                  <a:schemeClr val="tx1"/>
                </a:solidFill>
                <a:latin typeface="Tahoma" panose="020B0604030504040204" pitchFamily="34" charset="0"/>
                <a:ea typeface="MS PGothic" panose="020B0600070205080204" pitchFamily="34" charset="-128"/>
              </a:defRPr>
            </a:lvl4pPr>
            <a:lvl5pPr marL="2057400" indent="-228600">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000" dirty="0">
                <a:latin typeface="Arial" panose="020B0604020202020204" pitchFamily="34" charset="0"/>
                <a:cs typeface="Arial" panose="020B0604020202020204" pitchFamily="34" charset="0"/>
              </a:rPr>
              <a:t>Source: </a:t>
            </a:r>
            <a:r>
              <a:rPr lang="en-US" sz="10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Crowdsourcing for Advancing Operations EDC-6 Factsheet</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p>
            <a:pPr eaLnBrk="1" hangingPunct="1"/>
            <a:r>
              <a:rPr lang="en-US" altLang="en-US" sz="1000" dirty="0">
                <a:latin typeface="Arial" panose="020B0604020202020204" pitchFamily="34" charset="0"/>
                <a:cs typeface="Arial" panose="020B0604020202020204" pitchFamily="34" charset="0"/>
                <a:hlinkClick r:id="rId4"/>
              </a:rPr>
              <a:t>/</a:t>
            </a:r>
            <a:r>
              <a:rPr lang="en-US" altLang="en-US" sz="10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3B5CB7D9-6C7D-48A0-844D-93C414436613}"/>
              </a:ext>
            </a:extLst>
          </p:cNvPr>
          <p:cNvPicPr>
            <a:picLocks noChangeAspect="1"/>
          </p:cNvPicPr>
          <p:nvPr/>
        </p:nvPicPr>
        <p:blipFill>
          <a:blip r:embed="rId5"/>
          <a:stretch>
            <a:fillRect/>
          </a:stretch>
        </p:blipFill>
        <p:spPr>
          <a:xfrm>
            <a:off x="4114800" y="1427983"/>
            <a:ext cx="5029200" cy="43632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29E1C7F-323C-4799-9315-1E6CDB1CA5DF}"/>
              </a:ext>
            </a:extLst>
          </p:cNvPr>
          <p:cNvSpPr>
            <a:spLocks noGrp="1"/>
          </p:cNvSpPr>
          <p:nvPr>
            <p:ph type="title"/>
          </p:nvPr>
        </p:nvSpPr>
        <p:spPr/>
        <p:txBody>
          <a:bodyPr/>
          <a:lstStyle/>
          <a:p>
            <a:r>
              <a:rPr lang="en-US" altLang="en-US" dirty="0">
                <a:solidFill>
                  <a:srgbClr val="00355C"/>
                </a:solidFill>
                <a:ea typeface="MS PGothic" panose="020B0600070205080204" pitchFamily="34" charset="-128"/>
              </a:rPr>
              <a:t>Where ITS Can Be Applied </a:t>
            </a:r>
            <a:endParaRPr lang="en-US" altLang="en-US" i="1" dirty="0">
              <a:solidFill>
                <a:srgbClr val="00355C"/>
              </a:solidFill>
              <a:ea typeface="MS PGothic" panose="020B0600070205080204" pitchFamily="34" charset="-128"/>
            </a:endParaRPr>
          </a:p>
        </p:txBody>
      </p:sp>
      <p:sp>
        <p:nvSpPr>
          <p:cNvPr id="28675" name="Content Placeholder 2">
            <a:extLst>
              <a:ext uri="{FF2B5EF4-FFF2-40B4-BE49-F238E27FC236}">
                <a16:creationId xmlns:a16="http://schemas.microsoft.com/office/drawing/2014/main" id="{69EC6BD3-5CAA-4EC0-9818-2B57B028A955}"/>
              </a:ext>
            </a:extLst>
          </p:cNvPr>
          <p:cNvSpPr>
            <a:spLocks noGrp="1"/>
          </p:cNvSpPr>
          <p:nvPr>
            <p:ph idx="10"/>
          </p:nvPr>
        </p:nvSpPr>
        <p:spPr>
          <a:ln/>
        </p:spPr>
        <p:txBody>
          <a:bodyPr/>
          <a:lstStyle/>
          <a:p>
            <a:pPr marL="382588" indent="-209550"/>
            <a:r>
              <a:rPr altLang="en-US" sz="3200" dirty="0">
                <a:ea typeface="MS PGothic" panose="020B0600070205080204" pitchFamily="34" charset="-128"/>
                <a:cs typeface="Arial" panose="020B0604020202020204" pitchFamily="34" charset="0"/>
              </a:rPr>
              <a:t>Multimodal</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Auto</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Transit</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Freight</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Bicycles</a:t>
            </a:r>
          </a:p>
          <a:p>
            <a:pPr marL="592138" lvl="1" indent="-209550">
              <a:buSzPct val="100000"/>
              <a:buFont typeface="Arial" panose="020B0604020202020204" pitchFamily="34" charset="0"/>
              <a:buChar char="•"/>
            </a:pPr>
            <a:r>
              <a:rPr altLang="en-US" sz="2400" dirty="0">
                <a:ea typeface="MS PGothic" panose="020B0600070205080204" pitchFamily="34" charset="-128"/>
                <a:cs typeface="Arial" panose="020B0604020202020204" pitchFamily="34" charset="0"/>
              </a:rPr>
              <a:t>Pedestrians</a:t>
            </a:r>
          </a:p>
        </p:txBody>
      </p:sp>
      <p:sp>
        <p:nvSpPr>
          <p:cNvPr id="4" name="Content Placeholder 3">
            <a:extLst>
              <a:ext uri="{FF2B5EF4-FFF2-40B4-BE49-F238E27FC236}">
                <a16:creationId xmlns:a16="http://schemas.microsoft.com/office/drawing/2014/main" id="{2688988F-AC53-44E7-99F5-23EDA80449A2}"/>
              </a:ext>
            </a:extLst>
          </p:cNvPr>
          <p:cNvSpPr>
            <a:spLocks noGrp="1"/>
          </p:cNvSpPr>
          <p:nvPr>
            <p:ph idx="11"/>
          </p:nvPr>
        </p:nvSpPr>
        <p:spPr/>
        <p:txBody>
          <a:bodyPr/>
          <a:lstStyle/>
          <a:p>
            <a:pPr marL="382588" indent="-209550">
              <a:defRPr/>
            </a:pPr>
            <a:r>
              <a:rPr altLang="en-US" sz="3200" dirty="0">
                <a:ea typeface="MS PGothic" charset="-128"/>
                <a:cs typeface="Arial" charset="0"/>
              </a:rPr>
              <a:t>Facility Types</a:t>
            </a:r>
          </a:p>
          <a:p>
            <a:pPr marL="592900" lvl="1" indent="-209550">
              <a:buSzPct val="100000"/>
              <a:buFont typeface="Arial" pitchFamily="34" charset="0"/>
              <a:buChar char="•"/>
              <a:defRPr/>
            </a:pPr>
            <a:r>
              <a:rPr altLang="en-US" sz="2400" dirty="0">
                <a:ea typeface="MS PGothic" charset="-128"/>
                <a:cs typeface="Arial" charset="0"/>
              </a:rPr>
              <a:t>Highways</a:t>
            </a:r>
          </a:p>
          <a:p>
            <a:pPr marL="592900" lvl="1" indent="-209550">
              <a:buSzPct val="100000"/>
              <a:buFont typeface="Arial" pitchFamily="34" charset="0"/>
              <a:buChar char="•"/>
              <a:defRPr/>
            </a:pPr>
            <a:r>
              <a:rPr altLang="en-US" sz="2400" dirty="0">
                <a:ea typeface="MS PGothic" charset="-128"/>
                <a:cs typeface="Arial" charset="0"/>
              </a:rPr>
              <a:t>Arterials</a:t>
            </a:r>
          </a:p>
          <a:p>
            <a:pPr marL="592900" lvl="1" indent="-209550">
              <a:buSzPct val="100000"/>
              <a:buFont typeface="Arial" pitchFamily="34" charset="0"/>
              <a:buChar char="•"/>
              <a:defRPr/>
            </a:pPr>
            <a:r>
              <a:rPr altLang="en-US" sz="2400" dirty="0">
                <a:ea typeface="MS PGothic" charset="-128"/>
                <a:cs typeface="Arial" charset="0"/>
              </a:rPr>
              <a:t>Fixed guideways</a:t>
            </a:r>
          </a:p>
          <a:p>
            <a:pPr marL="592900" lvl="1" indent="-209550">
              <a:buSzPct val="100000"/>
              <a:buFont typeface="Arial" pitchFamily="34" charset="0"/>
              <a:buChar char="•"/>
              <a:defRPr/>
            </a:pPr>
            <a:r>
              <a:rPr altLang="en-US" sz="2400" dirty="0">
                <a:ea typeface="MS PGothic" charset="-128"/>
                <a:cs typeface="Arial" charset="0"/>
              </a:rPr>
              <a:t>Bikeways</a:t>
            </a:r>
          </a:p>
          <a:p>
            <a:pPr marL="592900" lvl="1" indent="-209550">
              <a:buSzPct val="100000"/>
              <a:buFont typeface="Arial" pitchFamily="34" charset="0"/>
              <a:buChar char="•"/>
              <a:defRPr/>
            </a:pPr>
            <a:r>
              <a:rPr altLang="en-US" sz="2400" dirty="0">
                <a:ea typeface="MS PGothic" charset="-128"/>
                <a:cs typeface="Arial" charset="0"/>
              </a:rPr>
              <a:t>Sidewalks</a:t>
            </a:r>
          </a:p>
          <a:p>
            <a:pPr marL="592900" lvl="1" indent="-209550">
              <a:buSzPct val="100000"/>
              <a:buFont typeface="Arial" pitchFamily="34" charset="0"/>
              <a:buChar char="•"/>
              <a:defRPr/>
            </a:pPr>
            <a:r>
              <a:rPr altLang="en-US" sz="2400" dirty="0">
                <a:ea typeface="MS PGothic" charset="-128"/>
                <a:cs typeface="Arial" charset="0"/>
              </a:rPr>
              <a:t>Multimodal facilities</a:t>
            </a:r>
          </a:p>
          <a:p>
            <a:pPr marL="592900" lvl="1" indent="-209550">
              <a:buSzPct val="100000"/>
              <a:buFont typeface="Arial" pitchFamily="34" charset="0"/>
              <a:buChar char="•"/>
              <a:defRPr/>
            </a:pPr>
            <a:r>
              <a:rPr lang="en-US" altLang="en-US" sz="2400" dirty="0">
                <a:ea typeface="MS PGothic" charset="-128"/>
                <a:cs typeface="Arial" charset="0"/>
              </a:rPr>
              <a:t>Ports and terminals</a:t>
            </a:r>
            <a:endParaRPr altLang="en-US" sz="2400" dirty="0">
              <a:ea typeface="MS PGothic" charset="-128"/>
              <a:cs typeface="Arial" charset="0"/>
            </a:endParaRPr>
          </a:p>
          <a:p>
            <a:pPr>
              <a:defRPr/>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7647-D74B-4106-B756-7220A464C0D0}"/>
              </a:ext>
            </a:extLst>
          </p:cNvPr>
          <p:cNvSpPr>
            <a:spLocks noGrp="1"/>
          </p:cNvSpPr>
          <p:nvPr>
            <p:ph type="title"/>
          </p:nvPr>
        </p:nvSpPr>
        <p:spPr/>
        <p:txBody>
          <a:bodyPr/>
          <a:lstStyle/>
          <a:p>
            <a:r>
              <a:rPr lang="en-US" dirty="0">
                <a:solidFill>
                  <a:srgbClr val="00355C"/>
                </a:solidFill>
              </a:rPr>
              <a:t>Systems Engineering</a:t>
            </a:r>
          </a:p>
        </p:txBody>
      </p:sp>
      <p:pic>
        <p:nvPicPr>
          <p:cNvPr id="5" name="Content Placeholder 4" descr="The V diagram shows the regional architecture, feasibility study and concept exploration, concept of operations, system requirements, high-level design, detailed design, software/hardware development, unit/device testing, verification, validation, operations and maintenance, changes and upgrades, and retirement/replacement steps that occur in a project lifecycle.  Each of these steps is described in detail in this document.">
            <a:extLst>
              <a:ext uri="{FF2B5EF4-FFF2-40B4-BE49-F238E27FC236}">
                <a16:creationId xmlns:a16="http://schemas.microsoft.com/office/drawing/2014/main" id="{309F1889-7F39-4C6E-B1C8-AAE1FDD37E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81000" y="1498779"/>
            <a:ext cx="8693569" cy="4673421"/>
          </a:xfrm>
          <a:prstGeom prst="rect">
            <a:avLst/>
          </a:prstGeom>
          <a:noFill/>
          <a:ln>
            <a:noFill/>
          </a:ln>
        </p:spPr>
      </p:pic>
      <p:sp>
        <p:nvSpPr>
          <p:cNvPr id="3" name="TextBox 2">
            <a:extLst>
              <a:ext uri="{FF2B5EF4-FFF2-40B4-BE49-F238E27FC236}">
                <a16:creationId xmlns:a16="http://schemas.microsoft.com/office/drawing/2014/main" id="{20E8078F-9E16-4497-A925-FBDF58093F28}"/>
              </a:ext>
            </a:extLst>
          </p:cNvPr>
          <p:cNvSpPr txBox="1"/>
          <p:nvPr/>
        </p:nvSpPr>
        <p:spPr>
          <a:xfrm>
            <a:off x="7467600" y="5867400"/>
            <a:ext cx="1447800" cy="246221"/>
          </a:xfrm>
          <a:prstGeom prst="rect">
            <a:avLst/>
          </a:prstGeom>
          <a:noFill/>
        </p:spPr>
        <p:txBody>
          <a:bodyPr wrap="square" rtlCol="0">
            <a:spAutoFit/>
          </a:bodyPr>
          <a:lstStyle/>
          <a:p>
            <a:r>
              <a:rPr lang="en-US" sz="1000" i="0" dirty="0">
                <a:solidFill>
                  <a:schemeClr val="tx1"/>
                </a:solidFill>
              </a:rPr>
              <a:t>Source: USDOT</a:t>
            </a:r>
          </a:p>
        </p:txBody>
      </p:sp>
    </p:spTree>
    <p:extLst>
      <p:ext uri="{BB962C8B-B14F-4D97-AF65-F5344CB8AC3E}">
        <p14:creationId xmlns:p14="http://schemas.microsoft.com/office/powerpoint/2010/main" val="2509684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ITS ePrimer  Module 14: Emerging Opportunities and Challenges&amp;quot;&quot;/&gt;&lt;property id=&quot;20307&quot; value=&quot;672&quot;/&gt;&lt;/object&gt;&lt;object type=&quot;3&quot; unique_id=&quot;10004&quot;&gt;&lt;property id=&quot;20148&quot; value=&quot;5&quot;/&gt;&lt;property id=&quot;20300&quot; value=&quot;Slide 2 - &amp;quot;Instructor&amp;quot;&quot;/&gt;&lt;property id=&quot;20307&quot; value=&quot;742&quot;/&gt;&lt;/object&gt;&lt;object type=&quot;3&quot; unique_id=&quot;10005&quot;&gt;&lt;property id=&quot;20148&quot; value=&quot;5&quot;/&gt;&lt;property id=&quot;20300&quot; value=&quot;Slide 3 - &amp;quot;Learning Objectives&amp;quot;&quot;/&gt;&lt;property id=&quot;20307&quot; value=&quot;792&quot;/&gt;&lt;/object&gt;&lt;object type=&quot;3&quot; unique_id=&quot;10006&quot;&gt;&lt;property id=&quot;20148&quot; value=&quot;5&quot;/&gt;&lt;property id=&quot;20300&quot; value=&quot;Slide 4 - &amp;quot;Purpose&amp;quot;&quot;/&gt;&lt;property id=&quot;20307&quot; value=&quot;793&quot;/&gt;&lt;/object&gt;&lt;object type=&quot;3&quot; unique_id=&quot;10007&quot;&gt;&lt;property id=&quot;20148&quot; value=&quot;5&quot;/&gt;&lt;property id=&quot;20300&quot; value=&quot;Slide 5 - &amp;quot;ITS:  Past, Present and Future&amp;quot;&quot;/&gt;&lt;property id=&quot;20307&quot; value=&quot;813&quot;/&gt;&lt;/object&gt;&lt;object type=&quot;3&quot; unique_id=&quot;10008&quot;&gt;&lt;property id=&quot;20148&quot; value=&quot;5&quot;/&gt;&lt;property id=&quot;20300&quot; value=&quot;Slide 6 - &amp;quot;Major Trends in Technology and Society&amp;quot;&quot;/&gt;&lt;property id=&quot;20307&quot; value=&quot;816&quot;/&gt;&lt;/object&gt;&lt;object type=&quot;3&quot; unique_id=&quot;10009&quot;&gt;&lt;property id=&quot;20148&quot; value=&quot;5&quot;/&gt;&lt;property id=&quot;20300&quot; value=&quot;Slide 7 - &amp;quot;The First 20 years of ITS (1991-2010)&amp;amp;#x09;&amp;quot;&quot;/&gt;&lt;property id=&quot;20307&quot; value=&quot;810&quot;/&gt;&lt;/object&gt;&lt;object type=&quot;3&quot; unique_id=&quot;10010&quot;&gt;&lt;property id=&quot;20148&quot; value=&quot;5&quot;/&gt;&lt;property id=&quot;20300&quot; value=&quot;Slide 8 - &amp;quot;Technological Breakthroughs Influence the Maturation of ITS (2010-2015)&amp;amp;#x09;&amp;quot;&quot;/&gt;&lt;property id=&quot;20307&quot; value=&quot;812&quot;/&gt;&lt;/object&gt;&lt;object type=&quot;3&quot; unique_id=&quot;10011&quot;&gt;&lt;property id=&quot;20148&quot; value=&quot;5&quot;/&gt;&lt;property id=&quot;20300&quot; value=&quot;Slide 9 - &amp;quot;Poll:  Does your personal vehicle include ADAS components that are empowered by recent advances in sensor and compu&quot;/&gt;&lt;property id=&quot;20307&quot; value=&quot;824&quot;/&gt;&lt;/object&gt;&lt;object type=&quot;3&quot; unique_id=&quot;10012&quot;&gt;&lt;property id=&quot;20148&quot; value=&quot;5&quot;/&gt;&lt;property id=&quot;20300&quot; value=&quot;Slide 10 - &amp;quot;Major Shift in Public and Private Sector Roles (2016-Future)&amp;amp;#x09;&amp;quot;&quot;/&gt;&lt;property id=&quot;20307&quot; value=&quot;811&quot;/&gt;&lt;/object&gt;&lt;object type=&quot;3&quot; unique_id=&quot;10013&quot;&gt;&lt;property id=&quot;20148&quot; value=&quot;5&quot;/&gt;&lt;property id=&quot;20300&quot; value=&quot;Slide 11 - &amp;quot;Summary/Looking Ahead&amp;quot;&quot;/&gt;&lt;property id=&quot;20307&quot; value=&quot;826&quot;/&gt;&lt;/object&gt;&lt;object type=&quot;3&quot; unique_id=&quot;10014&quot;&gt;&lt;property id=&quot;20148&quot; value=&quot;5&quot;/&gt;&lt;property id=&quot;20300&quot; value=&quot;Slide 12 - &amp;quot;Summary/Looking Ahead&amp;quot;&quot;/&gt;&lt;property id=&quot;20307&quot; value=&quot;809&quot;/&gt;&lt;/object&gt;&lt;object type=&quot;3&quot; unique_id=&quot;10015&quot;&gt;&lt;property id=&quot;20148&quot; value=&quot;5&quot;/&gt;&lt;property id=&quot;20300&quot; value=&quot;Slide 13 - &amp;quot;Opportunities and Challenges for Transportation Professionals&amp;quot;&quot;/&gt;&lt;property id=&quot;20307&quot; value=&quot;820&quot;/&gt;&lt;/object&gt;&lt;object type=&quot;3&quot; unique_id=&quot;10016&quot;&gt;&lt;property id=&quot;20148&quot; value=&quot;5&quot;/&gt;&lt;property id=&quot;20300&quot; value=&quot;Slide 14 - &amp;quot;Opportunities and Challenges for Transportation Professionals&amp;quot;&quot;/&gt;&lt;property id=&quot;20307&quot; value=&quot;725&quot;/&gt;&lt;/object&gt;&lt;object type=&quot;3&quot; unique_id=&quot;10017&quot;&gt;&lt;property id=&quot;20148&quot; value=&quot;5&quot;/&gt;&lt;property id=&quot;20300&quot; value=&quot;Slide 15 - &amp;quot;Poll:  Are you contributing actively or passively to crowd-sourced data sets being used to improve transportation &quot;/&gt;&lt;property id=&quot;20307&quot; value=&quot;825&quot;/&gt;&lt;/object&gt;&lt;object type=&quot;3&quot; unique_id=&quot;10018&quot;&gt;&lt;property id=&quot;20148&quot; value=&quot;5&quot;/&gt;&lt;property id=&quot;20300&quot; value=&quot;Slide 16 - &amp;quot;Opportunities and Challenges for Transportation Professionals&amp;quot;&quot;/&gt;&lt;property id=&quot;20307&quot; value=&quot;815&quot;/&gt;&lt;/object&gt;&lt;object type=&quot;3&quot; unique_id=&quot;10019&quot;&gt;&lt;property id=&quot;20148&quot; value=&quot;5&quot;/&gt;&lt;property id=&quot;20300&quot; value=&quot;Slide 17 - &amp;quot;References and Resources&amp;quot;&quot;/&gt;&lt;property id=&quot;20307&quot; value=&quot;821&quot;/&gt;&lt;/object&gt;&lt;object type=&quot;3&quot; unique_id=&quot;10020&quot;&gt;&lt;property id=&quot;20148&quot; value=&quot;5&quot;/&gt;&lt;property id=&quot;20300&quot; value=&quot;Slide 18 - &amp;quot;References&amp;quot;&quot;/&gt;&lt;property id=&quot;20307&quot; value=&quot;823&quot;/&gt;&lt;/object&gt;&lt;object type=&quot;3&quot; unique_id=&quot;10021&quot;&gt;&lt;property id=&quot;20148&quot; value=&quot;5&quot;/&gt;&lt;property id=&quot;20300&quot; value=&quot;Slide 19 - &amp;quot;References (cont'd)&amp;quot;&quot;/&gt;&lt;property id=&quot;20307&quot; value=&quot;819&quot;/&gt;&lt;/object&gt;&lt;object type=&quot;3&quot; unique_id=&quot;10022&quot;&gt;&lt;property id=&quot;20148&quot; value=&quot;5&quot;/&gt;&lt;property id=&quot;20300&quot; value=&quot;Slide 20 - &amp;quot;References (cont'd)&amp;quot;&quot;/&gt;&lt;property id=&quot;20307&quot; value=&quot;818&quot;/&gt;&lt;/object&gt;&lt;object type=&quot;3&quot; unique_id=&quot;10023&quot;&gt;&lt;property id=&quot;20148&quot; value=&quot;5&quot;/&gt;&lt;property id=&quot;20300&quot; value=&quot;Slide 21 - &amp;quot;References (cont'd)&amp;quot;&quot;/&gt;&lt;property id=&quot;20307&quot; value=&quot;827&quot;/&gt;&lt;/object&gt;&lt;object type=&quot;3&quot; unique_id=&quot;10024&quot;&gt;&lt;property id=&quot;20148&quot; value=&quot;5&quot;/&gt;&lt;property id=&quot;20300&quot; value=&quot;Slide 22 - &amp;quot;References (cont'd)&amp;quot;&quot;/&gt;&lt;property id=&quot;20307&quot; value=&quot;778&quot;/&gt;&lt;/object&gt;&lt;object type=&quot;3&quot; unique_id=&quot;10025&quot;&gt;&lt;property id=&quot;20148&quot; value=&quot;5&quot;/&gt;&lt;property id=&quot;20300&quot; value=&quot;Slide 23 - &amp;quot;References (cont'd)&amp;quot;&quot;/&gt;&lt;property id=&quot;20307&quot; value=&quot;779&quot;/&gt;&lt;/object&gt;&lt;object type=&quot;3&quot; unique_id=&quot;10026&quot;&gt;&lt;property id=&quot;20148&quot; value=&quot;5&quot;/&gt;&lt;property id=&quot;20300&quot; value=&quot;Slide 24 - &amp;quot;For More Information&amp;quot;&quot;/&gt;&lt;property id=&quot;20307&quot; value=&quot;828&quot;/&gt;&lt;/object&gt;&lt;object type=&quot;3&quot; unique_id=&quot;10027&quot;&gt;&lt;property id=&quot;20148&quot; value=&quot;5&quot;/&gt;&lt;property id=&quot;20300&quot; value=&quot;Slide 25&quot;/&gt;&lt;property id=&quot;20307&quot; value=&quot;829&quot;/&gt;&lt;/object&gt;&lt;object type=&quot;3&quot; unique_id=&quot;10028&quot;&gt;&lt;property id=&quot;20148&quot; value=&quot;5&quot;/&gt;&lt;property id=&quot;20300&quot; value=&quot;Slide 26 - &amp;quot;ITS ePrimer Webinar Series&amp;quot;&quot;/&gt;&lt;property id=&quot;20307&quot; value=&quot;830&quot;/&gt;&lt;/object&gt;&lt;object type=&quot;3&quot; unique_id=&quot;10029&quot;&gt;&lt;property id=&quot;20148&quot; value=&quot;5&quot;/&gt;&lt;property id=&quot;20300&quot; value=&quot;Slide 27 - &amp;quot;Review Questions&amp;quot;&quot;/&gt;&lt;property id=&quot;20307&quot; value=&quot;817&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2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35771</TotalTime>
  <Words>4745</Words>
  <Application>Microsoft Office PowerPoint</Application>
  <PresentationFormat>On-screen Show (4:3)</PresentationFormat>
  <Paragraphs>327</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 Unicode MS</vt:lpstr>
      <vt:lpstr>Arial</vt:lpstr>
      <vt:lpstr>Calibri Light</vt:lpstr>
      <vt:lpstr>Tahoma</vt:lpstr>
      <vt:lpstr>Wingdings</vt:lpstr>
      <vt:lpstr>2_RITA_Template_rev_2</vt:lpstr>
      <vt:lpstr>1_RITA_Template_rev_2</vt:lpstr>
      <vt:lpstr>ITS ePrimer  Introduction and Overview</vt:lpstr>
      <vt:lpstr>Instructor</vt:lpstr>
      <vt:lpstr>Learning Objectives</vt:lpstr>
      <vt:lpstr>What is ITS?</vt:lpstr>
      <vt:lpstr>Introduction to ITS</vt:lpstr>
      <vt:lpstr>Examples of How ITS Enhances Our Lives</vt:lpstr>
      <vt:lpstr>Examples of How ITS Enhances Our Lives (cont’d)</vt:lpstr>
      <vt:lpstr>Where ITS Can Be Applied </vt:lpstr>
      <vt:lpstr>Systems Engineering</vt:lpstr>
      <vt:lpstr>Transportation Challenges</vt:lpstr>
      <vt:lpstr>Transportation Challenges (cont’d)</vt:lpstr>
      <vt:lpstr>Workforce Needs</vt:lpstr>
      <vt:lpstr>Benefits of ITS</vt:lpstr>
      <vt:lpstr>History of ITS</vt:lpstr>
      <vt:lpstr>History of ITS</vt:lpstr>
      <vt:lpstr>History of ITS (continued)</vt:lpstr>
      <vt:lpstr>USDOT CARMA Program</vt:lpstr>
      <vt:lpstr>ITS JPO Strategic Plan 2020-2025</vt:lpstr>
      <vt:lpstr>ITS JPO Research Priorities</vt:lpstr>
      <vt:lpstr>ITS Architecture and Standards</vt:lpstr>
      <vt:lpstr>ARC-IT</vt:lpstr>
      <vt:lpstr>ITS Standards and Architecture</vt:lpstr>
      <vt:lpstr>Growth of ITS Deployment</vt:lpstr>
      <vt:lpstr>Areas of Growth in ITS</vt:lpstr>
      <vt:lpstr>How to Use the ITS ePrimer</vt:lpstr>
      <vt:lpstr>Content Outline</vt:lpstr>
      <vt:lpstr>Content Outline (cont’d)</vt:lpstr>
      <vt:lpstr>Content Outline (cont’d)</vt:lpstr>
      <vt:lpstr>Content Outline (cont’d)</vt:lpstr>
      <vt:lpstr>Content Outline (cont’d)</vt:lpstr>
      <vt:lpstr>Content Outline (cont’d)</vt:lpstr>
      <vt:lpstr>PowerPoint Presentation</vt:lpstr>
      <vt:lpstr>Resources</vt:lpstr>
    </vt:vector>
  </TitlesOfParts>
  <Company>RITA/BTS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ePrimer Intro &amp; Overview</dc:title>
  <dc:creator>Pat Noyes</dc:creator>
  <cp:lastModifiedBy>Pat Noyes</cp:lastModifiedBy>
  <cp:revision>1976</cp:revision>
  <cp:lastPrinted>2016-03-28T18:32:29Z</cp:lastPrinted>
  <dcterms:created xsi:type="dcterms:W3CDTF">2016-03-21T09:39:04Z</dcterms:created>
  <dcterms:modified xsi:type="dcterms:W3CDTF">2022-02-08T19:15:20Z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Picture</vt:lpwstr>
  </property>
  <property fmtid="{D5CDD505-2E9C-101B-9397-08002B2CF9AE}" pid="3" name="ContentTypeId">
    <vt:lpwstr>0x010100B1C14FF59FA2E44DAD8098807D296F58</vt:lpwstr>
  </property>
  <property fmtid="{D5CDD505-2E9C-101B-9397-08002B2CF9AE}" pid="4" name="Date">
    <vt:lpwstr/>
  </property>
  <property fmtid="{D5CDD505-2E9C-101B-9397-08002B2CF9AE}" pid="5" name="Type of Meeting">
    <vt:lpwstr>Technical Team Meeting</vt:lpwstr>
  </property>
  <property fmtid="{D5CDD505-2E9C-101B-9397-08002B2CF9AE}" pid="6" name="Date of Meeting">
    <vt:lpwstr/>
  </property>
</Properties>
</file>