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6" r:id="rId1"/>
    <p:sldMasterId id="2147483677" r:id="rId2"/>
  </p:sldMasterIdLst>
  <p:notesMasterIdLst>
    <p:notesMasterId r:id="rId59"/>
  </p:notesMasterIdLst>
  <p:handoutMasterIdLst>
    <p:handoutMasterId r:id="rId60"/>
  </p:handoutMasterIdLst>
  <p:sldIdLst>
    <p:sldId id="672" r:id="rId3"/>
    <p:sldId id="823" r:id="rId4"/>
    <p:sldId id="824" r:id="rId5"/>
    <p:sldId id="825" r:id="rId6"/>
    <p:sldId id="829" r:id="rId7"/>
    <p:sldId id="838" r:id="rId8"/>
    <p:sldId id="830" r:id="rId9"/>
    <p:sldId id="841" r:id="rId10"/>
    <p:sldId id="839" r:id="rId11"/>
    <p:sldId id="842" r:id="rId12"/>
    <p:sldId id="840" r:id="rId13"/>
    <p:sldId id="843" r:id="rId14"/>
    <p:sldId id="844" r:id="rId15"/>
    <p:sldId id="845" r:id="rId16"/>
    <p:sldId id="846" r:id="rId17"/>
    <p:sldId id="879" r:id="rId18"/>
    <p:sldId id="847" r:id="rId19"/>
    <p:sldId id="848" r:id="rId20"/>
    <p:sldId id="849" r:id="rId21"/>
    <p:sldId id="850" r:id="rId22"/>
    <p:sldId id="851" r:id="rId23"/>
    <p:sldId id="852" r:id="rId24"/>
    <p:sldId id="853" r:id="rId25"/>
    <p:sldId id="854" r:id="rId26"/>
    <p:sldId id="855" r:id="rId27"/>
    <p:sldId id="856" r:id="rId28"/>
    <p:sldId id="872" r:id="rId29"/>
    <p:sldId id="832" r:id="rId30"/>
    <p:sldId id="857" r:id="rId31"/>
    <p:sldId id="858" r:id="rId32"/>
    <p:sldId id="859" r:id="rId33"/>
    <p:sldId id="861" r:id="rId34"/>
    <p:sldId id="860" r:id="rId35"/>
    <p:sldId id="833" r:id="rId36"/>
    <p:sldId id="862" r:id="rId37"/>
    <p:sldId id="864" r:id="rId38"/>
    <p:sldId id="865" r:id="rId39"/>
    <p:sldId id="866" r:id="rId40"/>
    <p:sldId id="867" r:id="rId41"/>
    <p:sldId id="863" r:id="rId42"/>
    <p:sldId id="868" r:id="rId43"/>
    <p:sldId id="869" r:id="rId44"/>
    <p:sldId id="870" r:id="rId45"/>
    <p:sldId id="871" r:id="rId46"/>
    <p:sldId id="836" r:id="rId47"/>
    <p:sldId id="873" r:id="rId48"/>
    <p:sldId id="874" r:id="rId49"/>
    <p:sldId id="835" r:id="rId50"/>
    <p:sldId id="878" r:id="rId51"/>
    <p:sldId id="876" r:id="rId52"/>
    <p:sldId id="837" r:id="rId53"/>
    <p:sldId id="875" r:id="rId54"/>
    <p:sldId id="826" r:id="rId55"/>
    <p:sldId id="828" r:id="rId56"/>
    <p:sldId id="877" r:id="rId57"/>
    <p:sldId id="827" r:id="rId58"/>
  </p:sldIdLst>
  <p:sldSz cx="9144000" cy="6858000" type="screen4x3"/>
  <p:notesSz cx="7315200" cy="9601200"/>
  <p:custDataLst>
    <p:tags r:id="rId61"/>
  </p:custDataLst>
  <p:defaultTextStyle>
    <a:defPPr>
      <a:defRPr lang="en-US"/>
    </a:defPPr>
    <a:lvl1pPr algn="l" rtl="0" eaLnBrk="0" fontAlgn="base" hangingPunct="0">
      <a:spcBef>
        <a:spcPct val="0"/>
      </a:spcBef>
      <a:spcAft>
        <a:spcPct val="0"/>
      </a:spcAft>
      <a:defRPr sz="2000" kern="1200">
        <a:solidFill>
          <a:schemeClr val="tx1"/>
        </a:solidFill>
        <a:latin typeface="Tahoma" panose="020B0604030504040204" pitchFamily="34" charset="0"/>
        <a:ea typeface="MS PGothic" panose="020B0600070205080204" pitchFamily="34" charset="-128"/>
        <a:cs typeface="+mn-cs"/>
      </a:defRPr>
    </a:lvl1pPr>
    <a:lvl2pPr marL="457200" algn="l" rtl="0" eaLnBrk="0" fontAlgn="base" hangingPunct="0">
      <a:spcBef>
        <a:spcPct val="0"/>
      </a:spcBef>
      <a:spcAft>
        <a:spcPct val="0"/>
      </a:spcAft>
      <a:defRPr sz="2000" kern="1200">
        <a:solidFill>
          <a:schemeClr val="tx1"/>
        </a:solidFill>
        <a:latin typeface="Tahoma" panose="020B0604030504040204" pitchFamily="34" charset="0"/>
        <a:ea typeface="MS PGothic" panose="020B0600070205080204" pitchFamily="34" charset="-128"/>
        <a:cs typeface="+mn-cs"/>
      </a:defRPr>
    </a:lvl2pPr>
    <a:lvl3pPr marL="914400" algn="l" rtl="0" eaLnBrk="0" fontAlgn="base" hangingPunct="0">
      <a:spcBef>
        <a:spcPct val="0"/>
      </a:spcBef>
      <a:spcAft>
        <a:spcPct val="0"/>
      </a:spcAft>
      <a:defRPr sz="2000" kern="1200">
        <a:solidFill>
          <a:schemeClr val="tx1"/>
        </a:solidFill>
        <a:latin typeface="Tahoma" panose="020B0604030504040204" pitchFamily="34" charset="0"/>
        <a:ea typeface="MS PGothic" panose="020B0600070205080204" pitchFamily="34" charset="-128"/>
        <a:cs typeface="+mn-cs"/>
      </a:defRPr>
    </a:lvl3pPr>
    <a:lvl4pPr marL="1371600" algn="l" rtl="0" eaLnBrk="0" fontAlgn="base" hangingPunct="0">
      <a:spcBef>
        <a:spcPct val="0"/>
      </a:spcBef>
      <a:spcAft>
        <a:spcPct val="0"/>
      </a:spcAft>
      <a:defRPr sz="2000" kern="1200">
        <a:solidFill>
          <a:schemeClr val="tx1"/>
        </a:solidFill>
        <a:latin typeface="Tahoma" panose="020B0604030504040204" pitchFamily="34" charset="0"/>
        <a:ea typeface="MS PGothic" panose="020B0600070205080204" pitchFamily="34" charset="-128"/>
        <a:cs typeface="+mn-cs"/>
      </a:defRPr>
    </a:lvl4pPr>
    <a:lvl5pPr marL="1828800" algn="l" rtl="0" eaLnBrk="0" fontAlgn="base" hangingPunct="0">
      <a:spcBef>
        <a:spcPct val="0"/>
      </a:spcBef>
      <a:spcAft>
        <a:spcPct val="0"/>
      </a:spcAft>
      <a:defRPr sz="2000" kern="1200">
        <a:solidFill>
          <a:schemeClr val="tx1"/>
        </a:solidFill>
        <a:latin typeface="Tahoma" panose="020B0604030504040204" pitchFamily="34" charset="0"/>
        <a:ea typeface="MS PGothic" panose="020B0600070205080204" pitchFamily="34" charset="-128"/>
        <a:cs typeface="+mn-cs"/>
      </a:defRPr>
    </a:lvl5pPr>
    <a:lvl6pPr marL="2286000" algn="l" defTabSz="914400" rtl="0" eaLnBrk="1" latinLnBrk="0" hangingPunct="1">
      <a:defRPr sz="2000" kern="1200">
        <a:solidFill>
          <a:schemeClr val="tx1"/>
        </a:solidFill>
        <a:latin typeface="Tahoma" panose="020B0604030504040204" pitchFamily="34" charset="0"/>
        <a:ea typeface="MS PGothic" panose="020B0600070205080204" pitchFamily="34" charset="-128"/>
        <a:cs typeface="+mn-cs"/>
      </a:defRPr>
    </a:lvl6pPr>
    <a:lvl7pPr marL="2743200" algn="l" defTabSz="914400" rtl="0" eaLnBrk="1" latinLnBrk="0" hangingPunct="1">
      <a:defRPr sz="2000" kern="1200">
        <a:solidFill>
          <a:schemeClr val="tx1"/>
        </a:solidFill>
        <a:latin typeface="Tahoma" panose="020B0604030504040204" pitchFamily="34" charset="0"/>
        <a:ea typeface="MS PGothic" panose="020B0600070205080204" pitchFamily="34" charset="-128"/>
        <a:cs typeface="+mn-cs"/>
      </a:defRPr>
    </a:lvl7pPr>
    <a:lvl8pPr marL="3200400" algn="l" defTabSz="914400" rtl="0" eaLnBrk="1" latinLnBrk="0" hangingPunct="1">
      <a:defRPr sz="2000" kern="1200">
        <a:solidFill>
          <a:schemeClr val="tx1"/>
        </a:solidFill>
        <a:latin typeface="Tahoma" panose="020B0604030504040204" pitchFamily="34" charset="0"/>
        <a:ea typeface="MS PGothic" panose="020B0600070205080204" pitchFamily="34" charset="-128"/>
        <a:cs typeface="+mn-cs"/>
      </a:defRPr>
    </a:lvl8pPr>
    <a:lvl9pPr marL="3657600" algn="l" defTabSz="914400" rtl="0" eaLnBrk="1" latinLnBrk="0" hangingPunct="1">
      <a:defRPr sz="2000" kern="1200">
        <a:solidFill>
          <a:schemeClr val="tx1"/>
        </a:solidFill>
        <a:latin typeface="Tahoma" panose="020B0604030504040204" pitchFamily="34"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1008">
          <p15:clr>
            <a:srgbClr val="A4A3A4"/>
          </p15:clr>
        </p15:guide>
        <p15:guide id="2" pos="1536">
          <p15:clr>
            <a:srgbClr val="A4A3A4"/>
          </p15:clr>
        </p15:guide>
      </p15:sldGuideLst>
    </p:ext>
    <p:ext uri="{2D200454-40CA-4A62-9FC3-DE9A4176ACB9}">
      <p15:notesGuideLst xmlns:p15="http://schemas.microsoft.com/office/powerpoint/2012/main">
        <p15:guide id="1" orient="horz" pos="3024">
          <p15:clr>
            <a:srgbClr val="A4A3A4"/>
          </p15:clr>
        </p15:guide>
        <p15:guide id="2" pos="230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00FF"/>
    <a:srgbClr val="00355C"/>
    <a:srgbClr val="F5860B"/>
    <a:srgbClr val="E78E35"/>
    <a:srgbClr val="002846"/>
    <a:srgbClr val="A4D76B"/>
    <a:srgbClr val="BEE395"/>
    <a:srgbClr val="0033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01C67C8-7D86-44DC-A7F7-C20C9F5F97F8}" v="3" dt="2021-05-10T20:29:14.66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897" autoAdjust="0"/>
    <p:restoredTop sz="78346" autoAdjust="0"/>
  </p:normalViewPr>
  <p:slideViewPr>
    <p:cSldViewPr>
      <p:cViewPr varScale="1">
        <p:scale>
          <a:sx n="46" d="100"/>
          <a:sy n="46" d="100"/>
        </p:scale>
        <p:origin x="1664" y="32"/>
      </p:cViewPr>
      <p:guideLst>
        <p:guide orient="horz" pos="1008"/>
        <p:guide pos="1536"/>
      </p:guideLst>
    </p:cSldViewPr>
  </p:slideViewPr>
  <p:outlineViewPr>
    <p:cViewPr>
      <p:scale>
        <a:sx n="33" d="100"/>
        <a:sy n="33" d="100"/>
      </p:scale>
      <p:origin x="0" y="7904"/>
    </p:cViewPr>
  </p:outlineViewPr>
  <p:notesTextViewPr>
    <p:cViewPr>
      <p:scale>
        <a:sx n="100" d="100"/>
        <a:sy n="100" d="100"/>
      </p:scale>
      <p:origin x="0" y="0"/>
    </p:cViewPr>
  </p:notesTextViewPr>
  <p:sorterViewPr>
    <p:cViewPr>
      <p:scale>
        <a:sx n="100" d="100"/>
        <a:sy n="100" d="100"/>
      </p:scale>
      <p:origin x="0" y="3072"/>
    </p:cViewPr>
  </p:sorterViewPr>
  <p:notesViewPr>
    <p:cSldViewPr>
      <p:cViewPr>
        <p:scale>
          <a:sx n="100" d="100"/>
          <a:sy n="100" d="100"/>
        </p:scale>
        <p:origin x="-2448" y="1080"/>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microsoft.com/office/2016/11/relationships/changesInfo" Target="changesInfos/changesInfo1.xml"/><Relationship Id="rId5" Type="http://schemas.openxmlformats.org/officeDocument/2006/relationships/slide" Target="slides/slide3.xml"/><Relationship Id="rId61" Type="http://schemas.openxmlformats.org/officeDocument/2006/relationships/tags" Target="tags/tag1.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notesMaster" Target="notesMasters/notesMaster1.xml"/><Relationship Id="rId67" Type="http://schemas.microsoft.com/office/2015/10/relationships/revisionInfo" Target="revisionInfo.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handoutMaster" Target="handoutMasters/handoutMaster1.xml"/><Relationship Id="rId65"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zymkowski, Todd D." userId="e5e32897-8534-4ee4-9a65-e1e3ad1e5d50" providerId="ADAL" clId="{A01C67C8-7D86-44DC-A7F7-C20C9F5F97F8}"/>
    <pc:docChg chg="undo custSel delSld modSld">
      <pc:chgData name="Szymkowski, Todd D." userId="e5e32897-8534-4ee4-9a65-e1e3ad1e5d50" providerId="ADAL" clId="{A01C67C8-7D86-44DC-A7F7-C20C9F5F97F8}" dt="2021-05-10T20:28:58.920" v="753" actId="20577"/>
      <pc:docMkLst>
        <pc:docMk/>
      </pc:docMkLst>
      <pc:sldChg chg="del">
        <pc:chgData name="Szymkowski, Todd D." userId="e5e32897-8534-4ee4-9a65-e1e3ad1e5d50" providerId="ADAL" clId="{A01C67C8-7D86-44DC-A7F7-C20C9F5F97F8}" dt="2021-05-10T19:46:45.693" v="4" actId="47"/>
        <pc:sldMkLst>
          <pc:docMk/>
          <pc:sldMk cId="3537076103" sldId="831"/>
        </pc:sldMkLst>
      </pc:sldChg>
      <pc:sldChg chg="modNotesTx">
        <pc:chgData name="Szymkowski, Todd D." userId="e5e32897-8534-4ee4-9a65-e1e3ad1e5d50" providerId="ADAL" clId="{A01C67C8-7D86-44DC-A7F7-C20C9F5F97F8}" dt="2021-05-10T19:45:45.396" v="3" actId="6549"/>
        <pc:sldMkLst>
          <pc:docMk/>
          <pc:sldMk cId="539478186" sldId="843"/>
        </pc:sldMkLst>
      </pc:sldChg>
      <pc:sldChg chg="modNotesTx">
        <pc:chgData name="Szymkowski, Todd D." userId="e5e32897-8534-4ee4-9a65-e1e3ad1e5d50" providerId="ADAL" clId="{A01C67C8-7D86-44DC-A7F7-C20C9F5F97F8}" dt="2021-05-10T19:49:51.904" v="9"/>
        <pc:sldMkLst>
          <pc:docMk/>
          <pc:sldMk cId="3581129909" sldId="850"/>
        </pc:sldMkLst>
      </pc:sldChg>
      <pc:sldChg chg="modNotesTx">
        <pc:chgData name="Szymkowski, Todd D." userId="e5e32897-8534-4ee4-9a65-e1e3ad1e5d50" providerId="ADAL" clId="{A01C67C8-7D86-44DC-A7F7-C20C9F5F97F8}" dt="2021-05-10T20:19:06.577" v="685" actId="20577"/>
        <pc:sldMkLst>
          <pc:docMk/>
          <pc:sldMk cId="272461164" sldId="858"/>
        </pc:sldMkLst>
      </pc:sldChg>
      <pc:sldChg chg="modSp mod">
        <pc:chgData name="Szymkowski, Todd D." userId="e5e32897-8534-4ee4-9a65-e1e3ad1e5d50" providerId="ADAL" clId="{A01C67C8-7D86-44DC-A7F7-C20C9F5F97F8}" dt="2021-05-10T20:20:00.313" v="705" actId="27107"/>
        <pc:sldMkLst>
          <pc:docMk/>
          <pc:sldMk cId="946990131" sldId="862"/>
        </pc:sldMkLst>
        <pc:spChg chg="mod">
          <ac:chgData name="Szymkowski, Todd D." userId="e5e32897-8534-4ee4-9a65-e1e3ad1e5d50" providerId="ADAL" clId="{A01C67C8-7D86-44DC-A7F7-C20C9F5F97F8}" dt="2021-05-10T20:19:54.090" v="704" actId="20577"/>
          <ac:spMkLst>
            <pc:docMk/>
            <pc:sldMk cId="946990131" sldId="862"/>
            <ac:spMk id="3" creationId="{E3CD1175-EE28-4A46-91EC-70E36BA3E50E}"/>
          </ac:spMkLst>
        </pc:spChg>
        <pc:spChg chg="mod">
          <ac:chgData name="Szymkowski, Todd D." userId="e5e32897-8534-4ee4-9a65-e1e3ad1e5d50" providerId="ADAL" clId="{A01C67C8-7D86-44DC-A7F7-C20C9F5F97F8}" dt="2021-05-10T20:20:00.313" v="705" actId="27107"/>
          <ac:spMkLst>
            <pc:docMk/>
            <pc:sldMk cId="946990131" sldId="862"/>
            <ac:spMk id="7" creationId="{C352AC36-498C-484B-8C57-5246296D640F}"/>
          </ac:spMkLst>
        </pc:spChg>
      </pc:sldChg>
      <pc:sldChg chg="modSp mod">
        <pc:chgData name="Szymkowski, Todd D." userId="e5e32897-8534-4ee4-9a65-e1e3ad1e5d50" providerId="ADAL" clId="{A01C67C8-7D86-44DC-A7F7-C20C9F5F97F8}" dt="2021-05-10T20:28:58.920" v="753" actId="20577"/>
        <pc:sldMkLst>
          <pc:docMk/>
          <pc:sldMk cId="379514938" sldId="869"/>
        </pc:sldMkLst>
        <pc:spChg chg="mod">
          <ac:chgData name="Szymkowski, Todd D." userId="e5e32897-8534-4ee4-9a65-e1e3ad1e5d50" providerId="ADAL" clId="{A01C67C8-7D86-44DC-A7F7-C20C9F5F97F8}" dt="2021-05-10T20:28:58.920" v="753" actId="20577"/>
          <ac:spMkLst>
            <pc:docMk/>
            <pc:sldMk cId="379514938" sldId="869"/>
            <ac:spMk id="4" creationId="{4E0042AB-3E57-4177-B181-F0A7AB69588B}"/>
          </ac:spMkLst>
        </pc:spChg>
      </pc:sldChg>
      <pc:sldChg chg="modNotesTx">
        <pc:chgData name="Szymkowski, Todd D." userId="e5e32897-8534-4ee4-9a65-e1e3ad1e5d50" providerId="ADAL" clId="{A01C67C8-7D86-44DC-A7F7-C20C9F5F97F8}" dt="2021-05-10T20:03:48.144" v="594" actId="27107"/>
        <pc:sldMkLst>
          <pc:docMk/>
          <pc:sldMk cId="615412512" sldId="872"/>
        </pc:sldMkLst>
      </pc:sldChg>
      <pc:sldChg chg="modSp mod">
        <pc:chgData name="Szymkowski, Todd D." userId="e5e32897-8534-4ee4-9a65-e1e3ad1e5d50" providerId="ADAL" clId="{A01C67C8-7D86-44DC-A7F7-C20C9F5F97F8}" dt="2021-05-10T20:20:46.203" v="720" actId="20577"/>
        <pc:sldMkLst>
          <pc:docMk/>
          <pc:sldMk cId="3685441907" sldId="877"/>
        </pc:sldMkLst>
        <pc:spChg chg="mod">
          <ac:chgData name="Szymkowski, Todd D." userId="e5e32897-8534-4ee4-9a65-e1e3ad1e5d50" providerId="ADAL" clId="{A01C67C8-7D86-44DC-A7F7-C20C9F5F97F8}" dt="2021-05-10T20:20:46.203" v="720" actId="20577"/>
          <ac:spMkLst>
            <pc:docMk/>
            <pc:sldMk cId="3685441907" sldId="877"/>
            <ac:spMk id="3" creationId="{C07AFC97-7C03-4902-83B1-A5868EAA13F8}"/>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4274" name="Rectangle 2">
            <a:extLst>
              <a:ext uri="{FF2B5EF4-FFF2-40B4-BE49-F238E27FC236}">
                <a16:creationId xmlns:a16="http://schemas.microsoft.com/office/drawing/2014/main" id="{048E7280-2756-4E68-8DA6-1C603A66D844}"/>
              </a:ext>
            </a:extLst>
          </p:cNvPr>
          <p:cNvSpPr>
            <a:spLocks noGrp="1" noChangeArrowheads="1"/>
          </p:cNvSpPr>
          <p:nvPr>
            <p:ph type="hdr" sz="quarter"/>
          </p:nvPr>
        </p:nvSpPr>
        <p:spPr bwMode="auto">
          <a:xfrm>
            <a:off x="0" y="0"/>
            <a:ext cx="3168650" cy="481013"/>
          </a:xfrm>
          <a:prstGeom prst="rect">
            <a:avLst/>
          </a:prstGeom>
          <a:noFill/>
          <a:ln w="9525">
            <a:noFill/>
            <a:miter lim="800000"/>
            <a:headEnd/>
            <a:tailEnd/>
          </a:ln>
        </p:spPr>
        <p:txBody>
          <a:bodyPr vert="horz" wrap="square" lIns="94830" tIns="47415" rIns="94830" bIns="47415" numCol="1" anchor="t" anchorCtr="0" compatLnSpc="1">
            <a:prstTxWarp prst="textNoShape">
              <a:avLst/>
            </a:prstTxWarp>
          </a:bodyPr>
          <a:lstStyle>
            <a:lvl1pPr eaLnBrk="0" hangingPunct="0">
              <a:spcBef>
                <a:spcPct val="20000"/>
              </a:spcBef>
              <a:buFont typeface="Arial" charset="0"/>
              <a:buChar char="•"/>
              <a:defRPr sz="1200">
                <a:latin typeface="Arial" charset="0"/>
                <a:ea typeface="MS PGothic"/>
                <a:cs typeface="MS PGothic"/>
              </a:defRPr>
            </a:lvl1pPr>
          </a:lstStyle>
          <a:p>
            <a:pPr>
              <a:defRPr/>
            </a:pPr>
            <a:endParaRPr lang="en-US" dirty="0"/>
          </a:p>
        </p:txBody>
      </p:sp>
      <p:sp>
        <p:nvSpPr>
          <p:cNvPr id="54275" name="Rectangle 3">
            <a:extLst>
              <a:ext uri="{FF2B5EF4-FFF2-40B4-BE49-F238E27FC236}">
                <a16:creationId xmlns:a16="http://schemas.microsoft.com/office/drawing/2014/main" id="{C0CAC35D-F230-44EB-B53A-877246CE31EE}"/>
              </a:ext>
            </a:extLst>
          </p:cNvPr>
          <p:cNvSpPr>
            <a:spLocks noGrp="1" noChangeArrowheads="1"/>
          </p:cNvSpPr>
          <p:nvPr>
            <p:ph type="dt" sz="quarter" idx="1"/>
          </p:nvPr>
        </p:nvSpPr>
        <p:spPr bwMode="auto">
          <a:xfrm>
            <a:off x="4144963" y="0"/>
            <a:ext cx="3168650" cy="481013"/>
          </a:xfrm>
          <a:prstGeom prst="rect">
            <a:avLst/>
          </a:prstGeom>
          <a:noFill/>
          <a:ln w="9525">
            <a:noFill/>
            <a:miter lim="800000"/>
            <a:headEnd/>
            <a:tailEnd/>
          </a:ln>
        </p:spPr>
        <p:txBody>
          <a:bodyPr vert="horz" wrap="square" lIns="94830" tIns="47415" rIns="94830" bIns="47415" numCol="1" anchor="t" anchorCtr="0" compatLnSpc="1">
            <a:prstTxWarp prst="textNoShape">
              <a:avLst/>
            </a:prstTxWarp>
          </a:bodyPr>
          <a:lstStyle>
            <a:lvl1pPr algn="r">
              <a:spcBef>
                <a:spcPct val="20000"/>
              </a:spcBef>
              <a:buFont typeface="Arial" panose="020B0604020202020204" pitchFamily="34" charset="0"/>
              <a:buChar char="•"/>
              <a:defRPr sz="1200">
                <a:latin typeface="Arial" panose="020B0604020202020204" pitchFamily="34" charset="0"/>
              </a:defRPr>
            </a:lvl1pPr>
          </a:lstStyle>
          <a:p>
            <a:pPr>
              <a:defRPr/>
            </a:pPr>
            <a:fld id="{6621ED22-26A0-46FA-98BA-881314D09127}" type="datetime1">
              <a:rPr lang="en-US" altLang="en-US"/>
              <a:pPr>
                <a:defRPr/>
              </a:pPr>
              <a:t>5/20/2021</a:t>
            </a:fld>
            <a:endParaRPr lang="en-US" altLang="en-US" dirty="0"/>
          </a:p>
        </p:txBody>
      </p:sp>
      <p:sp>
        <p:nvSpPr>
          <p:cNvPr id="54276" name="Rectangle 4">
            <a:extLst>
              <a:ext uri="{FF2B5EF4-FFF2-40B4-BE49-F238E27FC236}">
                <a16:creationId xmlns:a16="http://schemas.microsoft.com/office/drawing/2014/main" id="{8D349468-E2D8-4BB4-AB94-C332BDC014BA}"/>
              </a:ext>
            </a:extLst>
          </p:cNvPr>
          <p:cNvSpPr>
            <a:spLocks noGrp="1" noChangeArrowheads="1"/>
          </p:cNvSpPr>
          <p:nvPr>
            <p:ph type="ftr" sz="quarter" idx="2"/>
          </p:nvPr>
        </p:nvSpPr>
        <p:spPr bwMode="auto">
          <a:xfrm>
            <a:off x="0" y="9118600"/>
            <a:ext cx="3168650" cy="481013"/>
          </a:xfrm>
          <a:prstGeom prst="rect">
            <a:avLst/>
          </a:prstGeom>
          <a:noFill/>
          <a:ln w="9525">
            <a:noFill/>
            <a:miter lim="800000"/>
            <a:headEnd/>
            <a:tailEnd/>
          </a:ln>
        </p:spPr>
        <p:txBody>
          <a:bodyPr vert="horz" wrap="square" lIns="94830" tIns="47415" rIns="94830" bIns="47415" numCol="1" anchor="b" anchorCtr="0" compatLnSpc="1">
            <a:prstTxWarp prst="textNoShape">
              <a:avLst/>
            </a:prstTxWarp>
          </a:bodyPr>
          <a:lstStyle>
            <a:lvl1pPr eaLnBrk="0" hangingPunct="0">
              <a:spcBef>
                <a:spcPct val="20000"/>
              </a:spcBef>
              <a:buFont typeface="Arial" charset="0"/>
              <a:buChar char="•"/>
              <a:defRPr sz="1200">
                <a:latin typeface="Arial" charset="0"/>
                <a:ea typeface="MS PGothic"/>
                <a:cs typeface="MS PGothic"/>
              </a:defRPr>
            </a:lvl1pPr>
          </a:lstStyle>
          <a:p>
            <a:pPr>
              <a:defRPr/>
            </a:pPr>
            <a:endParaRPr lang="en-US" dirty="0"/>
          </a:p>
        </p:txBody>
      </p:sp>
      <p:sp>
        <p:nvSpPr>
          <p:cNvPr id="54277" name="Rectangle 5">
            <a:extLst>
              <a:ext uri="{FF2B5EF4-FFF2-40B4-BE49-F238E27FC236}">
                <a16:creationId xmlns:a16="http://schemas.microsoft.com/office/drawing/2014/main" id="{249CA92A-BA69-485B-83C2-17152A0A93C5}"/>
              </a:ext>
            </a:extLst>
          </p:cNvPr>
          <p:cNvSpPr>
            <a:spLocks noGrp="1" noChangeArrowheads="1"/>
          </p:cNvSpPr>
          <p:nvPr>
            <p:ph type="sldNum" sz="quarter" idx="3"/>
          </p:nvPr>
        </p:nvSpPr>
        <p:spPr bwMode="auto">
          <a:xfrm>
            <a:off x="4144963" y="9118600"/>
            <a:ext cx="3168650" cy="481013"/>
          </a:xfrm>
          <a:prstGeom prst="rect">
            <a:avLst/>
          </a:prstGeom>
          <a:noFill/>
          <a:ln w="9525">
            <a:noFill/>
            <a:miter lim="800000"/>
            <a:headEnd/>
            <a:tailEnd/>
          </a:ln>
        </p:spPr>
        <p:txBody>
          <a:bodyPr vert="horz" wrap="square" lIns="94830" tIns="47415" rIns="94830" bIns="47415" numCol="1" anchor="b" anchorCtr="0" compatLnSpc="1">
            <a:prstTxWarp prst="textNoShape">
              <a:avLst/>
            </a:prstTxWarp>
          </a:bodyPr>
          <a:lstStyle>
            <a:lvl1pPr algn="r">
              <a:spcBef>
                <a:spcPct val="20000"/>
              </a:spcBef>
              <a:buFont typeface="Arial" panose="020B0604020202020204" pitchFamily="34" charset="0"/>
              <a:buChar char="•"/>
              <a:defRPr sz="1200" smtClean="0">
                <a:latin typeface="Arial" panose="020B0604020202020204" pitchFamily="34" charset="0"/>
              </a:defRPr>
            </a:lvl1pPr>
          </a:lstStyle>
          <a:p>
            <a:pPr>
              <a:defRPr/>
            </a:pPr>
            <a:fld id="{EAF2A739-88DC-4FA1-BD50-D79CB8829365}" type="slidenum">
              <a:rPr lang="en-US" altLang="en-US"/>
              <a:pPr>
                <a:defRPr/>
              </a:pPr>
              <a:t>‹#›</a:t>
            </a:fld>
            <a:endParaRPr lang="en-US" altLang="en-US" dirty="0"/>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5CAE6AC6-60B3-484B-9501-D5A03950AD57}"/>
              </a:ext>
            </a:extLst>
          </p:cNvPr>
          <p:cNvSpPr>
            <a:spLocks noGrp="1" noChangeArrowheads="1"/>
          </p:cNvSpPr>
          <p:nvPr>
            <p:ph type="hdr" sz="quarter"/>
          </p:nvPr>
        </p:nvSpPr>
        <p:spPr bwMode="auto">
          <a:xfrm>
            <a:off x="0" y="0"/>
            <a:ext cx="3168650" cy="481013"/>
          </a:xfrm>
          <a:prstGeom prst="rect">
            <a:avLst/>
          </a:prstGeom>
          <a:noFill/>
          <a:ln w="9525">
            <a:noFill/>
            <a:miter lim="800000"/>
            <a:headEnd/>
            <a:tailEnd/>
          </a:ln>
        </p:spPr>
        <p:txBody>
          <a:bodyPr vert="horz" wrap="square" lIns="96631" tIns="48315" rIns="96631" bIns="48315" numCol="1" anchor="t" anchorCtr="0" compatLnSpc="1">
            <a:prstTxWarp prst="textNoShape">
              <a:avLst/>
            </a:prstTxWarp>
          </a:bodyPr>
          <a:lstStyle>
            <a:lvl1pPr defTabSz="964974" eaLnBrk="1" hangingPunct="1">
              <a:defRPr sz="1200">
                <a:latin typeface="Arial" charset="0"/>
                <a:ea typeface="MS PGothic"/>
                <a:cs typeface="MS PGothic"/>
              </a:defRPr>
            </a:lvl1pPr>
          </a:lstStyle>
          <a:p>
            <a:pPr>
              <a:defRPr/>
            </a:pPr>
            <a:endParaRPr lang="en-US" dirty="0"/>
          </a:p>
        </p:txBody>
      </p:sp>
      <p:sp>
        <p:nvSpPr>
          <p:cNvPr id="7171" name="Rectangle 3">
            <a:extLst>
              <a:ext uri="{FF2B5EF4-FFF2-40B4-BE49-F238E27FC236}">
                <a16:creationId xmlns:a16="http://schemas.microsoft.com/office/drawing/2014/main" id="{869D1D55-7F66-47FC-BD88-1010403A08A7}"/>
              </a:ext>
            </a:extLst>
          </p:cNvPr>
          <p:cNvSpPr>
            <a:spLocks noGrp="1" noChangeArrowheads="1"/>
          </p:cNvSpPr>
          <p:nvPr>
            <p:ph type="dt" idx="1"/>
          </p:nvPr>
        </p:nvSpPr>
        <p:spPr bwMode="auto">
          <a:xfrm>
            <a:off x="4144963" y="0"/>
            <a:ext cx="3168650" cy="481013"/>
          </a:xfrm>
          <a:prstGeom prst="rect">
            <a:avLst/>
          </a:prstGeom>
          <a:noFill/>
          <a:ln w="9525">
            <a:noFill/>
            <a:miter lim="800000"/>
            <a:headEnd/>
            <a:tailEnd/>
          </a:ln>
        </p:spPr>
        <p:txBody>
          <a:bodyPr vert="horz" wrap="square" lIns="96631" tIns="48315" rIns="96631" bIns="48315" numCol="1" anchor="t" anchorCtr="0" compatLnSpc="1">
            <a:prstTxWarp prst="textNoShape">
              <a:avLst/>
            </a:prstTxWarp>
          </a:bodyPr>
          <a:lstStyle>
            <a:lvl1pPr algn="r" defTabSz="964974" eaLnBrk="1" hangingPunct="1">
              <a:defRPr sz="1200">
                <a:latin typeface="Arial" charset="0"/>
                <a:ea typeface="MS PGothic"/>
                <a:cs typeface="MS PGothic"/>
              </a:defRPr>
            </a:lvl1pPr>
          </a:lstStyle>
          <a:p>
            <a:pPr>
              <a:defRPr/>
            </a:pPr>
            <a:endParaRPr lang="en-US" dirty="0"/>
          </a:p>
        </p:txBody>
      </p:sp>
      <p:sp>
        <p:nvSpPr>
          <p:cNvPr id="3076" name="Rectangle 4">
            <a:extLst>
              <a:ext uri="{FF2B5EF4-FFF2-40B4-BE49-F238E27FC236}">
                <a16:creationId xmlns:a16="http://schemas.microsoft.com/office/drawing/2014/main" id="{4060C470-E79A-4342-A75C-3D0694F76CD2}"/>
              </a:ext>
            </a:extLst>
          </p:cNvPr>
          <p:cNvSpPr>
            <a:spLocks noGrp="1" noRot="1" noChangeAspect="1" noChangeArrowheads="1" noTextEdit="1"/>
          </p:cNvSpPr>
          <p:nvPr>
            <p:ph type="sldImg" idx="2"/>
          </p:nvPr>
        </p:nvSpPr>
        <p:spPr bwMode="auto">
          <a:xfrm>
            <a:off x="1257300" y="719138"/>
            <a:ext cx="4800600" cy="36004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3" name="Rectangle 5">
            <a:extLst>
              <a:ext uri="{FF2B5EF4-FFF2-40B4-BE49-F238E27FC236}">
                <a16:creationId xmlns:a16="http://schemas.microsoft.com/office/drawing/2014/main" id="{2C8928AB-10CE-45C2-85AA-41DD3892DB7A}"/>
              </a:ext>
            </a:extLst>
          </p:cNvPr>
          <p:cNvSpPr>
            <a:spLocks noGrp="1" noChangeArrowheads="1"/>
          </p:cNvSpPr>
          <p:nvPr>
            <p:ph type="body" sz="quarter" idx="3"/>
          </p:nvPr>
        </p:nvSpPr>
        <p:spPr bwMode="auto">
          <a:xfrm>
            <a:off x="731838" y="4559300"/>
            <a:ext cx="5851525" cy="4322763"/>
          </a:xfrm>
          <a:prstGeom prst="rect">
            <a:avLst/>
          </a:prstGeom>
          <a:noFill/>
          <a:ln w="9525">
            <a:noFill/>
            <a:miter lim="800000"/>
            <a:headEnd/>
            <a:tailEnd/>
          </a:ln>
        </p:spPr>
        <p:txBody>
          <a:bodyPr vert="horz" wrap="square" lIns="96631" tIns="48315" rIns="96631" bIns="48315" numCol="1" anchor="t" anchorCtr="0" compatLnSpc="1">
            <a:prstTxWarp prst="textNoShape">
              <a:avLst/>
            </a:prstTxWarp>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7174" name="Rectangle 6">
            <a:extLst>
              <a:ext uri="{FF2B5EF4-FFF2-40B4-BE49-F238E27FC236}">
                <a16:creationId xmlns:a16="http://schemas.microsoft.com/office/drawing/2014/main" id="{A957B962-D731-453E-86CC-1A823B7AA3B4}"/>
              </a:ext>
            </a:extLst>
          </p:cNvPr>
          <p:cNvSpPr>
            <a:spLocks noGrp="1" noChangeArrowheads="1"/>
          </p:cNvSpPr>
          <p:nvPr>
            <p:ph type="ftr" sz="quarter" idx="4"/>
          </p:nvPr>
        </p:nvSpPr>
        <p:spPr bwMode="auto">
          <a:xfrm>
            <a:off x="0" y="9118600"/>
            <a:ext cx="3168650" cy="481013"/>
          </a:xfrm>
          <a:prstGeom prst="rect">
            <a:avLst/>
          </a:prstGeom>
          <a:noFill/>
          <a:ln w="9525">
            <a:noFill/>
            <a:miter lim="800000"/>
            <a:headEnd/>
            <a:tailEnd/>
          </a:ln>
        </p:spPr>
        <p:txBody>
          <a:bodyPr vert="horz" wrap="square" lIns="96631" tIns="48315" rIns="96631" bIns="48315" numCol="1" anchor="b" anchorCtr="0" compatLnSpc="1">
            <a:prstTxWarp prst="textNoShape">
              <a:avLst/>
            </a:prstTxWarp>
          </a:bodyPr>
          <a:lstStyle>
            <a:lvl1pPr defTabSz="964974" eaLnBrk="1" hangingPunct="1">
              <a:defRPr sz="1200">
                <a:latin typeface="Arial" charset="0"/>
                <a:ea typeface="MS PGothic"/>
                <a:cs typeface="MS PGothic"/>
              </a:defRPr>
            </a:lvl1pPr>
          </a:lstStyle>
          <a:p>
            <a:pPr>
              <a:defRPr/>
            </a:pPr>
            <a:endParaRPr lang="en-US" dirty="0"/>
          </a:p>
        </p:txBody>
      </p:sp>
      <p:sp>
        <p:nvSpPr>
          <p:cNvPr id="7175" name="Rectangle 7">
            <a:extLst>
              <a:ext uri="{FF2B5EF4-FFF2-40B4-BE49-F238E27FC236}">
                <a16:creationId xmlns:a16="http://schemas.microsoft.com/office/drawing/2014/main" id="{1DBFED95-457A-4444-BF6A-2BB8D674CD0D}"/>
              </a:ext>
            </a:extLst>
          </p:cNvPr>
          <p:cNvSpPr>
            <a:spLocks noGrp="1" noChangeArrowheads="1"/>
          </p:cNvSpPr>
          <p:nvPr>
            <p:ph type="sldNum" sz="quarter" idx="5"/>
          </p:nvPr>
        </p:nvSpPr>
        <p:spPr bwMode="auto">
          <a:xfrm>
            <a:off x="4144963" y="9118600"/>
            <a:ext cx="3168650" cy="481013"/>
          </a:xfrm>
          <a:prstGeom prst="rect">
            <a:avLst/>
          </a:prstGeom>
          <a:noFill/>
          <a:ln w="9525">
            <a:noFill/>
            <a:miter lim="800000"/>
            <a:headEnd/>
            <a:tailEnd/>
          </a:ln>
        </p:spPr>
        <p:txBody>
          <a:bodyPr vert="horz" wrap="square" lIns="96631" tIns="48315" rIns="96631" bIns="48315" numCol="1" anchor="b" anchorCtr="0" compatLnSpc="1">
            <a:prstTxWarp prst="textNoShape">
              <a:avLst/>
            </a:prstTxWarp>
          </a:bodyPr>
          <a:lstStyle>
            <a:lvl1pPr algn="r" defTabSz="963613" eaLnBrk="1" hangingPunct="1">
              <a:defRPr sz="1200" smtClean="0">
                <a:latin typeface="Arial" panose="020B0604020202020204" pitchFamily="34" charset="0"/>
              </a:defRPr>
            </a:lvl1pPr>
          </a:lstStyle>
          <a:p>
            <a:pPr>
              <a:defRPr/>
            </a:pPr>
            <a:fld id="{11BD1B47-854E-408A-B33F-716F75751E07}" type="slidenum">
              <a:rPr lang="en-US" altLang="en-US"/>
              <a:pPr>
                <a:defRPr/>
              </a:pPr>
              <a:t>‹#›</a:t>
            </a:fld>
            <a:endParaRPr lang="en-US" alt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600" kern="1200">
        <a:solidFill>
          <a:schemeClr val="tx1"/>
        </a:solidFill>
        <a:latin typeface="Arial" charset="0"/>
        <a:ea typeface="MS PGothic" pitchFamily="34" charset="-128"/>
        <a:cs typeface="MS PGothic"/>
      </a:defRPr>
    </a:lvl1pPr>
    <a:lvl2pPr marL="457200" algn="l" rtl="0" eaLnBrk="0" fontAlgn="base" hangingPunct="0">
      <a:spcBef>
        <a:spcPct val="30000"/>
      </a:spcBef>
      <a:spcAft>
        <a:spcPct val="0"/>
      </a:spcAft>
      <a:defRPr sz="1600" kern="1200">
        <a:solidFill>
          <a:schemeClr val="tx1"/>
        </a:solidFill>
        <a:latin typeface="Arial" charset="0"/>
        <a:ea typeface="MS PGothic" pitchFamily="34" charset="-128"/>
        <a:cs typeface="MS PGothic" pitchFamily="34" charset="-128"/>
      </a:defRPr>
    </a:lvl2pPr>
    <a:lvl3pPr marL="914400" algn="l" rtl="0" eaLnBrk="0" fontAlgn="base" hangingPunct="0">
      <a:spcBef>
        <a:spcPct val="30000"/>
      </a:spcBef>
      <a:spcAft>
        <a:spcPct val="0"/>
      </a:spcAft>
      <a:defRPr sz="1600" kern="1200">
        <a:solidFill>
          <a:schemeClr val="tx1"/>
        </a:solidFill>
        <a:latin typeface="Arial" charset="0"/>
        <a:ea typeface="MS PGothic" pitchFamily="34" charset="-128"/>
        <a:cs typeface="MS PGothic" pitchFamily="34" charset="-128"/>
      </a:defRPr>
    </a:lvl3pPr>
    <a:lvl4pPr marL="1371600" algn="l" rtl="0" eaLnBrk="0" fontAlgn="base" hangingPunct="0">
      <a:spcBef>
        <a:spcPct val="30000"/>
      </a:spcBef>
      <a:spcAft>
        <a:spcPct val="0"/>
      </a:spcAft>
      <a:defRPr sz="1600" kern="1200">
        <a:solidFill>
          <a:schemeClr val="tx1"/>
        </a:solidFill>
        <a:latin typeface="Arial" charset="0"/>
        <a:ea typeface="MS PGothic" pitchFamily="34" charset="-128"/>
        <a:cs typeface="MS PGothic" pitchFamily="34" charset="-128"/>
      </a:defRPr>
    </a:lvl4pPr>
    <a:lvl5pPr marL="1828800" algn="l" rtl="0" eaLnBrk="0" fontAlgn="base" hangingPunct="0">
      <a:spcBef>
        <a:spcPct val="30000"/>
      </a:spcBef>
      <a:spcAft>
        <a:spcPct val="0"/>
      </a:spcAft>
      <a:defRPr sz="1600" kern="1200">
        <a:solidFill>
          <a:schemeClr val="tx1"/>
        </a:solidFill>
        <a:latin typeface="Arial" charset="0"/>
        <a:ea typeface="MS PGothic" pitchFamily="34" charset="-128"/>
        <a:cs typeface="MS PGothic" pitchFamily="34" charset="-128"/>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ops.fhwa.dot.gov/511/"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its.dot.gov/pilots/cv_pilot_apps.htm"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ops.fhwa.dot.gov/publications/fhwahop19016/form.htm" TargetMode="External"/><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ops.fhwa.dot.gov/atdm/approaches/apm.htm" TargetMode="External"/><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3" Type="http://schemas.openxmlformats.org/officeDocument/2006/relationships/hyperlink" Target="https://aashtojournal.org/2019/05/24/aashto-survey-finds-drone-use-exploding-among-state-dots/" TargetMode="External"/><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3" Type="http://schemas.openxmlformats.org/officeDocument/2006/relationships/hyperlink" Target="https://apps.trb.org/cmsfeed/TRBNetProjectDisplay.asp?ProjectID=4326" TargetMode="External"/><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3" Type="http://schemas.openxmlformats.org/officeDocument/2006/relationships/hyperlink" Target="https://transportationops.org/publications/white-paper-tsmo-paraprofessional-workforce-development" TargetMode="External"/><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a:extLst>
              <a:ext uri="{FF2B5EF4-FFF2-40B4-BE49-F238E27FC236}">
                <a16:creationId xmlns:a16="http://schemas.microsoft.com/office/drawing/2014/main" id="{C46C20DB-9FD7-499F-B496-26CCB532F125}"/>
              </a:ext>
            </a:extLst>
          </p:cNvPr>
          <p:cNvSpPr>
            <a:spLocks noGrp="1" noRot="1" noChangeAspect="1" noChangeArrowheads="1" noTextEdit="1"/>
          </p:cNvSpPr>
          <p:nvPr>
            <p:ph type="sldImg"/>
          </p:nvPr>
        </p:nvSpPr>
        <p:spPr>
          <a:ln/>
        </p:spPr>
      </p:sp>
      <p:sp>
        <p:nvSpPr>
          <p:cNvPr id="6147" name="Notes Placeholder 2">
            <a:extLst>
              <a:ext uri="{FF2B5EF4-FFF2-40B4-BE49-F238E27FC236}">
                <a16:creationId xmlns:a16="http://schemas.microsoft.com/office/drawing/2014/main" id="{B19025CB-FE3F-4577-8B6F-47BAE1295025}"/>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1200" dirty="0">
                <a:latin typeface="Arial" panose="020B0604020202020204" pitchFamily="34" charset="0"/>
                <a:cs typeface="Arial" panose="020B0604020202020204" pitchFamily="34" charset="0"/>
              </a:rPr>
              <a:t>All slides need to have notes, below is the example notes from the 2016 ITS e-primer slides</a:t>
            </a:r>
          </a:p>
          <a:p>
            <a:r>
              <a:rPr lang="en-US" altLang="en-US" sz="1200" dirty="0">
                <a:latin typeface="Arial" panose="020B0604020202020204" pitchFamily="34" charset="0"/>
                <a:cs typeface="Arial" panose="020B0604020202020204" pitchFamily="34" charset="0"/>
              </a:rPr>
              <a:t>===================================================================</a:t>
            </a:r>
          </a:p>
          <a:p>
            <a:endParaRPr lang="en-US" altLang="en-US" sz="1200" dirty="0">
              <a:latin typeface="Arial" panose="020B0604020202020204" pitchFamily="34" charset="0"/>
              <a:cs typeface="Arial" panose="020B0604020202020204" pitchFamily="34" charset="0"/>
            </a:endParaRPr>
          </a:p>
          <a:p>
            <a:r>
              <a:rPr lang="en-US" altLang="en-US" sz="1200" dirty="0">
                <a:latin typeface="Arial" panose="020B0604020202020204" pitchFamily="34" charset="0"/>
                <a:cs typeface="Arial" panose="020B0604020202020204" pitchFamily="34" charset="0"/>
              </a:rPr>
              <a:t>This is the first, title slide in all modules.</a:t>
            </a:r>
          </a:p>
          <a:p>
            <a:endParaRPr lang="en-US" altLang="en-US" sz="1200" dirty="0">
              <a:latin typeface="Arial" panose="020B0604020202020204" pitchFamily="34" charset="0"/>
              <a:cs typeface="Arial" panose="020B0604020202020204" pitchFamily="34" charset="0"/>
            </a:endParaRPr>
          </a:p>
          <a:p>
            <a:r>
              <a:rPr lang="en-US" altLang="en-US" sz="1200" dirty="0">
                <a:latin typeface="Arial" panose="020B0604020202020204" pitchFamily="34" charset="0"/>
                <a:cs typeface="Arial" panose="020B0604020202020204" pitchFamily="34" charset="0"/>
              </a:rPr>
              <a:t>The following slides are in this order:</a:t>
            </a:r>
          </a:p>
          <a:p>
            <a:pPr>
              <a:buFont typeface="Wingdings" panose="05000000000000000000" pitchFamily="2" charset="2"/>
              <a:buChar char="§"/>
            </a:pPr>
            <a:r>
              <a:rPr lang="en-US" altLang="en-US" sz="1200" dirty="0">
                <a:latin typeface="Arial" panose="020B0604020202020204" pitchFamily="34" charset="0"/>
                <a:cs typeface="Arial" panose="020B0604020202020204" pitchFamily="34" charset="0"/>
              </a:rPr>
              <a:t>Instructor</a:t>
            </a:r>
          </a:p>
          <a:p>
            <a:pPr>
              <a:buFont typeface="Wingdings" panose="05000000000000000000" pitchFamily="2" charset="2"/>
              <a:buChar char="§"/>
            </a:pPr>
            <a:r>
              <a:rPr lang="en-US" altLang="en-US" sz="1200" dirty="0">
                <a:latin typeface="Arial" panose="020B0604020202020204" pitchFamily="34" charset="0"/>
                <a:cs typeface="Arial" panose="020B0604020202020204" pitchFamily="34" charset="0"/>
              </a:rPr>
              <a:t>Learning Objectives</a:t>
            </a:r>
          </a:p>
          <a:p>
            <a:pPr>
              <a:buFont typeface="Wingdings" panose="05000000000000000000" pitchFamily="2" charset="2"/>
              <a:buChar char="§"/>
            </a:pPr>
            <a:r>
              <a:rPr lang="en-US" altLang="en-US" sz="1200" dirty="0">
                <a:latin typeface="Arial" panose="020B0604020202020204" pitchFamily="34" charset="0"/>
                <a:cs typeface="Arial" panose="020B0604020202020204" pitchFamily="34" charset="0"/>
              </a:rPr>
              <a:t>Content-related slide(s)</a:t>
            </a:r>
          </a:p>
          <a:p>
            <a:pPr>
              <a:buFont typeface="Wingdings" panose="05000000000000000000" pitchFamily="2" charset="2"/>
              <a:buChar char="§"/>
            </a:pPr>
            <a:r>
              <a:rPr lang="en-US" altLang="en-US" sz="1200" dirty="0">
                <a:latin typeface="Arial" panose="020B0604020202020204" pitchFamily="34" charset="0"/>
                <a:cs typeface="Arial" panose="020B0604020202020204" pitchFamily="34" charset="0"/>
              </a:rPr>
              <a:t>Summary (what we have learned)</a:t>
            </a:r>
          </a:p>
          <a:p>
            <a:pPr>
              <a:buFont typeface="Wingdings" panose="05000000000000000000" pitchFamily="2" charset="2"/>
              <a:buChar char="§"/>
            </a:pPr>
            <a:r>
              <a:rPr lang="en-US" altLang="en-US" sz="1200" dirty="0">
                <a:latin typeface="Arial" panose="020B0604020202020204" pitchFamily="34" charset="0"/>
                <a:cs typeface="Arial" panose="020B0604020202020204" pitchFamily="34" charset="0"/>
              </a:rPr>
              <a:t>References</a:t>
            </a:r>
          </a:p>
          <a:p>
            <a:pPr>
              <a:buFont typeface="Wingdings" panose="05000000000000000000" pitchFamily="2" charset="2"/>
              <a:buChar char="§"/>
            </a:pPr>
            <a:r>
              <a:rPr lang="en-US" altLang="en-US" sz="1200" dirty="0">
                <a:latin typeface="Arial" panose="020B0604020202020204" pitchFamily="34" charset="0"/>
                <a:cs typeface="Arial" panose="020B0604020202020204" pitchFamily="34" charset="0"/>
              </a:rPr>
              <a:t>Questions?</a:t>
            </a:r>
          </a:p>
          <a:p>
            <a:pPr>
              <a:buFontTx/>
              <a:buChar char="-"/>
            </a:pPr>
            <a:endParaRPr lang="en-US" altLang="en-US" sz="1200" dirty="0">
              <a:latin typeface="Arial" panose="020B0604020202020204" pitchFamily="34" charset="0"/>
              <a:cs typeface="Arial" panose="020B0604020202020204" pitchFamily="34" charset="0"/>
            </a:endParaRPr>
          </a:p>
          <a:p>
            <a:pPr eaLnBrk="1" hangingPunct="1"/>
            <a:r>
              <a:rPr lang="en-US" altLang="en-US" sz="1200" dirty="0">
                <a:latin typeface="Arial" panose="020B0604020202020204" pitchFamily="34" charset="0"/>
              </a:rPr>
              <a:t>This module is sponsored by the U.S. Department of Transportation</a:t>
            </a:r>
            <a:r>
              <a:rPr lang="ja-JP" altLang="en-US" sz="1200" dirty="0">
                <a:latin typeface="Arial" panose="020B0604020202020204" pitchFamily="34" charset="0"/>
              </a:rPr>
              <a:t>’</a:t>
            </a:r>
            <a:r>
              <a:rPr lang="en-US" altLang="ja-JP" sz="1200" dirty="0">
                <a:latin typeface="Arial" panose="020B0604020202020204" pitchFamily="34" charset="0"/>
              </a:rPr>
              <a:t>s ITS Professional Capacity Building (PCB) Program</a:t>
            </a:r>
            <a:r>
              <a:rPr lang="en-US" altLang="ja-JP" sz="1200" i="1" dirty="0">
                <a:latin typeface="Arial" panose="020B0604020202020204" pitchFamily="34" charset="0"/>
              </a:rPr>
              <a:t>.</a:t>
            </a:r>
            <a:r>
              <a:rPr lang="en-US" altLang="ja-JP" sz="1200" dirty="0">
                <a:latin typeface="Arial" panose="020B0604020202020204" pitchFamily="34" charset="0"/>
              </a:rPr>
              <a:t> The ITS PCB Program is part of the Research and Innovative Technology Administration</a:t>
            </a:r>
            <a:r>
              <a:rPr lang="ja-JP" altLang="en-US" sz="1200" dirty="0">
                <a:latin typeface="Arial" panose="020B0604020202020204" pitchFamily="34" charset="0"/>
              </a:rPr>
              <a:t>’</a:t>
            </a:r>
            <a:r>
              <a:rPr lang="en-US" altLang="ja-JP" sz="1200" dirty="0">
                <a:latin typeface="Arial" panose="020B0604020202020204" pitchFamily="34" charset="0"/>
              </a:rPr>
              <a:t>s ITS Joint Program Office.</a:t>
            </a:r>
          </a:p>
          <a:p>
            <a:pPr eaLnBrk="1" hangingPunct="1"/>
            <a:r>
              <a:rPr lang="en-US" altLang="en-US" sz="1200" dirty="0">
                <a:latin typeface="Arial" panose="020B0604020202020204" pitchFamily="34" charset="0"/>
              </a:rPr>
              <a:t> </a:t>
            </a:r>
          </a:p>
          <a:p>
            <a:pPr eaLnBrk="1" hangingPunct="1">
              <a:spcBef>
                <a:spcPct val="0"/>
              </a:spcBef>
            </a:pPr>
            <a:r>
              <a:rPr lang="en-US" altLang="en-US" sz="1200" dirty="0">
                <a:latin typeface="Arial" panose="020B0604020202020204" pitchFamily="34" charset="0"/>
              </a:rPr>
              <a:t>Thank you for participating and we hope you find this module helpful.</a:t>
            </a:r>
          </a:p>
        </p:txBody>
      </p:sp>
      <p:sp>
        <p:nvSpPr>
          <p:cNvPr id="6148" name="Slide Number Placeholder 3">
            <a:extLst>
              <a:ext uri="{FF2B5EF4-FFF2-40B4-BE49-F238E27FC236}">
                <a16:creationId xmlns:a16="http://schemas.microsoft.com/office/drawing/2014/main" id="{0E2DE24C-B07A-4854-A9BC-35572EC5FA7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defRPr sz="2000">
                <a:solidFill>
                  <a:schemeClr val="tx1"/>
                </a:solidFill>
                <a:latin typeface="Tahoma" panose="020B0604030504040204" pitchFamily="34" charset="0"/>
                <a:ea typeface="MS PGothic" panose="020B0600070205080204" pitchFamily="34" charset="-128"/>
              </a:defRPr>
            </a:lvl1pPr>
            <a:lvl2pPr marL="37931725" indent="-37474525" defTabSz="963613">
              <a:defRPr sz="2000">
                <a:solidFill>
                  <a:schemeClr val="tx1"/>
                </a:solidFill>
                <a:latin typeface="Tahoma" panose="020B0604030504040204" pitchFamily="34" charset="0"/>
                <a:ea typeface="MS PGothic" panose="020B0600070205080204" pitchFamily="34" charset="-128"/>
              </a:defRPr>
            </a:lvl2pPr>
            <a:lvl3pPr marL="1143000" indent="-228600" defTabSz="963613">
              <a:defRPr sz="2000">
                <a:solidFill>
                  <a:schemeClr val="tx1"/>
                </a:solidFill>
                <a:latin typeface="Tahoma" panose="020B0604030504040204" pitchFamily="34" charset="0"/>
                <a:ea typeface="MS PGothic" panose="020B0600070205080204" pitchFamily="34" charset="-128"/>
              </a:defRPr>
            </a:lvl3pPr>
            <a:lvl4pPr marL="1600200" indent="-228600" defTabSz="963613">
              <a:defRPr sz="2000">
                <a:solidFill>
                  <a:schemeClr val="tx1"/>
                </a:solidFill>
                <a:latin typeface="Tahoma" panose="020B0604030504040204" pitchFamily="34" charset="0"/>
                <a:ea typeface="MS PGothic" panose="020B0600070205080204" pitchFamily="34" charset="-128"/>
              </a:defRPr>
            </a:lvl4pPr>
            <a:lvl5pPr marL="2057400" indent="-228600" defTabSz="963613">
              <a:defRPr sz="2000">
                <a:solidFill>
                  <a:schemeClr val="tx1"/>
                </a:solidFill>
                <a:latin typeface="Tahoma" panose="020B0604030504040204" pitchFamily="34" charset="0"/>
                <a:ea typeface="MS PGothic" panose="020B0600070205080204" pitchFamily="34" charset="-128"/>
              </a:defRPr>
            </a:lvl5pPr>
            <a:lvl6pPr marL="2514600" indent="-228600" defTabSz="963613" eaLnBrk="0" fontAlgn="base" hangingPunct="0">
              <a:spcBef>
                <a:spcPct val="0"/>
              </a:spcBef>
              <a:spcAft>
                <a:spcPct val="0"/>
              </a:spcAft>
              <a:defRPr sz="2000">
                <a:solidFill>
                  <a:schemeClr val="tx1"/>
                </a:solidFill>
                <a:latin typeface="Tahoma" panose="020B0604030504040204" pitchFamily="34" charset="0"/>
                <a:ea typeface="MS PGothic" panose="020B0600070205080204" pitchFamily="34" charset="-128"/>
              </a:defRPr>
            </a:lvl6pPr>
            <a:lvl7pPr marL="2971800" indent="-228600" defTabSz="963613" eaLnBrk="0" fontAlgn="base" hangingPunct="0">
              <a:spcBef>
                <a:spcPct val="0"/>
              </a:spcBef>
              <a:spcAft>
                <a:spcPct val="0"/>
              </a:spcAft>
              <a:defRPr sz="2000">
                <a:solidFill>
                  <a:schemeClr val="tx1"/>
                </a:solidFill>
                <a:latin typeface="Tahoma" panose="020B0604030504040204" pitchFamily="34" charset="0"/>
                <a:ea typeface="MS PGothic" panose="020B0600070205080204" pitchFamily="34" charset="-128"/>
              </a:defRPr>
            </a:lvl7pPr>
            <a:lvl8pPr marL="3429000" indent="-228600" defTabSz="963613" eaLnBrk="0" fontAlgn="base" hangingPunct="0">
              <a:spcBef>
                <a:spcPct val="0"/>
              </a:spcBef>
              <a:spcAft>
                <a:spcPct val="0"/>
              </a:spcAft>
              <a:defRPr sz="2000">
                <a:solidFill>
                  <a:schemeClr val="tx1"/>
                </a:solidFill>
                <a:latin typeface="Tahoma" panose="020B0604030504040204" pitchFamily="34" charset="0"/>
                <a:ea typeface="MS PGothic" panose="020B0600070205080204" pitchFamily="34" charset="-128"/>
              </a:defRPr>
            </a:lvl8pPr>
            <a:lvl9pPr marL="3886200" indent="-228600" defTabSz="963613" eaLnBrk="0" fontAlgn="base" hangingPunct="0">
              <a:spcBef>
                <a:spcPct val="0"/>
              </a:spcBef>
              <a:spcAft>
                <a:spcPct val="0"/>
              </a:spcAft>
              <a:defRPr sz="2000">
                <a:solidFill>
                  <a:schemeClr val="tx1"/>
                </a:solidFill>
                <a:latin typeface="Tahoma" panose="020B0604030504040204" pitchFamily="34" charset="0"/>
                <a:ea typeface="MS PGothic" panose="020B0600070205080204" pitchFamily="34" charset="-128"/>
              </a:defRPr>
            </a:lvl9pPr>
          </a:lstStyle>
          <a:p>
            <a:fld id="{100977A8-F75F-4722-9334-F475EADD7760}" type="slidenum">
              <a:rPr lang="en-US" altLang="en-US" sz="1200">
                <a:latin typeface="Arial" panose="020B0604020202020204" pitchFamily="34" charset="0"/>
              </a:rPr>
              <a:pPr/>
              <a:t>1</a:t>
            </a:fld>
            <a:endParaRPr lang="en-US" altLang="en-US" sz="1200" dirty="0">
              <a:latin typeface="Arial" panose="020B0604020202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15000"/>
              </a:lnSpc>
              <a:spcBef>
                <a:spcPts val="1000"/>
              </a:spcBef>
              <a:spcAft>
                <a:spcPts val="0"/>
              </a:spcAft>
              <a:buClrTx/>
              <a:buSzTx/>
              <a:buFontTx/>
              <a:buNone/>
              <a:tabLst/>
              <a:defRPr/>
            </a:pPr>
            <a:r>
              <a:rPr lang="en-US" sz="1800" b="0" dirty="0">
                <a:solidFill>
                  <a:srgbClr val="4F81BD"/>
                </a:solidFill>
                <a:effectLst/>
                <a:latin typeface="Arial" panose="020B0604020202020204" pitchFamily="34" charset="0"/>
                <a:ea typeface="Arial" panose="020B0604020202020204" pitchFamily="34" charset="0"/>
                <a:cs typeface="Times New Roman" panose="02020603050405020304" pitchFamily="18" charset="0"/>
              </a:rPr>
              <a:t>Typical Features and Characteristics of TMCS:</a:t>
            </a:r>
          </a:p>
          <a:p>
            <a:pPr marL="0" marR="0">
              <a:lnSpc>
                <a:spcPct val="115000"/>
              </a:lnSpc>
              <a:spcBef>
                <a:spcPts val="1000"/>
              </a:spcBef>
              <a:spcAft>
                <a:spcPts val="0"/>
              </a:spcAft>
            </a:pPr>
            <a:endParaRPr lang="en-US" sz="1800" b="1" dirty="0">
              <a:solidFill>
                <a:srgbClr val="4F81BD"/>
              </a:solidFill>
              <a:effectLst/>
              <a:latin typeface="Arial" panose="020B0604020202020204" pitchFamily="34" charset="0"/>
              <a:ea typeface="Arial" panose="020B0604020202020204" pitchFamily="34" charset="0"/>
              <a:cs typeface="Times New Roman" panose="02020603050405020304" pitchFamily="18" charset="0"/>
            </a:endParaRPr>
          </a:p>
          <a:p>
            <a:pPr marL="0" marR="0">
              <a:lnSpc>
                <a:spcPct val="115000"/>
              </a:lnSpc>
              <a:spcBef>
                <a:spcPts val="1000"/>
              </a:spcBef>
              <a:spcAft>
                <a:spcPts val="0"/>
              </a:spcAft>
            </a:pPr>
            <a:r>
              <a:rPr lang="en-US" sz="1800" b="1" dirty="0">
                <a:solidFill>
                  <a:srgbClr val="4F81BD"/>
                </a:solidFill>
                <a:effectLst/>
                <a:latin typeface="Arial" panose="020B0604020202020204" pitchFamily="34" charset="0"/>
                <a:ea typeface="Arial" panose="020B0604020202020204" pitchFamily="34" charset="0"/>
                <a:cs typeface="Times New Roman" panose="02020603050405020304" pitchFamily="18" charset="0"/>
              </a:rPr>
              <a:t>TMC TELECOMMUNICATIONS</a:t>
            </a:r>
            <a:endParaRPr lang="en-US" sz="1800" b="1" dirty="0">
              <a:solidFill>
                <a:srgbClr val="4F81BD"/>
              </a:solidFill>
              <a:effectLst/>
              <a:latin typeface="Arial" panose="020B0604020202020204" pitchFamily="34" charset="0"/>
              <a:ea typeface="Times New Roman" panose="02020603050405020304" pitchFamily="18" charset="0"/>
              <a:cs typeface="Times New Roman" panose="02020603050405020304" pitchFamily="18" charset="0"/>
            </a:endParaRPr>
          </a:p>
          <a:p>
            <a:pPr marL="342900" marR="0" lvl="0" indent="-342900" algn="just">
              <a:lnSpc>
                <a:spcPct val="115000"/>
              </a:lnSpc>
              <a:spcBef>
                <a:spcPts val="0"/>
              </a:spcBef>
              <a:spcAft>
                <a:spcPts val="600"/>
              </a:spcAft>
              <a:buFont typeface="Symbol" panose="05050102010706020507" pitchFamily="18" charset="2"/>
              <a:buChar char=""/>
            </a:pPr>
            <a:r>
              <a:rPr lang="en-US" sz="1800" dirty="0">
                <a:solidFill>
                  <a:srgbClr val="000000"/>
                </a:solidFill>
                <a:effectLst/>
                <a:latin typeface="Arial" panose="020B0604020202020204" pitchFamily="34" charset="0"/>
                <a:ea typeface="Arial" panose="020B0604020202020204" pitchFamily="34" charset="0"/>
                <a:cs typeface="Arial" panose="020B0604020202020204" pitchFamily="34" charset="0"/>
              </a:rPr>
              <a:t>Redundant TMC Telecommunications - Most TMCs use telephones that rely on an internet connection (i.e., Voice over IP). When power and/or internet goes down, the TMC can be cut-off from communicating with others. Having access to plain old telephone service (POTS) telephones that can operate without power or other modes (e.g., satellite) available is critical to maintain communications when it is likely most needed.</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marR="0" lvl="0" indent="-342900" algn="just">
              <a:lnSpc>
                <a:spcPct val="115000"/>
              </a:lnSpc>
              <a:spcBef>
                <a:spcPts val="0"/>
              </a:spcBef>
              <a:spcAft>
                <a:spcPts val="600"/>
              </a:spcAft>
              <a:buFont typeface="Symbol" panose="05050102010706020507" pitchFamily="18" charset="2"/>
              <a:buChar char=""/>
            </a:pPr>
            <a:r>
              <a:rPr lang="en-US" sz="1800" dirty="0">
                <a:solidFill>
                  <a:srgbClr val="000000"/>
                </a:solidFill>
                <a:effectLst/>
                <a:latin typeface="Arial" panose="020B0604020202020204" pitchFamily="34" charset="0"/>
                <a:ea typeface="Arial" panose="020B0604020202020204" pitchFamily="34" charset="0"/>
                <a:cs typeface="Arial" panose="020B0604020202020204" pitchFamily="34" charset="0"/>
              </a:rPr>
              <a:t>Redundant Field Telecommunications - Many TMCs are connected to public and private sector fiber networks.  To be truly redundant means having two or more different building entrances where cabling does not share the same trench.</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0" marR="0">
              <a:lnSpc>
                <a:spcPct val="115000"/>
              </a:lnSpc>
              <a:spcBef>
                <a:spcPts val="1000"/>
              </a:spcBef>
              <a:spcAft>
                <a:spcPts val="0"/>
              </a:spcAft>
            </a:pPr>
            <a:r>
              <a:rPr lang="en-US" sz="1800" b="1" dirty="0">
                <a:solidFill>
                  <a:srgbClr val="4F81BD"/>
                </a:solidFill>
                <a:effectLst/>
                <a:latin typeface="Arial" panose="020B0604020202020204" pitchFamily="34" charset="0"/>
                <a:ea typeface="Arial" panose="020B0604020202020204" pitchFamily="34" charset="0"/>
                <a:cs typeface="Times New Roman" panose="02020603050405020304" pitchFamily="18" charset="0"/>
              </a:rPr>
              <a:t>SUPPORTING TMC FACILITY FEATURES</a:t>
            </a:r>
            <a:endParaRPr lang="en-US" sz="1800" b="1" dirty="0">
              <a:solidFill>
                <a:srgbClr val="4F81BD"/>
              </a:solidFill>
              <a:effectLst/>
              <a:latin typeface="Arial" panose="020B0604020202020204" pitchFamily="34" charset="0"/>
              <a:ea typeface="Times New Roman" panose="02020603050405020304" pitchFamily="18" charset="0"/>
              <a:cs typeface="Times New Roman" panose="02020603050405020304" pitchFamily="18" charset="0"/>
            </a:endParaRPr>
          </a:p>
          <a:p>
            <a:pPr marL="342900" marR="0" lvl="0" indent="-342900" algn="just">
              <a:lnSpc>
                <a:spcPct val="115000"/>
              </a:lnSpc>
              <a:spcBef>
                <a:spcPts val="0"/>
              </a:spcBef>
              <a:spcAft>
                <a:spcPts val="600"/>
              </a:spcAft>
              <a:buFont typeface="Symbol" panose="05050102010706020507" pitchFamily="18" charset="2"/>
              <a:buChar char=""/>
            </a:pPr>
            <a:r>
              <a:rPr lang="en-US" sz="1800" dirty="0">
                <a:solidFill>
                  <a:srgbClr val="000000"/>
                </a:solidFill>
                <a:effectLst/>
                <a:latin typeface="Arial" panose="020B0604020202020204" pitchFamily="34" charset="0"/>
                <a:ea typeface="Arial" panose="020B0604020202020204" pitchFamily="34" charset="0"/>
                <a:cs typeface="Arial" panose="020B0604020202020204" pitchFamily="34" charset="0"/>
              </a:rPr>
              <a:t>Facility Resilience - Many TMCs have back-up power generators that can be refueled if needed in the event of major emergencies. Other locations have been built to withstand seismic and extreme weather events.</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marR="0" lvl="0" indent="-342900" algn="just">
              <a:lnSpc>
                <a:spcPct val="115000"/>
              </a:lnSpc>
              <a:spcBef>
                <a:spcPts val="0"/>
              </a:spcBef>
              <a:spcAft>
                <a:spcPts val="600"/>
              </a:spcAft>
              <a:buFont typeface="Symbol" panose="05050102010706020507" pitchFamily="18" charset="2"/>
              <a:buChar char=""/>
            </a:pPr>
            <a:r>
              <a:rPr lang="en-US" sz="1800" dirty="0">
                <a:solidFill>
                  <a:srgbClr val="000000"/>
                </a:solidFill>
                <a:effectLst/>
                <a:latin typeface="Arial" panose="020B0604020202020204" pitchFamily="34" charset="0"/>
                <a:ea typeface="Arial" panose="020B0604020202020204" pitchFamily="34" charset="0"/>
                <a:cs typeface="Arial" panose="020B0604020202020204" pitchFamily="34" charset="0"/>
              </a:rPr>
              <a:t>Facilities for Long-Term Events - Because TMCs routinely become the focal point for transportation agency response during a major emergency, facilities like showers, locker rooms, food storage, and even short-term sleeping quarters are provided at larger TMCs. In many locations, the TMC serves dual purpose as the area emergency operations center and may have emergency management staff located in the same facility.</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marR="0" lvl="0" indent="-342900" algn="just">
              <a:lnSpc>
                <a:spcPct val="115000"/>
              </a:lnSpc>
              <a:spcBef>
                <a:spcPts val="0"/>
              </a:spcBef>
              <a:spcAft>
                <a:spcPts val="600"/>
              </a:spcAft>
              <a:buFont typeface="Symbol" panose="05050102010706020507" pitchFamily="18" charset="2"/>
              <a:buChar char=""/>
            </a:pPr>
            <a:r>
              <a:rPr lang="en-US" sz="1800" dirty="0">
                <a:solidFill>
                  <a:srgbClr val="000000"/>
                </a:solidFill>
                <a:effectLst/>
                <a:latin typeface="Arial" panose="020B0604020202020204" pitchFamily="34" charset="0"/>
                <a:ea typeface="Arial" panose="020B0604020202020204" pitchFamily="34" charset="0"/>
                <a:cs typeface="Arial" panose="020B0604020202020204" pitchFamily="34" charset="0"/>
              </a:rPr>
              <a:t>Areas for Collaboration - TMCs often have space for collaboration with internal and external partners, typically in the form of conference rooms, usually equipped with video conferencing capabilities. </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marR="0" lvl="0" indent="-342900" algn="just">
              <a:lnSpc>
                <a:spcPct val="115000"/>
              </a:lnSpc>
              <a:spcBef>
                <a:spcPts val="0"/>
              </a:spcBef>
              <a:spcAft>
                <a:spcPts val="600"/>
              </a:spcAft>
              <a:buFont typeface="Symbol" panose="05050102010706020507" pitchFamily="18" charset="2"/>
              <a:buChar char=""/>
            </a:pPr>
            <a:r>
              <a:rPr lang="en-US" sz="1800" dirty="0">
                <a:solidFill>
                  <a:srgbClr val="000000"/>
                </a:solidFill>
                <a:effectLst/>
                <a:latin typeface="Arial" panose="020B0604020202020204" pitchFamily="34" charset="0"/>
                <a:ea typeface="Arial" panose="020B0604020202020204" pitchFamily="34" charset="0"/>
                <a:cs typeface="Arial" panose="020B0604020202020204" pitchFamily="34" charset="0"/>
              </a:rPr>
              <a:t>Areas for Media - Many TMCs are attractive locations for media outlets to broadcast from.  Media can be a valuable partner in sharing traveler information and providing a place for routine broadcasting can lead to long-term, positive partnerships.</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a:defRPr/>
            </a:pPr>
            <a:fld id="{11BD1B47-854E-408A-B33F-716F75751E07}" type="slidenum">
              <a:rPr lang="en-US" altLang="en-US" smtClean="0"/>
              <a:pPr>
                <a:defRPr/>
              </a:pPr>
              <a:t>12</a:t>
            </a:fld>
            <a:endParaRPr lang="en-US" altLang="en-US" dirty="0"/>
          </a:p>
        </p:txBody>
      </p:sp>
    </p:spTree>
    <p:extLst>
      <p:ext uri="{BB962C8B-B14F-4D97-AF65-F5344CB8AC3E}">
        <p14:creationId xmlns:p14="http://schemas.microsoft.com/office/powerpoint/2010/main" val="14962776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0"/>
              </a:spcAft>
            </a:pPr>
            <a:r>
              <a:rPr lang="en-US" sz="1800" dirty="0">
                <a:solidFill>
                  <a:srgbClr val="000000"/>
                </a:solidFill>
                <a:effectLst/>
                <a:latin typeface="Arial" panose="020B0604020202020204" pitchFamily="34" charset="0"/>
                <a:ea typeface="Arial" panose="020B0604020202020204" pitchFamily="34" charset="0"/>
                <a:cs typeface="Arial" panose="020B0604020202020204" pitchFamily="34" charset="0"/>
              </a:rPr>
              <a:t>There are several tools typically used at the TMC that enable TSMO.  Examples of the most prevalent tools include:</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457200" marR="0">
              <a:lnSpc>
                <a:spcPct val="115000"/>
              </a:lnSpc>
              <a:spcBef>
                <a:spcPts val="0"/>
              </a:spcBef>
              <a:spcAft>
                <a:spcPts val="0"/>
              </a:spcAft>
            </a:pPr>
            <a:r>
              <a:rPr lang="en-US" sz="1800" dirty="0">
                <a:solidFill>
                  <a:srgbClr val="000000"/>
                </a:solidFill>
                <a:effectLst/>
                <a:latin typeface="Arial" panose="020B0604020202020204" pitchFamily="34" charset="0"/>
                <a:ea typeface="Arial" panose="020B0604020202020204" pitchFamily="34" charset="0"/>
                <a:cs typeface="Arial" panose="020B0604020202020204" pitchFamily="34" charset="0"/>
              </a:rPr>
              <a:t> </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marR="0" lvl="0" indent="-342900" algn="just">
              <a:lnSpc>
                <a:spcPct val="115000"/>
              </a:lnSpc>
              <a:spcBef>
                <a:spcPts val="0"/>
              </a:spcBef>
              <a:spcAft>
                <a:spcPts val="600"/>
              </a:spcAft>
              <a:buFont typeface="Symbol" panose="05050102010706020507" pitchFamily="18" charset="2"/>
              <a:buChar char=""/>
            </a:pPr>
            <a:r>
              <a:rPr lang="en-US" sz="1800" b="1" dirty="0">
                <a:solidFill>
                  <a:srgbClr val="4F81BD"/>
                </a:solidFill>
                <a:effectLst/>
                <a:latin typeface="Arial" panose="020B0604020202020204" pitchFamily="34" charset="0"/>
                <a:ea typeface="Times New Roman" panose="02020603050405020304" pitchFamily="18" charset="0"/>
                <a:cs typeface="Times New Roman" panose="02020603050405020304" pitchFamily="18" charset="0"/>
              </a:rPr>
              <a:t>Freeway-Oriented Advanced Traffic Management System (ATMS) -</a:t>
            </a:r>
            <a:r>
              <a:rPr lang="en-US" sz="1800" dirty="0">
                <a:effectLst/>
                <a:latin typeface="Arial" panose="020B0604020202020204" pitchFamily="34" charset="0"/>
                <a:ea typeface="Arial" panose="020B0604020202020204" pitchFamily="34" charset="0"/>
                <a:cs typeface="Arial" panose="020B0604020202020204" pitchFamily="34" charset="0"/>
              </a:rPr>
              <a:t> ATMS software focused on freeway management is typically centered around supporting recurring congestion through strategies such as ramp metering and non-recurring congestion by supporting response to traffic incidents.</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marR="0" lvl="0" indent="-342900" algn="just">
              <a:lnSpc>
                <a:spcPct val="115000"/>
              </a:lnSpc>
              <a:spcBef>
                <a:spcPts val="0"/>
              </a:spcBef>
              <a:spcAft>
                <a:spcPts val="600"/>
              </a:spcAft>
              <a:buFont typeface="Symbol" panose="05050102010706020507" pitchFamily="18" charset="2"/>
              <a:buChar char=""/>
            </a:pPr>
            <a:r>
              <a:rPr lang="en-US" sz="1800" b="1" dirty="0">
                <a:solidFill>
                  <a:srgbClr val="4F81BD"/>
                </a:solidFill>
                <a:effectLst/>
                <a:latin typeface="Arial" panose="020B0604020202020204" pitchFamily="34" charset="0"/>
                <a:ea typeface="Times New Roman" panose="02020603050405020304" pitchFamily="18" charset="0"/>
                <a:cs typeface="Times New Roman" panose="02020603050405020304" pitchFamily="18" charset="0"/>
              </a:rPr>
              <a:t>Arterial-oriented Advanced Traffic Management System -</a:t>
            </a:r>
            <a:r>
              <a:rPr lang="en-US" sz="1800" dirty="0">
                <a:effectLst/>
                <a:latin typeface="Arial" panose="020B0604020202020204" pitchFamily="34" charset="0"/>
                <a:ea typeface="Arial" panose="020B0604020202020204" pitchFamily="34" charset="0"/>
                <a:cs typeface="Arial" panose="020B0604020202020204" pitchFamily="34" charset="0"/>
              </a:rPr>
              <a:t> ATMS software focused on arterial management is typically used to optimize traffic signal timing across a corridor or region and enables second-by-second communications.</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marR="0" lvl="0" indent="-342900" algn="just">
              <a:lnSpc>
                <a:spcPct val="115000"/>
              </a:lnSpc>
              <a:spcBef>
                <a:spcPts val="0"/>
              </a:spcBef>
              <a:spcAft>
                <a:spcPts val="600"/>
              </a:spcAft>
              <a:buFont typeface="Symbol" panose="05050102010706020507" pitchFamily="18" charset="2"/>
              <a:buChar char=""/>
            </a:pPr>
            <a:r>
              <a:rPr lang="en-US" sz="1800" b="1" dirty="0">
                <a:solidFill>
                  <a:srgbClr val="4F81BD"/>
                </a:solidFill>
                <a:effectLst/>
                <a:latin typeface="Arial" panose="020B0604020202020204" pitchFamily="34" charset="0"/>
                <a:ea typeface="Times New Roman" panose="02020603050405020304" pitchFamily="18" charset="0"/>
                <a:cs typeface="Times New Roman" panose="02020603050405020304" pitchFamily="18" charset="0"/>
              </a:rPr>
              <a:t>Advanced Traveler Information System (ATIS) -</a:t>
            </a:r>
            <a:r>
              <a:rPr lang="en-US" sz="1800" dirty="0">
                <a:effectLst/>
                <a:latin typeface="Arial" panose="020B0604020202020204" pitchFamily="34" charset="0"/>
                <a:ea typeface="Arial" panose="020B0604020202020204" pitchFamily="34" charset="0"/>
                <a:cs typeface="Arial" panose="020B0604020202020204" pitchFamily="34" charset="0"/>
              </a:rPr>
              <a:t> ATIS software enables sharing of traveler information through telephone and web.  Increasingly, voice-based ATIS systems are being de-emphasized in favor of more location-based services. ATIS is provided by both public sector (e.g., 511 phone and web) and private sector (e.g., WAZE).</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marR="0" lvl="0" indent="-342900" algn="just">
              <a:lnSpc>
                <a:spcPct val="115000"/>
              </a:lnSpc>
              <a:spcBef>
                <a:spcPts val="0"/>
              </a:spcBef>
              <a:spcAft>
                <a:spcPts val="600"/>
              </a:spcAft>
              <a:buFont typeface="Symbol" panose="05050102010706020507" pitchFamily="18" charset="2"/>
              <a:buChar char=""/>
            </a:pPr>
            <a:r>
              <a:rPr lang="en-US" sz="1800" b="1" dirty="0">
                <a:solidFill>
                  <a:srgbClr val="4F81BD"/>
                </a:solidFill>
                <a:effectLst/>
                <a:latin typeface="Arial" panose="020B0604020202020204" pitchFamily="34" charset="0"/>
                <a:ea typeface="Times New Roman" panose="02020603050405020304" pitchFamily="18" charset="0"/>
                <a:cs typeface="Times New Roman" panose="02020603050405020304" pitchFamily="18" charset="0"/>
              </a:rPr>
              <a:t>Multi-modal / Integrated Corridor Management (ICM) Decision Support -</a:t>
            </a:r>
            <a:r>
              <a:rPr lang="en-US" sz="1800" dirty="0">
                <a:effectLst/>
                <a:latin typeface="Arial" panose="020B0604020202020204" pitchFamily="34" charset="0"/>
                <a:ea typeface="Arial" panose="020B0604020202020204" pitchFamily="34" charset="0"/>
                <a:cs typeface="Arial" panose="020B0604020202020204" pitchFamily="34" charset="0"/>
              </a:rPr>
              <a:t> Decision support software enables informed decision making as corridors get congested or traffic incidents cause major delays. For example, a long-term major crash may suggest a variety of operational strategies based on prevailing and forecasted conditions such as signal timing modifications, supplemental transit service to park and ride lots, reassignment of resource to protect the back of queue, and wide area ramp metering to smooth delays.</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marR="0" lvl="0" indent="-342900" algn="just">
              <a:lnSpc>
                <a:spcPct val="115000"/>
              </a:lnSpc>
              <a:spcBef>
                <a:spcPts val="0"/>
              </a:spcBef>
              <a:spcAft>
                <a:spcPts val="600"/>
              </a:spcAft>
              <a:buFont typeface="Symbol" panose="05050102010706020507" pitchFamily="18" charset="2"/>
              <a:buChar char=""/>
            </a:pPr>
            <a:r>
              <a:rPr lang="en-US" sz="1800" b="1" dirty="0">
                <a:solidFill>
                  <a:srgbClr val="4F81BD"/>
                </a:solidFill>
                <a:effectLst/>
                <a:latin typeface="Arial" panose="020B0604020202020204" pitchFamily="34" charset="0"/>
                <a:ea typeface="Times New Roman" panose="02020603050405020304" pitchFamily="18" charset="0"/>
                <a:cs typeface="Times New Roman" panose="02020603050405020304" pitchFamily="18" charset="0"/>
              </a:rPr>
              <a:t>Work Zone/Special Event Management -</a:t>
            </a:r>
            <a:r>
              <a:rPr lang="en-US" sz="1800" dirty="0">
                <a:effectLst/>
                <a:latin typeface="Arial" panose="020B0604020202020204" pitchFamily="34" charset="0"/>
                <a:ea typeface="Arial" panose="020B0604020202020204" pitchFamily="34" charset="0"/>
                <a:cs typeface="Arial" panose="020B0604020202020204" pitchFamily="34" charset="0"/>
              </a:rPr>
              <a:t> Work zones and special events often require specialized software that enables access to portable detection and surveillance equipment.</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marR="0" lvl="0" indent="-342900" algn="just">
              <a:lnSpc>
                <a:spcPct val="115000"/>
              </a:lnSpc>
              <a:spcBef>
                <a:spcPts val="0"/>
              </a:spcBef>
              <a:spcAft>
                <a:spcPts val="600"/>
              </a:spcAft>
              <a:buFont typeface="Symbol" panose="05050102010706020507" pitchFamily="18" charset="2"/>
              <a:buChar char=""/>
            </a:pPr>
            <a:r>
              <a:rPr lang="en-US" sz="1800" b="1" dirty="0">
                <a:solidFill>
                  <a:srgbClr val="4F81BD"/>
                </a:solidFill>
                <a:effectLst/>
                <a:latin typeface="Arial" panose="020B0604020202020204" pitchFamily="34" charset="0"/>
                <a:ea typeface="Times New Roman" panose="02020603050405020304" pitchFamily="18" charset="0"/>
                <a:cs typeface="Times New Roman" panose="02020603050405020304" pitchFamily="18" charset="0"/>
              </a:rPr>
              <a:t>Emergency Management –</a:t>
            </a:r>
            <a:r>
              <a:rPr lang="en-US" sz="1800" dirty="0">
                <a:effectLst/>
                <a:latin typeface="Arial" panose="020B0604020202020204" pitchFamily="34" charset="0"/>
                <a:ea typeface="Arial" panose="020B0604020202020204" pitchFamily="34" charset="0"/>
                <a:cs typeface="Arial" panose="020B0604020202020204" pitchFamily="34" charset="0"/>
              </a:rPr>
              <a:t> Many transportation agencies use tools that allow for improved situational awareness across all the responding agencies. Most times, the transportation organization is one part of a broader large-scale emergency response to natural disasters, major special events, or civil unrest.</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marR="0" lvl="0" indent="-342900" algn="just">
              <a:lnSpc>
                <a:spcPct val="115000"/>
              </a:lnSpc>
              <a:spcBef>
                <a:spcPts val="0"/>
              </a:spcBef>
              <a:spcAft>
                <a:spcPts val="600"/>
              </a:spcAft>
              <a:buFont typeface="Symbol" panose="05050102010706020507" pitchFamily="18" charset="2"/>
              <a:buChar char=""/>
            </a:pPr>
            <a:r>
              <a:rPr lang="en-US" sz="1800" b="1" dirty="0">
                <a:solidFill>
                  <a:srgbClr val="4F81BD"/>
                </a:solidFill>
                <a:effectLst/>
                <a:latin typeface="Arial" panose="020B0604020202020204" pitchFamily="34" charset="0"/>
                <a:ea typeface="Times New Roman" panose="02020603050405020304" pitchFamily="18" charset="0"/>
                <a:cs typeface="Times New Roman" panose="02020603050405020304" pitchFamily="18" charset="0"/>
              </a:rPr>
              <a:t>Dispatching –</a:t>
            </a:r>
            <a:r>
              <a:rPr lang="en-US" sz="1800" dirty="0">
                <a:effectLst/>
                <a:latin typeface="Arial" panose="020B0604020202020204" pitchFamily="34" charset="0"/>
                <a:ea typeface="Arial" panose="020B0604020202020204" pitchFamily="34" charset="0"/>
                <a:cs typeface="Arial" panose="020B0604020202020204" pitchFamily="34" charset="0"/>
              </a:rPr>
              <a:t> Many TMCs support dispatching safety service patrol vehicles through voice and data-based software systems that use automatic vehicle locator/global positioning system (AVL/GPS) to dispatch based on quickest route to the traffic incident.</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marR="0" lvl="0" indent="-342900" algn="just">
              <a:lnSpc>
                <a:spcPct val="115000"/>
              </a:lnSpc>
              <a:spcBef>
                <a:spcPts val="0"/>
              </a:spcBef>
              <a:spcAft>
                <a:spcPts val="600"/>
              </a:spcAft>
              <a:buFont typeface="Symbol" panose="05050102010706020507" pitchFamily="18" charset="2"/>
              <a:buChar char=""/>
            </a:pPr>
            <a:r>
              <a:rPr lang="en-US" sz="1800" b="1" dirty="0">
                <a:solidFill>
                  <a:srgbClr val="4F81BD"/>
                </a:solidFill>
                <a:effectLst/>
                <a:latin typeface="Arial" panose="020B0604020202020204" pitchFamily="34" charset="0"/>
                <a:ea typeface="Times New Roman" panose="02020603050405020304" pitchFamily="18" charset="0"/>
                <a:cs typeface="Times New Roman" panose="02020603050405020304" pitchFamily="18" charset="0"/>
              </a:rPr>
              <a:t>Network (Telecommunications) Operations –</a:t>
            </a:r>
            <a:r>
              <a:rPr lang="en-US" sz="1800" dirty="0">
                <a:solidFill>
                  <a:srgbClr val="000000"/>
                </a:solidFill>
                <a:effectLst/>
                <a:latin typeface="Arial" panose="020B0604020202020204" pitchFamily="34" charset="0"/>
                <a:ea typeface="Arial" panose="020B0604020202020204" pitchFamily="34" charset="0"/>
                <a:cs typeface="Arial" panose="020B0604020202020204" pitchFamily="34" charset="0"/>
              </a:rPr>
              <a:t> Some agencies have hundreds of miles of fiber optic cabling connecting to the TMC. Many TMCs operate as a small network operations center (NOC) that monitors the health of operation technology field equipment (e.g., switches, routers, regeneration sites, etc.).</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a:defRPr/>
            </a:pPr>
            <a:fld id="{11BD1B47-854E-408A-B33F-716F75751E07}" type="slidenum">
              <a:rPr lang="en-US" altLang="en-US" smtClean="0"/>
              <a:pPr>
                <a:defRPr/>
              </a:pPr>
              <a:t>13</a:t>
            </a:fld>
            <a:endParaRPr lang="en-US" altLang="en-US" dirty="0"/>
          </a:p>
        </p:txBody>
      </p:sp>
    </p:spTree>
    <p:extLst>
      <p:ext uri="{BB962C8B-B14F-4D97-AF65-F5344CB8AC3E}">
        <p14:creationId xmlns:p14="http://schemas.microsoft.com/office/powerpoint/2010/main" val="41078828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0"/>
              </a:spcAft>
            </a:pPr>
            <a:r>
              <a:rPr lang="en-US" sz="1800" dirty="0">
                <a:solidFill>
                  <a:srgbClr val="000000"/>
                </a:solidFill>
                <a:effectLst/>
                <a:latin typeface="Arial" panose="020B0604020202020204" pitchFamily="34" charset="0"/>
                <a:ea typeface="Arial" panose="020B0604020202020204" pitchFamily="34" charset="0"/>
                <a:cs typeface="Arial" panose="020B0604020202020204" pitchFamily="34" charset="0"/>
              </a:rPr>
              <a:t>Many organizations have invested heavily over the years to connect centers with a variety of field equipment.  The preferred method is direct connections using fiber optic cabling through use of redundant network configurations to minimize the probability of disruptions due to cable cuts, power outages, etc. Other technologies routinely used include leased telecom circuits, licensed and unlicensed wireless, and cellular. Cellular technologies are particularly popular with mobile assets like portable cameras, portable message signs and remote devices like RWIS stations and rural, isolated intersections requiring connectivity.</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228600" marR="0">
              <a:lnSpc>
                <a:spcPct val="115000"/>
              </a:lnSpc>
              <a:spcBef>
                <a:spcPts val="0"/>
              </a:spcBef>
              <a:spcAft>
                <a:spcPts val="0"/>
              </a:spcAft>
            </a:pPr>
            <a:r>
              <a:rPr lang="en-US" sz="1800" dirty="0">
                <a:solidFill>
                  <a:srgbClr val="000000"/>
                </a:solidFill>
                <a:effectLst/>
                <a:latin typeface="Arial" panose="020B0604020202020204" pitchFamily="34" charset="0"/>
                <a:ea typeface="Arial" panose="020B0604020202020204" pitchFamily="34" charset="0"/>
                <a:cs typeface="Arial" panose="020B0604020202020204" pitchFamily="34" charset="0"/>
              </a:rPr>
              <a:t> </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pPr>
            <a:r>
              <a:rPr lang="en-US" sz="1800" dirty="0">
                <a:solidFill>
                  <a:srgbClr val="000000"/>
                </a:solidFill>
                <a:effectLst/>
                <a:latin typeface="Arial" panose="020B0604020202020204" pitchFamily="34" charset="0"/>
                <a:ea typeface="Arial" panose="020B0604020202020204" pitchFamily="34" charset="0"/>
                <a:cs typeface="Arial" panose="020B0604020202020204" pitchFamily="34" charset="0"/>
              </a:rPr>
              <a:t>Many TMCs are connected to other centers to help with data and information sharing. Examples of connections between centers include:</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228600" marR="0">
              <a:lnSpc>
                <a:spcPct val="115000"/>
              </a:lnSpc>
              <a:spcBef>
                <a:spcPts val="0"/>
              </a:spcBef>
              <a:spcAft>
                <a:spcPts val="0"/>
              </a:spcAft>
            </a:pPr>
            <a:r>
              <a:rPr lang="en-US" sz="1800" dirty="0">
                <a:solidFill>
                  <a:srgbClr val="000000"/>
                </a:solidFill>
                <a:effectLst/>
                <a:latin typeface="Arial" panose="020B0604020202020204" pitchFamily="34" charset="0"/>
                <a:ea typeface="Arial" panose="020B0604020202020204" pitchFamily="34" charset="0"/>
                <a:cs typeface="Arial" panose="020B0604020202020204" pitchFamily="34" charset="0"/>
              </a:rPr>
              <a:t> </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pPr>
            <a:r>
              <a:rPr lang="en-US" sz="1800" dirty="0">
                <a:solidFill>
                  <a:srgbClr val="000000"/>
                </a:solidFill>
                <a:effectLst/>
                <a:latin typeface="Arial" panose="020B0604020202020204" pitchFamily="34" charset="0"/>
                <a:ea typeface="Arial" panose="020B0604020202020204" pitchFamily="34" charset="0"/>
                <a:cs typeface="Arial" panose="020B0604020202020204" pitchFamily="34" charset="0"/>
              </a:rPr>
              <a:t>Other TMCs for sharing wide area and multistate traveler information.</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pPr>
            <a:r>
              <a:rPr lang="en-US" sz="1800" dirty="0">
                <a:solidFill>
                  <a:srgbClr val="000000"/>
                </a:solidFill>
                <a:effectLst/>
                <a:latin typeface="Arial" panose="020B0604020202020204" pitchFamily="34" charset="0"/>
                <a:ea typeface="Arial" panose="020B0604020202020204" pitchFamily="34" charset="0"/>
                <a:cs typeface="Arial" panose="020B0604020202020204" pitchFamily="34" charset="0"/>
              </a:rPr>
              <a:t>Transit management/dispatch centers to share video and travel time information from the TMC and bus and rail information from transit, which is especially important within the context of integrated corridor management.</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pPr>
            <a:r>
              <a:rPr lang="en-US" sz="1800" dirty="0">
                <a:solidFill>
                  <a:srgbClr val="000000"/>
                </a:solidFill>
                <a:effectLst/>
                <a:latin typeface="Arial" panose="020B0604020202020204" pitchFamily="34" charset="0"/>
                <a:ea typeface="Arial" panose="020B0604020202020204" pitchFamily="34" charset="0"/>
                <a:cs typeface="Arial" panose="020B0604020202020204" pitchFamily="34" charset="0"/>
              </a:rPr>
              <a:t>Emergency management centers to share critical transportation status information during major disasters.</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pPr>
            <a:r>
              <a:rPr lang="en-US" sz="1800" dirty="0">
                <a:solidFill>
                  <a:srgbClr val="000000"/>
                </a:solidFill>
                <a:effectLst/>
                <a:latin typeface="Arial" panose="020B0604020202020204" pitchFamily="34" charset="0"/>
                <a:ea typeface="Arial" panose="020B0604020202020204" pitchFamily="34" charset="0"/>
                <a:cs typeface="Arial" panose="020B0604020202020204" pitchFamily="34" charset="0"/>
              </a:rPr>
              <a:t>Public safety answering points (PSAPs) /call centers to facilitate sharing of video from TMC and computer-aided dispatch information for transportation-related events.</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pPr>
            <a:r>
              <a:rPr lang="en-US" sz="1800" dirty="0">
                <a:solidFill>
                  <a:srgbClr val="000000"/>
                </a:solidFill>
                <a:effectLst/>
                <a:latin typeface="Arial" panose="020B0604020202020204" pitchFamily="34" charset="0"/>
                <a:ea typeface="Arial" panose="020B0604020202020204" pitchFamily="34" charset="0"/>
                <a:cs typeface="Arial" panose="020B0604020202020204" pitchFamily="34" charset="0"/>
              </a:rPr>
              <a:t>Data sharing by feeding data into a regional archived data repository.</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pPr>
            <a:r>
              <a:rPr lang="en-US" sz="1800" dirty="0">
                <a:solidFill>
                  <a:srgbClr val="000000"/>
                </a:solidFill>
                <a:effectLst/>
                <a:latin typeface="Arial" panose="020B0604020202020204" pitchFamily="34" charset="0"/>
                <a:ea typeface="Arial" panose="020B0604020202020204" pitchFamily="34" charset="0"/>
                <a:cs typeface="Arial" panose="020B0604020202020204" pitchFamily="34" charset="0"/>
              </a:rPr>
              <a:t>Public health systems to help expedite delivery of critical medical supplies.</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228600" marR="0">
              <a:lnSpc>
                <a:spcPct val="115000"/>
              </a:lnSpc>
              <a:spcBef>
                <a:spcPts val="0"/>
              </a:spcBef>
              <a:spcAft>
                <a:spcPts val="0"/>
              </a:spcAft>
            </a:pPr>
            <a:r>
              <a:rPr lang="en-US" sz="1800" dirty="0">
                <a:solidFill>
                  <a:srgbClr val="000000"/>
                </a:solidFill>
                <a:effectLst/>
                <a:latin typeface="Arial" panose="020B0604020202020204" pitchFamily="34" charset="0"/>
                <a:ea typeface="Arial" panose="020B0604020202020204" pitchFamily="34" charset="0"/>
                <a:cs typeface="Arial" panose="020B0604020202020204" pitchFamily="34" charset="0"/>
              </a:rPr>
              <a:t> </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pPr>
            <a:r>
              <a:rPr lang="en-US" sz="1800" dirty="0">
                <a:solidFill>
                  <a:srgbClr val="000000"/>
                </a:solidFill>
                <a:effectLst/>
                <a:latin typeface="Arial" panose="020B0604020202020204" pitchFamily="34" charset="0"/>
                <a:ea typeface="Arial" panose="020B0604020202020204" pitchFamily="34" charset="0"/>
                <a:cs typeface="Arial" panose="020B0604020202020204" pitchFamily="34" charset="0"/>
              </a:rPr>
              <a:t>Experiences with pandemics (e.g., COVID in 2020-21) and other health-related issues impacting places where people work close to one another, have amplified the need for remote access to centers. Many TMCs can function in a virtual environment enabling proper social distancing while maintaining a minimum level of core business operations. Other locations that do not have remote access have used back-up TMC locations to help provide proper social distancing. A best practice related to remote access is the need to develop standard operation procedures along with periodic exercises to demonstrate readiness.</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a:defRPr/>
            </a:pPr>
            <a:fld id="{11BD1B47-854E-408A-B33F-716F75751E07}" type="slidenum">
              <a:rPr lang="en-US" altLang="en-US" smtClean="0"/>
              <a:pPr>
                <a:defRPr/>
              </a:pPr>
              <a:t>14</a:t>
            </a:fld>
            <a:endParaRPr lang="en-US" altLang="en-US" dirty="0"/>
          </a:p>
        </p:txBody>
      </p:sp>
    </p:spTree>
    <p:extLst>
      <p:ext uri="{BB962C8B-B14F-4D97-AF65-F5344CB8AC3E}">
        <p14:creationId xmlns:p14="http://schemas.microsoft.com/office/powerpoint/2010/main" val="27594181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1200"/>
              </a:spcBef>
              <a:spcAft>
                <a:spcPts val="300"/>
              </a:spcAft>
            </a:pPr>
            <a:r>
              <a:rPr lang="en-US" sz="1800" b="1" i="1" dirty="0">
                <a:effectLst/>
                <a:latin typeface="Cambria" panose="02040503050406030204" pitchFamily="18" charset="0"/>
                <a:ea typeface="Arial" panose="020B0604020202020204" pitchFamily="34" charset="0"/>
                <a:cs typeface="Times New Roman" panose="02020603050405020304" pitchFamily="18" charset="0"/>
              </a:rPr>
              <a:t>Operations</a:t>
            </a:r>
            <a:endParaRPr lang="en-US" sz="1800" b="1" i="1" dirty="0">
              <a:effectLst/>
              <a:latin typeface="Cambria" panose="02040503050406030204" pitchFamily="18"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pPr>
            <a:r>
              <a:rPr lang="en-US" sz="1800" dirty="0">
                <a:effectLst/>
                <a:latin typeface="Arial" panose="020B0604020202020204" pitchFamily="34" charset="0"/>
                <a:ea typeface="Arial" panose="020B0604020202020204" pitchFamily="34" charset="0"/>
                <a:cs typeface="Times New Roman" panose="02020603050405020304" pitchFamily="18" charset="0"/>
              </a:rPr>
              <a:t>Activities in a TMC vary greatly depending on its scope and coverage.  Examples of typical operations activities include:</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pPr>
            <a:r>
              <a:rPr lang="en-US" sz="1800" dirty="0">
                <a:effectLst/>
                <a:latin typeface="Arial" panose="020B0604020202020204" pitchFamily="34" charset="0"/>
                <a:ea typeface="Arial" panose="020B0604020202020204" pitchFamily="34" charset="0"/>
                <a:cs typeface="Times New Roman" panose="02020603050405020304" pitchFamily="18" charset="0"/>
              </a:rPr>
              <a:t> </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marR="0" lvl="0" indent="-342900" algn="just">
              <a:lnSpc>
                <a:spcPct val="115000"/>
              </a:lnSpc>
              <a:spcBef>
                <a:spcPts val="0"/>
              </a:spcBef>
              <a:spcAft>
                <a:spcPts val="0"/>
              </a:spcAft>
              <a:buFont typeface="Symbol" panose="05050102010706020507" pitchFamily="18" charset="2"/>
              <a:buChar char=""/>
            </a:pPr>
            <a:r>
              <a:rPr lang="en-US" sz="1800" b="1" dirty="0">
                <a:solidFill>
                  <a:srgbClr val="4F81BD"/>
                </a:solidFill>
                <a:effectLst/>
                <a:latin typeface="Arial" panose="020B0604020202020204" pitchFamily="34" charset="0"/>
                <a:ea typeface="Times New Roman" panose="02020603050405020304" pitchFamily="18" charset="0"/>
                <a:cs typeface="Times New Roman" panose="02020603050405020304" pitchFamily="18" charset="0"/>
              </a:rPr>
              <a:t>Planned Events –</a:t>
            </a:r>
            <a:r>
              <a:rPr lang="en-US" sz="1800" dirty="0">
                <a:solidFill>
                  <a:srgbClr val="000000"/>
                </a:solidFill>
                <a:effectLst/>
                <a:latin typeface="Arial" panose="020B0604020202020204" pitchFamily="34" charset="0"/>
                <a:ea typeface="Arial" panose="020B0604020202020204" pitchFamily="34" charset="0"/>
                <a:cs typeface="Arial" panose="020B0604020202020204" pitchFamily="34" charset="0"/>
              </a:rPr>
              <a:t> Events that have pre-established response plans, including special events (e.g., concerts, sporting events, parades, fairs, conventions, races, etc.) and work zones.  For example, a special event may include reversible lane operations to accommodate peak traffic demand as motorists enter and leave the site. Most work zones on projects with federal funds require a transportation management plan (TMP), which looks at a variety of operations issues depending on the complexity of the project and associated demand and capacity. Some work zones may employ several TSMO strategies such as designated alternate routes or supplemental ITS equipment to provide queue warnings or maximize available roadway capacity through use of late merge systems.</a:t>
            </a:r>
            <a:endParaRPr lang="en-US" sz="1800" b="0" dirty="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p>
            <a:pPr marL="342900" marR="0" lvl="0" indent="-342900" algn="just">
              <a:lnSpc>
                <a:spcPct val="115000"/>
              </a:lnSpc>
              <a:spcBef>
                <a:spcPts val="0"/>
              </a:spcBef>
              <a:spcAft>
                <a:spcPts val="0"/>
              </a:spcAft>
              <a:buFont typeface="Symbol" panose="05050102010706020507" pitchFamily="18" charset="2"/>
              <a:buChar char=""/>
            </a:pPr>
            <a:r>
              <a:rPr lang="en-US" sz="1800" b="1" dirty="0">
                <a:solidFill>
                  <a:srgbClr val="4F81BD"/>
                </a:solidFill>
                <a:effectLst/>
                <a:latin typeface="Arial" panose="020B0604020202020204" pitchFamily="34" charset="0"/>
                <a:ea typeface="Times New Roman" panose="02020603050405020304" pitchFamily="18" charset="0"/>
                <a:cs typeface="Times New Roman" panose="02020603050405020304" pitchFamily="18" charset="0"/>
              </a:rPr>
              <a:t>Unplanned Events –</a:t>
            </a:r>
            <a:r>
              <a:rPr lang="en-US" sz="1800" dirty="0">
                <a:solidFill>
                  <a:srgbClr val="000000"/>
                </a:solidFill>
                <a:effectLst/>
                <a:latin typeface="Arial" panose="020B0604020202020204" pitchFamily="34" charset="0"/>
                <a:ea typeface="Arial" panose="020B0604020202020204" pitchFamily="34" charset="0"/>
                <a:cs typeface="Arial" panose="020B0604020202020204" pitchFamily="34" charset="0"/>
              </a:rPr>
              <a:t> Responding to traffic incidents, including crashes and stalled vehicles, consumes a significant amount of operator time. TMC operator work related to responding to traffic incidents includes providing real-time traveler information through 511, managing traffic through adjusting ramp meters, adjusting signal timing plans on alternate routes, dispatching safety service patrols, monitoring work zones, and coordinating responses with partner agencies. TMC operators play a key role in responding to a variety of weather phenomena, such as snow, ice, dust, smoke, wind, or flooding. TMCs play a key role in making motorists aware of pending conditions and responding to incidents that occur because of weather. </a:t>
            </a:r>
            <a:r>
              <a:rPr lang="en-US" sz="1800" dirty="0">
                <a:effectLst/>
                <a:latin typeface="Arial" panose="020B0604020202020204" pitchFamily="34" charset="0"/>
                <a:ea typeface="Arial" panose="020B0604020202020204" pitchFamily="34" charset="0"/>
                <a:cs typeface="Times New Roman" panose="02020603050405020304" pitchFamily="18" charset="0"/>
              </a:rPr>
              <a:t>For emergency transportation operations, TMCs provide a critical role in helping to facilitate movement of freight and people during a variety of emergency events. For example, during a major hurricane, TMCs support evacuations through establishment of contraflow operations, while maintaining access for critical emergency responders heading towards the impacted area. During major widespread flooding, TMCs have served in the role of providing traveler information hundreds of miles away in other states warning about long-term Interstate closures.</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marR="0" lvl="0" indent="-342900" algn="just">
              <a:lnSpc>
                <a:spcPct val="115000"/>
              </a:lnSpc>
              <a:spcBef>
                <a:spcPts val="0"/>
              </a:spcBef>
              <a:spcAft>
                <a:spcPts val="0"/>
              </a:spcAft>
              <a:buFont typeface="Symbol" panose="05050102010706020507" pitchFamily="18" charset="2"/>
              <a:buChar char=""/>
            </a:pPr>
            <a:r>
              <a:rPr lang="en-US" sz="1800" b="1" dirty="0">
                <a:solidFill>
                  <a:srgbClr val="4F81BD"/>
                </a:solidFill>
                <a:effectLst/>
                <a:latin typeface="Arial" panose="020B0604020202020204" pitchFamily="34" charset="0"/>
                <a:ea typeface="Times New Roman" panose="02020603050405020304" pitchFamily="18" charset="0"/>
                <a:cs typeface="Times New Roman" panose="02020603050405020304" pitchFamily="18" charset="0"/>
              </a:rPr>
              <a:t>Traffic Signal Control –</a:t>
            </a:r>
            <a:r>
              <a:rPr lang="en-US" sz="1800" dirty="0">
                <a:solidFill>
                  <a:srgbClr val="000000"/>
                </a:solidFill>
                <a:effectLst/>
                <a:latin typeface="Arial" panose="020B0604020202020204" pitchFamily="34" charset="0"/>
                <a:ea typeface="Arial" panose="020B0604020202020204" pitchFamily="34" charset="0"/>
                <a:cs typeface="Arial" panose="020B0604020202020204" pitchFamily="34" charset="0"/>
              </a:rPr>
              <a:t> TMCs often serve as the focal point for signal system timing and coordination operations since many of the field controllers are connected remotely through network communications. Traffic signal system maintenance programs are routinely led out of the TMC and are critical to maintaining good traffic flow. Other operations connected to traffic signal systems include transit signal priority and emergency vehicle preemption. Transit signal priority allows buses to send messages to the traffic signal controller indicating it is behind schedule and make small adjustments along a corridor to help with schedule adherence. Emergency vehicle preemption allows for specially equipped first responders to obtain a priority phase to expedite travel time to an incident.</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marR="0" lvl="0" indent="-342900" algn="just">
              <a:lnSpc>
                <a:spcPct val="115000"/>
              </a:lnSpc>
              <a:spcBef>
                <a:spcPts val="0"/>
              </a:spcBef>
              <a:spcAft>
                <a:spcPts val="0"/>
              </a:spcAft>
              <a:buFont typeface="Symbol" panose="05050102010706020507" pitchFamily="18" charset="2"/>
              <a:buChar char=""/>
            </a:pPr>
            <a:r>
              <a:rPr lang="en-US" sz="1800" b="1" dirty="0">
                <a:solidFill>
                  <a:srgbClr val="4F81BD"/>
                </a:solidFill>
                <a:effectLst/>
                <a:latin typeface="Arial" panose="020B0604020202020204" pitchFamily="34" charset="0"/>
                <a:ea typeface="Times New Roman" panose="02020603050405020304" pitchFamily="18" charset="0"/>
                <a:cs typeface="Times New Roman" panose="02020603050405020304" pitchFamily="18" charset="0"/>
              </a:rPr>
              <a:t>Freeway Control -</a:t>
            </a:r>
            <a:r>
              <a:rPr lang="en-US" sz="1800" dirty="0">
                <a:solidFill>
                  <a:srgbClr val="000000"/>
                </a:solidFill>
                <a:effectLst/>
                <a:latin typeface="Arial" panose="020B0604020202020204" pitchFamily="34" charset="0"/>
                <a:ea typeface="Arial" panose="020B0604020202020204" pitchFamily="34" charset="0"/>
                <a:cs typeface="Arial" panose="020B0604020202020204" pitchFamily="34" charset="0"/>
              </a:rPr>
              <a:t> TMCs play a key role in freeway control by actively managing a variety of ITS-based tools such as ramp metering, part-time shoulder use, dynamic lane merge, reversible lanes, variable speed limits, and speed harmonization.</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marR="0" lvl="0" indent="-342900" algn="just">
              <a:lnSpc>
                <a:spcPct val="115000"/>
              </a:lnSpc>
              <a:spcBef>
                <a:spcPts val="0"/>
              </a:spcBef>
              <a:spcAft>
                <a:spcPts val="0"/>
              </a:spcAft>
              <a:buFont typeface="Symbol" panose="05050102010706020507" pitchFamily="18" charset="2"/>
              <a:buChar char=""/>
            </a:pPr>
            <a:r>
              <a:rPr lang="en-US" sz="1800" b="1" dirty="0">
                <a:solidFill>
                  <a:srgbClr val="4F81BD"/>
                </a:solidFill>
                <a:effectLst/>
                <a:latin typeface="Arial" panose="020B0604020202020204" pitchFamily="34" charset="0"/>
                <a:ea typeface="Times New Roman" panose="02020603050405020304" pitchFamily="18" charset="0"/>
                <a:cs typeface="Times New Roman" panose="02020603050405020304" pitchFamily="18" charset="0"/>
              </a:rPr>
              <a:t>Operational Technology Maintenance Coordination –</a:t>
            </a:r>
            <a:r>
              <a:rPr lang="en-US" sz="1800" dirty="0">
                <a:solidFill>
                  <a:srgbClr val="000000"/>
                </a:solidFill>
                <a:effectLst/>
                <a:latin typeface="Arial" panose="020B0604020202020204" pitchFamily="34" charset="0"/>
                <a:ea typeface="Arial" panose="020B0604020202020204" pitchFamily="34" charset="0"/>
                <a:cs typeface="Arial" panose="020B0604020202020204" pitchFamily="34" charset="0"/>
              </a:rPr>
              <a:t> TMCs rely on access to the tools in the field to manage traffic, provide traveler information, and provide situational awareness to its partners.  When a device does not function properly, TMC staff generate trouble tickets, request maintenance, and track progress until the device or communications connection is fixed and operational again.</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marR="0" lvl="0" indent="-342900" algn="just">
              <a:lnSpc>
                <a:spcPct val="115000"/>
              </a:lnSpc>
              <a:spcBef>
                <a:spcPts val="0"/>
              </a:spcBef>
              <a:spcAft>
                <a:spcPts val="0"/>
              </a:spcAft>
              <a:buFont typeface="Symbol" panose="05050102010706020507" pitchFamily="18" charset="2"/>
              <a:buChar char=""/>
            </a:pPr>
            <a:r>
              <a:rPr lang="en-US" sz="1800" b="1" dirty="0">
                <a:solidFill>
                  <a:srgbClr val="4F81BD"/>
                </a:solidFill>
                <a:effectLst/>
                <a:latin typeface="Arial" panose="020B0604020202020204" pitchFamily="34" charset="0"/>
                <a:ea typeface="Times New Roman" panose="02020603050405020304" pitchFamily="18" charset="0"/>
                <a:cs typeface="Times New Roman" panose="02020603050405020304" pitchFamily="18" charset="0"/>
              </a:rPr>
              <a:t>Other Operations –</a:t>
            </a:r>
            <a:r>
              <a:rPr lang="en-US" sz="1800" dirty="0">
                <a:solidFill>
                  <a:srgbClr val="000000"/>
                </a:solidFill>
                <a:effectLst/>
                <a:latin typeface="Arial" panose="020B0604020202020204" pitchFamily="34" charset="0"/>
                <a:ea typeface="Arial" panose="020B0604020202020204" pitchFamily="34" charset="0"/>
                <a:cs typeface="Arial" panose="020B0604020202020204" pitchFamily="34" charset="0"/>
              </a:rPr>
              <a:t> TMCs are often extended to take on a variety of operations because of their significant connections to the organization’s operational technology. Examples include bridge, tunnel, railroad, transit, tolling, gates, facility security, irrigation, international border crossings, and interstate port of entry operations.</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marR="0" lvl="0" indent="-342900" algn="just">
              <a:lnSpc>
                <a:spcPct val="115000"/>
              </a:lnSpc>
              <a:spcBef>
                <a:spcPts val="0"/>
              </a:spcBef>
              <a:spcAft>
                <a:spcPts val="0"/>
              </a:spcAft>
              <a:buFont typeface="Symbol" panose="05050102010706020507" pitchFamily="18" charset="2"/>
              <a:buChar char=""/>
            </a:pPr>
            <a:r>
              <a:rPr lang="en-US" sz="1800" b="1" dirty="0">
                <a:solidFill>
                  <a:srgbClr val="4F81BD"/>
                </a:solidFill>
                <a:effectLst/>
                <a:latin typeface="Arial" panose="020B0604020202020204" pitchFamily="34" charset="0"/>
                <a:ea typeface="Times New Roman" panose="02020603050405020304" pitchFamily="18" charset="0"/>
                <a:cs typeface="Times New Roman" panose="02020603050405020304" pitchFamily="18" charset="0"/>
              </a:rPr>
              <a:t>Communications with Partners –</a:t>
            </a:r>
            <a:r>
              <a:rPr lang="en-US" sz="1800" dirty="0">
                <a:solidFill>
                  <a:srgbClr val="000000"/>
                </a:solidFill>
                <a:effectLst/>
                <a:latin typeface="Arial" panose="020B0604020202020204" pitchFamily="34" charset="0"/>
                <a:ea typeface="Arial" panose="020B0604020202020204" pitchFamily="34" charset="0"/>
                <a:cs typeface="Arial" panose="020B0604020202020204" pitchFamily="34" charset="0"/>
              </a:rPr>
              <a:t> TMCs typically serve as a clearinghouse of information sharing with partner agencies because of the extended hours of most TMCs.</a:t>
            </a:r>
          </a:p>
          <a:p>
            <a:pPr marL="0" marR="0">
              <a:lnSpc>
                <a:spcPct val="115000"/>
              </a:lnSpc>
              <a:spcBef>
                <a:spcPts val="0"/>
              </a:spcBef>
              <a:spcAft>
                <a:spcPts val="0"/>
              </a:spcAft>
            </a:pPr>
            <a:endParaRPr lang="en-US" sz="1800" dirty="0">
              <a:effectLst/>
              <a:latin typeface="Arial" panose="020B0604020202020204" pitchFamily="34" charset="0"/>
              <a:ea typeface="Arial" panose="020B0604020202020204" pitchFamily="34" charset="0"/>
              <a:cs typeface="Times New Roman" panose="02020603050405020304" pitchFamily="18" charset="0"/>
            </a:endParaRPr>
          </a:p>
          <a:p>
            <a:pPr marL="0" marR="0">
              <a:lnSpc>
                <a:spcPct val="115000"/>
              </a:lnSpc>
              <a:spcBef>
                <a:spcPts val="0"/>
              </a:spcBef>
              <a:spcAft>
                <a:spcPts val="0"/>
              </a:spcAft>
            </a:pPr>
            <a:r>
              <a:rPr lang="en-US" sz="1800" dirty="0">
                <a:effectLst/>
                <a:latin typeface="Arial" panose="020B0604020202020204" pitchFamily="34" charset="0"/>
                <a:ea typeface="Arial" panose="020B0604020202020204" pitchFamily="34" charset="0"/>
                <a:cs typeface="Times New Roman" panose="02020603050405020304" pitchFamily="18" charset="0"/>
              </a:rPr>
              <a:t>There are many reporting capabilities of most TMCs that help to accelerate an organization’s TSMO maturity, including:</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pPr>
            <a:r>
              <a:rPr lang="en-US" sz="1800" dirty="0">
                <a:effectLst/>
                <a:latin typeface="Arial" panose="020B0604020202020204" pitchFamily="34" charset="0"/>
                <a:ea typeface="Arial" panose="020B0604020202020204" pitchFamily="34" charset="0"/>
                <a:cs typeface="Times New Roman" panose="02020603050405020304" pitchFamily="18" charset="0"/>
              </a:rPr>
              <a:t> </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marR="0" lvl="0" indent="-342900" algn="just">
              <a:lnSpc>
                <a:spcPct val="115000"/>
              </a:lnSpc>
              <a:spcBef>
                <a:spcPts val="0"/>
              </a:spcBef>
              <a:spcAft>
                <a:spcPts val="0"/>
              </a:spcAft>
              <a:buFont typeface="Symbol" panose="05050102010706020507" pitchFamily="18" charset="2"/>
              <a:buChar char=""/>
            </a:pPr>
            <a:r>
              <a:rPr lang="en-US" sz="1800" b="1" dirty="0">
                <a:solidFill>
                  <a:srgbClr val="4F81BD"/>
                </a:solidFill>
                <a:effectLst/>
                <a:latin typeface="Arial" panose="020B0604020202020204" pitchFamily="34" charset="0"/>
                <a:ea typeface="Times New Roman" panose="02020603050405020304" pitchFamily="18" charset="0"/>
                <a:cs typeface="Times New Roman" panose="02020603050405020304" pitchFamily="18" charset="0"/>
              </a:rPr>
              <a:t>Logs, Database Management, System Administration -</a:t>
            </a:r>
            <a:r>
              <a:rPr lang="en-US" sz="1800" dirty="0">
                <a:solidFill>
                  <a:srgbClr val="000000"/>
                </a:solidFill>
                <a:effectLst/>
                <a:latin typeface="Arial" panose="020B0604020202020204" pitchFamily="34" charset="0"/>
                <a:ea typeface="Arial" panose="020B0604020202020204" pitchFamily="34" charset="0"/>
                <a:cs typeface="Arial" panose="020B0604020202020204" pitchFamily="34" charset="0"/>
              </a:rPr>
              <a:t> Records associated with how an agency responded to different events and incidents is critical to creating opportunities for continuous improvement.</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marR="0" lvl="0" indent="-342900" algn="just">
              <a:lnSpc>
                <a:spcPct val="115000"/>
              </a:lnSpc>
              <a:spcBef>
                <a:spcPts val="0"/>
              </a:spcBef>
              <a:spcAft>
                <a:spcPts val="0"/>
              </a:spcAft>
              <a:buFont typeface="Symbol" panose="05050102010706020507" pitchFamily="18" charset="2"/>
              <a:buChar char=""/>
            </a:pPr>
            <a:r>
              <a:rPr lang="en-US" sz="1800" b="1" dirty="0">
                <a:solidFill>
                  <a:srgbClr val="4F81BD"/>
                </a:solidFill>
                <a:effectLst/>
                <a:latin typeface="Arial" panose="020B0604020202020204" pitchFamily="34" charset="0"/>
                <a:ea typeface="Times New Roman" panose="02020603050405020304" pitchFamily="18" charset="0"/>
                <a:cs typeface="Times New Roman" panose="02020603050405020304" pitchFamily="18" charset="0"/>
              </a:rPr>
              <a:t>Data, Voice, and Video Archiving -</a:t>
            </a:r>
            <a:r>
              <a:rPr lang="en-US" sz="1800" dirty="0">
                <a:solidFill>
                  <a:srgbClr val="000000"/>
                </a:solidFill>
                <a:effectLst/>
                <a:latin typeface="Arial" panose="020B0604020202020204" pitchFamily="34" charset="0"/>
                <a:ea typeface="Arial" panose="020B0604020202020204" pitchFamily="34" charset="0"/>
                <a:cs typeface="Arial" panose="020B0604020202020204" pitchFamily="34" charset="0"/>
              </a:rPr>
              <a:t> Most organizations collect the data generated by ATMS and other systems that enable TSMO.  There is a mix of organizations that archive voice and video due to privacy sensitivities. Regardless of what data is archived, it provides a powerful basis for supporting activities such as traffic incident after-action reviews, engineering studies, personnel oversight, and performance management. Personnel oversight becomes more critical in situations where TMC staff are provided by outside contractors serving as an agent of a public agency.</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marR="0" lvl="0" indent="-342900" algn="just">
              <a:lnSpc>
                <a:spcPct val="115000"/>
              </a:lnSpc>
              <a:spcBef>
                <a:spcPts val="0"/>
              </a:spcBef>
              <a:spcAft>
                <a:spcPts val="0"/>
              </a:spcAft>
              <a:buFont typeface="Symbol" panose="05050102010706020507" pitchFamily="18" charset="2"/>
              <a:buChar char=""/>
            </a:pPr>
            <a:r>
              <a:rPr lang="en-US" sz="1800" b="1" dirty="0">
                <a:solidFill>
                  <a:srgbClr val="4F81BD"/>
                </a:solidFill>
                <a:effectLst/>
                <a:latin typeface="Arial" panose="020B0604020202020204" pitchFamily="34" charset="0"/>
                <a:ea typeface="Times New Roman" panose="02020603050405020304" pitchFamily="18" charset="0"/>
                <a:cs typeface="Times New Roman" panose="02020603050405020304" pitchFamily="18" charset="0"/>
              </a:rPr>
              <a:t>Device Maintenance -</a:t>
            </a:r>
            <a:r>
              <a:rPr lang="en-US" sz="1800" dirty="0">
                <a:solidFill>
                  <a:srgbClr val="000000"/>
                </a:solidFill>
                <a:effectLst/>
                <a:latin typeface="Arial" panose="020B0604020202020204" pitchFamily="34" charset="0"/>
                <a:ea typeface="Arial" panose="020B0604020202020204" pitchFamily="34" charset="0"/>
                <a:cs typeface="Arial" panose="020B0604020202020204" pitchFamily="34" charset="0"/>
              </a:rPr>
              <a:t> Many agencies amass hundreds and even thousands of ITS field devices over time.  Keeping devices functional is important to provide critical traveler information. TMCs use tools to monitor the health and inventory of devices, sometimes with an integrated ticketing system that triggers further investigation. Maintenance tracking tools also provide foundational information to overall agency transportation asset management activities.</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marR="0" lvl="0" indent="-342900" algn="just">
              <a:lnSpc>
                <a:spcPct val="115000"/>
              </a:lnSpc>
              <a:spcBef>
                <a:spcPts val="0"/>
              </a:spcBef>
              <a:spcAft>
                <a:spcPts val="0"/>
              </a:spcAft>
              <a:buFont typeface="Symbol" panose="05050102010706020507" pitchFamily="18" charset="2"/>
              <a:buChar char=""/>
            </a:pPr>
            <a:r>
              <a:rPr lang="en-US" sz="1800" b="1" dirty="0">
                <a:solidFill>
                  <a:srgbClr val="4F81BD"/>
                </a:solidFill>
                <a:effectLst/>
                <a:latin typeface="Arial" panose="020B0604020202020204" pitchFamily="34" charset="0"/>
                <a:ea typeface="Times New Roman" panose="02020603050405020304" pitchFamily="18" charset="0"/>
                <a:cs typeface="Times New Roman" panose="02020603050405020304" pitchFamily="18" charset="0"/>
              </a:rPr>
              <a:t>ATDM/ICM Decisions -</a:t>
            </a:r>
            <a:r>
              <a:rPr lang="en-US" sz="1800" dirty="0">
                <a:effectLst/>
                <a:latin typeface="Arial" panose="020B0604020202020204" pitchFamily="34" charset="0"/>
                <a:ea typeface="Arial" panose="020B0604020202020204" pitchFamily="34" charset="0"/>
                <a:cs typeface="Arial" panose="020B0604020202020204" pitchFamily="34" charset="0"/>
              </a:rPr>
              <a:t> </a:t>
            </a:r>
            <a:r>
              <a:rPr lang="en-US" sz="1800" dirty="0">
                <a:solidFill>
                  <a:srgbClr val="000000"/>
                </a:solidFill>
                <a:effectLst/>
                <a:latin typeface="Arial" panose="020B0604020202020204" pitchFamily="34" charset="0"/>
                <a:ea typeface="Arial" panose="020B0604020202020204" pitchFamily="34" charset="0"/>
                <a:cs typeface="Arial" panose="020B0604020202020204" pitchFamily="34" charset="0"/>
              </a:rPr>
              <a:t>Data from arterial and freeway ATMS serves as a basis to provide decision support for ATDM and ICM applications.</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marR="0" lvl="0" indent="-342900" algn="just">
              <a:lnSpc>
                <a:spcPct val="115000"/>
              </a:lnSpc>
              <a:spcBef>
                <a:spcPts val="0"/>
              </a:spcBef>
              <a:spcAft>
                <a:spcPts val="0"/>
              </a:spcAft>
              <a:buFont typeface="Symbol" panose="05050102010706020507" pitchFamily="18" charset="2"/>
              <a:buChar char=""/>
            </a:pPr>
            <a:r>
              <a:rPr lang="en-US" sz="1800" b="1" dirty="0">
                <a:solidFill>
                  <a:srgbClr val="4F81BD"/>
                </a:solidFill>
                <a:effectLst/>
                <a:latin typeface="Arial" panose="020B0604020202020204" pitchFamily="34" charset="0"/>
                <a:ea typeface="Times New Roman" panose="02020603050405020304" pitchFamily="18" charset="0"/>
                <a:cs typeface="Times New Roman" panose="02020603050405020304" pitchFamily="18" charset="0"/>
              </a:rPr>
              <a:t>Safety Analysis -</a:t>
            </a:r>
            <a:r>
              <a:rPr lang="en-US" sz="1800" dirty="0">
                <a:solidFill>
                  <a:srgbClr val="000000"/>
                </a:solidFill>
                <a:effectLst/>
                <a:latin typeface="Arial" panose="020B0604020202020204" pitchFamily="34" charset="0"/>
                <a:ea typeface="Arial" panose="020B0604020202020204" pitchFamily="34" charset="0"/>
                <a:cs typeface="Arial" panose="020B0604020202020204" pitchFamily="34" charset="0"/>
              </a:rPr>
              <a:t> Freeway and arterial ATMS are valuable in supporting a variety of safety analyses. Understanding contributing factors related to crashes on a roadway segment can be developed through information that may not be provided on a typical crash report. For example, most TMCs capture disabled vehicle information, which likely does not generate a crash report but could be a contributing factor. Another example is understanding the long-term reliability of a roadway segment. A high standard deviation of travel times may contribute to safety issues.</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marR="0" lvl="0" indent="-342900" algn="just">
              <a:lnSpc>
                <a:spcPct val="115000"/>
              </a:lnSpc>
              <a:spcBef>
                <a:spcPts val="0"/>
              </a:spcBef>
              <a:spcAft>
                <a:spcPts val="0"/>
              </a:spcAft>
              <a:buFont typeface="Symbol" panose="05050102010706020507" pitchFamily="18" charset="2"/>
              <a:buChar char=""/>
            </a:pPr>
            <a:r>
              <a:rPr lang="en-US" sz="1800" b="1" dirty="0">
                <a:solidFill>
                  <a:srgbClr val="4F81BD"/>
                </a:solidFill>
                <a:effectLst/>
                <a:latin typeface="Arial" panose="020B0604020202020204" pitchFamily="34" charset="0"/>
                <a:ea typeface="Times New Roman" panose="02020603050405020304" pitchFamily="18" charset="0"/>
                <a:cs typeface="Times New Roman" panose="02020603050405020304" pitchFamily="18" charset="0"/>
              </a:rPr>
              <a:t>Traffic Operations Studies -</a:t>
            </a:r>
            <a:r>
              <a:rPr lang="en-US" sz="1800" dirty="0">
                <a:solidFill>
                  <a:srgbClr val="000000"/>
                </a:solidFill>
                <a:effectLst/>
                <a:latin typeface="Arial" panose="020B0604020202020204" pitchFamily="34" charset="0"/>
                <a:ea typeface="Arial" panose="020B0604020202020204" pitchFamily="34" charset="0"/>
                <a:cs typeface="Arial" panose="020B0604020202020204" pitchFamily="34" charset="0"/>
              </a:rPr>
              <a:t> TMCs can provide a tremendous amount of data to support general traffic studies. Examples include weaving studies, delay/level of service studies, travel time studies, and simulation model calibration.</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marR="0" lvl="0" indent="-342900" algn="just">
              <a:lnSpc>
                <a:spcPct val="115000"/>
              </a:lnSpc>
              <a:spcBef>
                <a:spcPts val="0"/>
              </a:spcBef>
              <a:spcAft>
                <a:spcPts val="0"/>
              </a:spcAft>
              <a:buFont typeface="Symbol" panose="05050102010706020507" pitchFamily="18" charset="2"/>
              <a:buChar char=""/>
            </a:pPr>
            <a:r>
              <a:rPr lang="en-US" sz="1800" b="1" dirty="0">
                <a:solidFill>
                  <a:srgbClr val="4F81BD"/>
                </a:solidFill>
                <a:effectLst/>
                <a:latin typeface="Arial" panose="020B0604020202020204" pitchFamily="34" charset="0"/>
                <a:ea typeface="Times New Roman" panose="02020603050405020304" pitchFamily="18" charset="0"/>
                <a:cs typeface="Times New Roman" panose="02020603050405020304" pitchFamily="18" charset="0"/>
              </a:rPr>
              <a:t>Investment Evaluation -</a:t>
            </a:r>
            <a:r>
              <a:rPr lang="en-US" sz="1800" dirty="0">
                <a:effectLst/>
                <a:latin typeface="Arial" panose="020B0604020202020204" pitchFamily="34" charset="0"/>
                <a:ea typeface="Arial" panose="020B0604020202020204" pitchFamily="34" charset="0"/>
                <a:cs typeface="Arial" panose="020B0604020202020204" pitchFamily="34" charset="0"/>
              </a:rPr>
              <a:t> </a:t>
            </a:r>
            <a:r>
              <a:rPr lang="en-US" sz="1800" dirty="0">
                <a:solidFill>
                  <a:srgbClr val="000000"/>
                </a:solidFill>
                <a:effectLst/>
                <a:latin typeface="Arial" panose="020B0604020202020204" pitchFamily="34" charset="0"/>
                <a:ea typeface="Arial" panose="020B0604020202020204" pitchFamily="34" charset="0"/>
                <a:cs typeface="Arial" panose="020B0604020202020204" pitchFamily="34" charset="0"/>
              </a:rPr>
              <a:t>TMC data can support agency investment decisions through use of its data.  For example, when compared to more traditional highway improvements, TSMO strategies such as safety service patrols or part-time shoulder use provide very competitive benefit-cost ratios.</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marR="0" lvl="0" indent="-342900" algn="just">
              <a:lnSpc>
                <a:spcPct val="115000"/>
              </a:lnSpc>
              <a:spcBef>
                <a:spcPts val="0"/>
              </a:spcBef>
              <a:spcAft>
                <a:spcPts val="0"/>
              </a:spcAft>
              <a:buFont typeface="Symbol" panose="05050102010706020507" pitchFamily="18" charset="2"/>
              <a:buChar char=""/>
            </a:pP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a:defRPr/>
            </a:pPr>
            <a:fld id="{11BD1B47-854E-408A-B33F-716F75751E07}" type="slidenum">
              <a:rPr lang="en-US" altLang="en-US" smtClean="0"/>
              <a:pPr>
                <a:defRPr/>
              </a:pPr>
              <a:t>15</a:t>
            </a:fld>
            <a:endParaRPr lang="en-US" altLang="en-US" dirty="0"/>
          </a:p>
        </p:txBody>
      </p:sp>
    </p:spTree>
    <p:extLst>
      <p:ext uri="{BB962C8B-B14F-4D97-AF65-F5344CB8AC3E}">
        <p14:creationId xmlns:p14="http://schemas.microsoft.com/office/powerpoint/2010/main" val="34025214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800" dirty="0">
                <a:solidFill>
                  <a:srgbClr val="000000"/>
                </a:solidFill>
                <a:effectLst/>
                <a:latin typeface="Arial" panose="020B0604020202020204" pitchFamily="34" charset="0"/>
                <a:ea typeface="Arial" panose="020B0604020202020204" pitchFamily="34" charset="0"/>
                <a:cs typeface="Arial" panose="020B0604020202020204" pitchFamily="34" charset="0"/>
              </a:rPr>
              <a:t>Freeway management techniques using ITS enables agencies to advance TSMO. Freeway management comes in many forms, where urban and suburban areas tend to be more focused on congestion management and quick clearance and rural areas deal with issues to maintain freight flow and support traffic incident management. Responding to incidents in rural areas is typically more challenging because of the timeliness of responses and the reliance on volunteer fire and emergency medical services (EMS) departments.</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a:defRPr/>
            </a:pPr>
            <a:fld id="{11BD1B47-854E-408A-B33F-716F75751E07}" type="slidenum">
              <a:rPr lang="en-US" altLang="en-US" smtClean="0"/>
              <a:pPr>
                <a:defRPr/>
              </a:pPr>
              <a:t>16</a:t>
            </a:fld>
            <a:endParaRPr lang="en-US" altLang="en-US" dirty="0"/>
          </a:p>
        </p:txBody>
      </p:sp>
    </p:spTree>
    <p:extLst>
      <p:ext uri="{BB962C8B-B14F-4D97-AF65-F5344CB8AC3E}">
        <p14:creationId xmlns:p14="http://schemas.microsoft.com/office/powerpoint/2010/main" val="16720464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0"/>
              </a:spcAft>
            </a:pPr>
            <a:r>
              <a:rPr lang="en-US" sz="1800" dirty="0">
                <a:solidFill>
                  <a:srgbClr val="000000"/>
                </a:solidFill>
                <a:effectLst/>
                <a:latin typeface="Arial" panose="020B0604020202020204" pitchFamily="34" charset="0"/>
                <a:ea typeface="Arial" panose="020B0604020202020204" pitchFamily="34" charset="0"/>
                <a:cs typeface="Arial" panose="020B0604020202020204" pitchFamily="34" charset="0"/>
              </a:rPr>
              <a:t>ATM consists of a variety of strategies such as dynamic lane use control, part-time shoulder use, variable speed limits, queue warning, adaptive ramp metering, and speed harmonization.</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pPr>
            <a:r>
              <a:rPr lang="en-US" sz="1800" dirty="0">
                <a:solidFill>
                  <a:srgbClr val="000000"/>
                </a:solidFill>
                <a:effectLst/>
                <a:latin typeface="Arial" panose="020B0604020202020204" pitchFamily="34" charset="0"/>
                <a:ea typeface="Arial" panose="020B0604020202020204" pitchFamily="34" charset="0"/>
                <a:cs typeface="Arial" panose="020B0604020202020204" pitchFamily="34" charset="0"/>
              </a:rPr>
              <a:t>  </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marR="0" lvl="0" indent="-342900" algn="just">
              <a:lnSpc>
                <a:spcPct val="115000"/>
              </a:lnSpc>
              <a:spcBef>
                <a:spcPts val="0"/>
              </a:spcBef>
              <a:spcAft>
                <a:spcPts val="0"/>
              </a:spcAft>
              <a:buFont typeface="Symbol" panose="05050102010706020507" pitchFamily="18" charset="2"/>
              <a:buChar char=""/>
            </a:pPr>
            <a:r>
              <a:rPr lang="en-US" sz="1800" b="1" dirty="0">
                <a:solidFill>
                  <a:srgbClr val="4F81BD"/>
                </a:solidFill>
                <a:effectLst/>
                <a:latin typeface="Arial" panose="020B0604020202020204" pitchFamily="34" charset="0"/>
                <a:ea typeface="Times New Roman" panose="02020603050405020304" pitchFamily="18" charset="0"/>
                <a:cs typeface="Times New Roman" panose="02020603050405020304" pitchFamily="18" charset="0"/>
              </a:rPr>
              <a:t>Dynamic Lane Use –</a:t>
            </a:r>
            <a:r>
              <a:rPr lang="en-US" sz="1800" dirty="0">
                <a:effectLst/>
                <a:latin typeface="Arial" panose="020B0604020202020204" pitchFamily="34" charset="0"/>
                <a:ea typeface="Arial" panose="020B0604020202020204" pitchFamily="34" charset="0"/>
                <a:cs typeface="Arial" panose="020B0604020202020204" pitchFamily="34" charset="0"/>
              </a:rPr>
              <a:t> This includes a series of dynamic signs over each lane mounted on sign structures or gantries periodically along a highway to indicate whether a lane is open, closed or slowing ahead.</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marR="0" lvl="0" indent="-342900" algn="just">
              <a:lnSpc>
                <a:spcPct val="115000"/>
              </a:lnSpc>
              <a:spcBef>
                <a:spcPts val="0"/>
              </a:spcBef>
              <a:spcAft>
                <a:spcPts val="0"/>
              </a:spcAft>
              <a:buFont typeface="Symbol" panose="05050102010706020507" pitchFamily="18" charset="2"/>
              <a:buChar char=""/>
            </a:pPr>
            <a:r>
              <a:rPr lang="en-US" sz="1800" b="1" dirty="0">
                <a:solidFill>
                  <a:srgbClr val="4F81BD"/>
                </a:solidFill>
                <a:effectLst/>
                <a:latin typeface="Arial" panose="020B0604020202020204" pitchFamily="34" charset="0"/>
                <a:ea typeface="Times New Roman" panose="02020603050405020304" pitchFamily="18" charset="0"/>
                <a:cs typeface="Times New Roman" panose="02020603050405020304" pitchFamily="18" charset="0"/>
              </a:rPr>
              <a:t>Part-Time Shoulder Use -</a:t>
            </a:r>
            <a:r>
              <a:rPr lang="en-US" sz="1800" dirty="0">
                <a:effectLst/>
                <a:latin typeface="Arial" panose="020B0604020202020204" pitchFamily="34" charset="0"/>
                <a:ea typeface="Arial" panose="020B0604020202020204" pitchFamily="34" charset="0"/>
                <a:cs typeface="Arial" panose="020B0604020202020204" pitchFamily="34" charset="0"/>
              </a:rPr>
              <a:t> Instead of constructing a costly additional lane, the inside or outside shoulder is used for a portion of the peak travel period where additional capacity is required.</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marR="0" lvl="0" indent="-342900" algn="just">
              <a:lnSpc>
                <a:spcPct val="115000"/>
              </a:lnSpc>
              <a:spcBef>
                <a:spcPts val="0"/>
              </a:spcBef>
              <a:spcAft>
                <a:spcPts val="0"/>
              </a:spcAft>
              <a:buFont typeface="Symbol" panose="05050102010706020507" pitchFamily="18" charset="2"/>
              <a:buChar char=""/>
            </a:pPr>
            <a:r>
              <a:rPr lang="en-US" sz="1800" b="1" dirty="0">
                <a:solidFill>
                  <a:srgbClr val="4F81BD"/>
                </a:solidFill>
                <a:effectLst/>
                <a:latin typeface="Arial" panose="020B0604020202020204" pitchFamily="34" charset="0"/>
                <a:ea typeface="Times New Roman" panose="02020603050405020304" pitchFamily="18" charset="0"/>
                <a:cs typeface="Times New Roman" panose="02020603050405020304" pitchFamily="18" charset="0"/>
              </a:rPr>
              <a:t>Variable Speed Limits -</a:t>
            </a:r>
            <a:r>
              <a:rPr lang="en-US" sz="1800" dirty="0">
                <a:effectLst/>
                <a:latin typeface="Arial" panose="020B0604020202020204" pitchFamily="34" charset="0"/>
                <a:ea typeface="Arial" panose="020B0604020202020204" pitchFamily="34" charset="0"/>
                <a:cs typeface="Arial" panose="020B0604020202020204" pitchFamily="34" charset="0"/>
              </a:rPr>
              <a:t> Speed limits are changed as advisory or regulatory based on different inputs. For example, some speed limits are adjusted based on prevailing weather conditions and others are based on real-time travel demand.</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marR="0" lvl="0" indent="-342900" algn="just">
              <a:lnSpc>
                <a:spcPct val="115000"/>
              </a:lnSpc>
              <a:spcBef>
                <a:spcPts val="0"/>
              </a:spcBef>
              <a:spcAft>
                <a:spcPts val="0"/>
              </a:spcAft>
              <a:buFont typeface="Symbol" panose="05050102010706020507" pitchFamily="18" charset="2"/>
              <a:buChar char=""/>
            </a:pPr>
            <a:r>
              <a:rPr lang="en-US" sz="1800" b="1" dirty="0">
                <a:solidFill>
                  <a:srgbClr val="4F81BD"/>
                </a:solidFill>
                <a:effectLst/>
                <a:latin typeface="Arial" panose="020B0604020202020204" pitchFamily="34" charset="0"/>
                <a:ea typeface="Times New Roman" panose="02020603050405020304" pitchFamily="18" charset="0"/>
                <a:cs typeface="Times New Roman" panose="02020603050405020304" pitchFamily="18" charset="0"/>
              </a:rPr>
              <a:t>Queue Warning -</a:t>
            </a:r>
            <a:r>
              <a:rPr lang="en-US" sz="1800" dirty="0">
                <a:effectLst/>
                <a:latin typeface="Arial" panose="020B0604020202020204" pitchFamily="34" charset="0"/>
                <a:ea typeface="Arial" panose="020B0604020202020204" pitchFamily="34" charset="0"/>
                <a:cs typeface="Arial" panose="020B0604020202020204" pitchFamily="34" charset="0"/>
              </a:rPr>
              <a:t> A series of detectors alerts drivers</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a:effectLst/>
                <a:latin typeface="Arial" panose="020B0604020202020204" pitchFamily="34" charset="0"/>
                <a:ea typeface="Arial" panose="020B0604020202020204" pitchFamily="34" charset="0"/>
                <a:cs typeface="Arial" panose="020B0604020202020204" pitchFamily="34" charset="0"/>
              </a:rPr>
              <a:t>of queues through upstream variable message signs.</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marR="0" lvl="0" indent="-342900" algn="just">
              <a:lnSpc>
                <a:spcPct val="115000"/>
              </a:lnSpc>
              <a:spcBef>
                <a:spcPts val="0"/>
              </a:spcBef>
              <a:spcAft>
                <a:spcPts val="0"/>
              </a:spcAft>
              <a:buFont typeface="Symbol" panose="05050102010706020507" pitchFamily="18" charset="2"/>
              <a:buChar char=""/>
            </a:pPr>
            <a:r>
              <a:rPr lang="en-US" sz="1800" b="1" dirty="0">
                <a:solidFill>
                  <a:srgbClr val="4F81BD"/>
                </a:solidFill>
                <a:effectLst/>
                <a:latin typeface="Arial" panose="020B0604020202020204" pitchFamily="34" charset="0"/>
                <a:ea typeface="Times New Roman" panose="02020603050405020304" pitchFamily="18" charset="0"/>
                <a:cs typeface="Times New Roman" panose="02020603050405020304" pitchFamily="18" charset="0"/>
              </a:rPr>
              <a:t>Adaptive Ramp Metering -</a:t>
            </a:r>
            <a:r>
              <a:rPr lang="en-US" sz="1800" dirty="0">
                <a:effectLst/>
                <a:latin typeface="Arial" panose="020B0604020202020204" pitchFamily="34" charset="0"/>
                <a:ea typeface="Arial" panose="020B0604020202020204" pitchFamily="34" charset="0"/>
                <a:cs typeface="Arial" panose="020B0604020202020204" pitchFamily="34" charset="0"/>
              </a:rPr>
              <a:t> Ramp metering can break up platoons of vehicles entering the freeway from an on-ramp or another freeway. It provides for safer merging and can spread the delay across multiple ramp entrance locations.  Some ramp meters include lane configurations that give high occupancy vehicles their own lane, speeding up entrance to the freeway.</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marR="0" lvl="0" indent="-342900" algn="just">
              <a:lnSpc>
                <a:spcPct val="115000"/>
              </a:lnSpc>
              <a:spcBef>
                <a:spcPts val="0"/>
              </a:spcBef>
              <a:spcAft>
                <a:spcPts val="0"/>
              </a:spcAft>
              <a:buFont typeface="Symbol" panose="05050102010706020507" pitchFamily="18" charset="2"/>
              <a:buChar char=""/>
            </a:pPr>
            <a:r>
              <a:rPr lang="en-US" sz="1800" b="1" dirty="0">
                <a:solidFill>
                  <a:srgbClr val="4F81BD"/>
                </a:solidFill>
                <a:effectLst/>
                <a:latin typeface="Arial" panose="020B0604020202020204" pitchFamily="34" charset="0"/>
                <a:ea typeface="Times New Roman" panose="02020603050405020304" pitchFamily="18" charset="0"/>
                <a:cs typeface="Times New Roman" panose="02020603050405020304" pitchFamily="18" charset="0"/>
              </a:rPr>
              <a:t>Speed Harmonization –</a:t>
            </a:r>
            <a:r>
              <a:rPr lang="en-US" sz="1800" dirty="0">
                <a:effectLst/>
                <a:latin typeface="Arial" panose="020B0604020202020204" pitchFamily="34" charset="0"/>
                <a:ea typeface="Arial" panose="020B0604020202020204" pitchFamily="34" charset="0"/>
                <a:cs typeface="Arial" panose="020B0604020202020204" pitchFamily="34" charset="0"/>
              </a:rPr>
              <a:t> This uses a series of dynamic message signs or lane control signs to slow traffic in advance of a lane closed by an incident or maintenance work.  It also helps to gradually move traffic over and around a closure. Several European countries (e.g., Germany, Netherlands, United Kingdom) have effectively used speed harmonization for many decades.</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marR="0" lvl="0" indent="-342900" algn="just">
              <a:lnSpc>
                <a:spcPct val="115000"/>
              </a:lnSpc>
              <a:spcBef>
                <a:spcPts val="0"/>
              </a:spcBef>
              <a:spcAft>
                <a:spcPts val="0"/>
              </a:spcAft>
              <a:buFont typeface="Symbol" panose="05050102010706020507" pitchFamily="18" charset="2"/>
              <a:buChar char=""/>
            </a:pPr>
            <a:r>
              <a:rPr lang="en-US" sz="1800" b="1" dirty="0">
                <a:solidFill>
                  <a:srgbClr val="4F81BD"/>
                </a:solidFill>
                <a:effectLst/>
                <a:latin typeface="Arial" panose="020B0604020202020204" pitchFamily="34" charset="0"/>
                <a:ea typeface="Times New Roman" panose="02020603050405020304" pitchFamily="18" charset="0"/>
                <a:cs typeface="Times New Roman" panose="02020603050405020304" pitchFamily="18" charset="0"/>
              </a:rPr>
              <a:t>Dynamic Lane Merge –</a:t>
            </a:r>
            <a:r>
              <a:rPr lang="en-US" sz="1800" dirty="0">
                <a:effectLst/>
                <a:latin typeface="Arial" panose="020B0604020202020204" pitchFamily="34" charset="0"/>
                <a:ea typeface="Arial" panose="020B0604020202020204" pitchFamily="34" charset="0"/>
                <a:cs typeface="Arial" panose="020B0604020202020204" pitchFamily="34" charset="0"/>
              </a:rPr>
              <a:t> This is used at a system interchange when, during a peak period, the lesser facility may carry a higher volume of traffic and require additional capacity. It encourages use of as much roadway capacity as possible by gradually dropping speeds and encouraging motorists to merge at designated locations with dynamic message signs connected to a series of speed and density detectors.</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a:defRPr/>
            </a:pPr>
            <a:fld id="{11BD1B47-854E-408A-B33F-716F75751E07}" type="slidenum">
              <a:rPr lang="en-US" altLang="en-US" smtClean="0"/>
              <a:pPr>
                <a:defRPr/>
              </a:pPr>
              <a:t>17</a:t>
            </a:fld>
            <a:endParaRPr lang="en-US" altLang="en-US" dirty="0"/>
          </a:p>
        </p:txBody>
      </p:sp>
    </p:spTree>
    <p:extLst>
      <p:ext uri="{BB962C8B-B14F-4D97-AF65-F5344CB8AC3E}">
        <p14:creationId xmlns:p14="http://schemas.microsoft.com/office/powerpoint/2010/main" val="25458702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I-680 SmartLane in Columbus, Ohio</a:t>
            </a:r>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800" dirty="0">
                <a:solidFill>
                  <a:srgbClr val="000000"/>
                </a:solidFill>
                <a:effectLst/>
                <a:latin typeface="Arial" panose="020B0604020202020204" pitchFamily="34" charset="0"/>
                <a:ea typeface="Arial" panose="020B0604020202020204" pitchFamily="34" charset="0"/>
                <a:cs typeface="Arial" panose="020B0604020202020204" pitchFamily="34" charset="0"/>
              </a:rPr>
              <a:t>Many existing systems include a combination of strategies. For example, Figure 5 shows an installation that includes a combination of part-time shoulder use, variable speed limits, and dynamic lane use.</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a:defRPr/>
            </a:pPr>
            <a:fld id="{11BD1B47-854E-408A-B33F-716F75751E07}" type="slidenum">
              <a:rPr lang="en-US" altLang="en-US" smtClean="0"/>
              <a:pPr>
                <a:defRPr/>
              </a:pPr>
              <a:t>18</a:t>
            </a:fld>
            <a:endParaRPr lang="en-US" altLang="en-US" dirty="0"/>
          </a:p>
        </p:txBody>
      </p:sp>
    </p:spTree>
    <p:extLst>
      <p:ext uri="{BB962C8B-B14F-4D97-AF65-F5344CB8AC3E}">
        <p14:creationId xmlns:p14="http://schemas.microsoft.com/office/powerpoint/2010/main" val="30410896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0"/>
              </a:spcAft>
            </a:pPr>
            <a:r>
              <a:rPr lang="en-US" sz="1800" dirty="0">
                <a:solidFill>
                  <a:srgbClr val="000000"/>
                </a:solidFill>
                <a:effectLst/>
                <a:latin typeface="Arial" panose="020B0604020202020204" pitchFamily="34" charset="0"/>
                <a:ea typeface="Arial" panose="020B0604020202020204" pitchFamily="34" charset="0"/>
                <a:cs typeface="Arial" panose="020B0604020202020204" pitchFamily="34" charset="0"/>
              </a:rPr>
              <a:t>Real-time travel information is one of the most important activities a transportation agency can provide to its users. With significant amounts of data coming into a TMC, including feeds from private sector sources, agencies provide real-time traveler information in many forms:</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pPr>
            <a:r>
              <a:rPr lang="en-US" sz="1800" dirty="0">
                <a:solidFill>
                  <a:srgbClr val="000000"/>
                </a:solidFill>
                <a:effectLst/>
                <a:latin typeface="Arial" panose="020B0604020202020204" pitchFamily="34" charset="0"/>
                <a:ea typeface="Arial" panose="020B0604020202020204" pitchFamily="34" charset="0"/>
                <a:cs typeface="Arial" panose="020B0604020202020204" pitchFamily="34" charset="0"/>
              </a:rPr>
              <a:t> </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marR="0" lvl="0" indent="-342900" algn="just">
              <a:lnSpc>
                <a:spcPct val="115000"/>
              </a:lnSpc>
              <a:spcBef>
                <a:spcPts val="0"/>
              </a:spcBef>
              <a:spcAft>
                <a:spcPts val="0"/>
              </a:spcAft>
              <a:buFont typeface="Symbol" panose="05050102010706020507" pitchFamily="18" charset="2"/>
              <a:buChar char=""/>
            </a:pPr>
            <a:r>
              <a:rPr lang="en-US" sz="1800" b="1" dirty="0">
                <a:solidFill>
                  <a:srgbClr val="4F81BD"/>
                </a:solidFill>
                <a:effectLst/>
                <a:latin typeface="Arial" panose="020B0604020202020204" pitchFamily="34" charset="0"/>
                <a:ea typeface="Times New Roman" panose="02020603050405020304" pitchFamily="18" charset="0"/>
                <a:cs typeface="Times New Roman" panose="02020603050405020304" pitchFamily="18" charset="0"/>
              </a:rPr>
              <a:t>Dynamic Message Signs –</a:t>
            </a:r>
            <a:r>
              <a:rPr lang="en-US" sz="1800" dirty="0">
                <a:effectLst/>
                <a:latin typeface="Arial" panose="020B0604020202020204" pitchFamily="34" charset="0"/>
                <a:ea typeface="Arial" panose="020B0604020202020204" pitchFamily="34" charset="0"/>
                <a:cs typeface="Arial" panose="020B0604020202020204" pitchFamily="34" charset="0"/>
              </a:rPr>
              <a:t> These signs provide incident information, travel times, construction information, weather warnings, and special event travel instructions.</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marR="0" lvl="0" indent="-342900" algn="just">
              <a:lnSpc>
                <a:spcPct val="115000"/>
              </a:lnSpc>
              <a:spcBef>
                <a:spcPts val="0"/>
              </a:spcBef>
              <a:spcAft>
                <a:spcPts val="0"/>
              </a:spcAft>
              <a:buFont typeface="Symbol" panose="05050102010706020507" pitchFamily="18" charset="2"/>
              <a:buChar char=""/>
            </a:pPr>
            <a:r>
              <a:rPr lang="en-US" sz="1800" b="1" dirty="0">
                <a:solidFill>
                  <a:srgbClr val="4F81BD"/>
                </a:solidFill>
                <a:effectLst/>
                <a:latin typeface="Arial" panose="020B0604020202020204" pitchFamily="34" charset="0"/>
                <a:ea typeface="Times New Roman" panose="02020603050405020304" pitchFamily="18" charset="0"/>
                <a:cs typeface="Times New Roman" panose="02020603050405020304" pitchFamily="18" charset="0"/>
              </a:rPr>
              <a:t>Highway Advisory Radio –</a:t>
            </a:r>
            <a:r>
              <a:rPr lang="en-US" sz="1800" dirty="0">
                <a:effectLst/>
                <a:latin typeface="Arial" panose="020B0604020202020204" pitchFamily="34" charset="0"/>
                <a:ea typeface="Arial" panose="020B0604020202020204" pitchFamily="34" charset="0"/>
                <a:cs typeface="Arial" panose="020B0604020202020204" pitchFamily="34" charset="0"/>
              </a:rPr>
              <a:t> Their use is increasingly being phased out because of newer technology, but they can be used to broadcast long-term incident information, construction information, weather warnings, and special event instructions.</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marR="0" lvl="0" indent="-342900" algn="just">
              <a:lnSpc>
                <a:spcPct val="115000"/>
              </a:lnSpc>
              <a:spcBef>
                <a:spcPts val="0"/>
              </a:spcBef>
              <a:spcAft>
                <a:spcPts val="0"/>
              </a:spcAft>
              <a:buFont typeface="Symbol" panose="05050102010706020507" pitchFamily="18" charset="2"/>
              <a:buChar char=""/>
            </a:pPr>
            <a:r>
              <a:rPr lang="en-US" sz="1800" b="1" dirty="0">
                <a:solidFill>
                  <a:srgbClr val="4F81BD"/>
                </a:solidFill>
                <a:effectLst/>
                <a:latin typeface="Arial" panose="020B0604020202020204" pitchFamily="34" charset="0"/>
                <a:ea typeface="Times New Roman" panose="02020603050405020304" pitchFamily="18" charset="0"/>
                <a:cs typeface="Times New Roman" panose="02020603050405020304" pitchFamily="18" charset="0"/>
              </a:rPr>
              <a:t>511 Phone –</a:t>
            </a:r>
            <a:r>
              <a:rPr lang="en-US" sz="1800" dirty="0">
                <a:effectLst/>
                <a:latin typeface="Arial" panose="020B0604020202020204" pitchFamily="34" charset="0"/>
                <a:ea typeface="Arial" panose="020B0604020202020204" pitchFamily="34" charset="0"/>
                <a:cs typeface="Arial" panose="020B0604020202020204" pitchFamily="34" charset="0"/>
              </a:rPr>
              <a:t> 511 is voice recognition-based traveler information that can provide floodgate messages on a variety of wide area alerts (e.g., Amber, Silver, etc.), information on incidents, lane closures, and travel times. Other information may include different modes such as transit.</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marR="0" lvl="0" indent="-342900" algn="just">
              <a:lnSpc>
                <a:spcPct val="115000"/>
              </a:lnSpc>
              <a:spcBef>
                <a:spcPts val="0"/>
              </a:spcBef>
              <a:spcAft>
                <a:spcPts val="0"/>
              </a:spcAft>
              <a:buFont typeface="Symbol" panose="05050102010706020507" pitchFamily="18" charset="2"/>
              <a:buChar char=""/>
            </a:pPr>
            <a:r>
              <a:rPr lang="en-US" sz="1800" b="1" dirty="0">
                <a:solidFill>
                  <a:srgbClr val="4F81BD"/>
                </a:solidFill>
                <a:effectLst/>
                <a:latin typeface="Arial" panose="020B0604020202020204" pitchFamily="34" charset="0"/>
                <a:ea typeface="Times New Roman" panose="02020603050405020304" pitchFamily="18" charset="0"/>
                <a:cs typeface="Times New Roman" panose="02020603050405020304" pitchFamily="18" charset="0"/>
              </a:rPr>
              <a:t>511 Web -</a:t>
            </a:r>
            <a:r>
              <a:rPr lang="en-US" sz="1800" dirty="0">
                <a:effectLst/>
                <a:latin typeface="Arial" panose="020B0604020202020204" pitchFamily="34" charset="0"/>
                <a:ea typeface="Arial" panose="020B0604020202020204" pitchFamily="34" charset="0"/>
                <a:cs typeface="Arial" panose="020B0604020202020204" pitchFamily="34" charset="0"/>
              </a:rPr>
              <a:t> Most activity is invested in maintaining an online resource for traveler information. Information can include incidents, lane closures, CCTV images (snapshots or streaming), construction, winter road conditions, truck parking availability, plow locations, and future closures for planning purposes. Many state agencies also have smartphone applications, with fewer at the county and city level.</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marR="0" lvl="0" indent="-342900" algn="just">
              <a:lnSpc>
                <a:spcPct val="115000"/>
              </a:lnSpc>
              <a:spcBef>
                <a:spcPts val="0"/>
              </a:spcBef>
              <a:spcAft>
                <a:spcPts val="0"/>
              </a:spcAft>
              <a:buFont typeface="Symbol" panose="05050102010706020507" pitchFamily="18" charset="2"/>
              <a:buChar char=""/>
            </a:pPr>
            <a:r>
              <a:rPr lang="en-US" sz="1800" b="1" dirty="0">
                <a:solidFill>
                  <a:srgbClr val="4F81BD"/>
                </a:solidFill>
                <a:effectLst/>
                <a:latin typeface="Arial" panose="020B0604020202020204" pitchFamily="34" charset="0"/>
                <a:ea typeface="Times New Roman" panose="02020603050405020304" pitchFamily="18" charset="0"/>
                <a:cs typeface="Times New Roman" panose="02020603050405020304" pitchFamily="18" charset="0"/>
              </a:rPr>
              <a:t>Kiosks –</a:t>
            </a:r>
            <a:r>
              <a:rPr lang="en-US" sz="1800" dirty="0">
                <a:effectLst/>
                <a:latin typeface="Arial" panose="020B0604020202020204" pitchFamily="34" charset="0"/>
                <a:ea typeface="Arial" panose="020B0604020202020204" pitchFamily="34" charset="0"/>
                <a:cs typeface="Arial" panose="020B0604020202020204" pitchFamily="34" charset="0"/>
              </a:rPr>
              <a:t> Kiosks located at locations like airports, transit hubs, special events, or other major trip generators offer a way for those without smartphones to view nearby travel conditions.</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marR="0" lvl="0" indent="-342900" algn="just">
              <a:lnSpc>
                <a:spcPct val="115000"/>
              </a:lnSpc>
              <a:spcBef>
                <a:spcPts val="0"/>
              </a:spcBef>
              <a:spcAft>
                <a:spcPts val="0"/>
              </a:spcAft>
              <a:buFont typeface="Symbol" panose="05050102010706020507" pitchFamily="18" charset="2"/>
              <a:buChar char=""/>
            </a:pPr>
            <a:r>
              <a:rPr lang="en-US" sz="1800" b="1" dirty="0">
                <a:solidFill>
                  <a:srgbClr val="4F81BD"/>
                </a:solidFill>
                <a:effectLst/>
                <a:latin typeface="Arial" panose="020B0604020202020204" pitchFamily="34" charset="0"/>
                <a:ea typeface="Times New Roman" panose="02020603050405020304" pitchFamily="18" charset="0"/>
                <a:cs typeface="Times New Roman" panose="02020603050405020304" pitchFamily="18" charset="0"/>
              </a:rPr>
              <a:t>Private Sector Traveler Information Providers Data Sharing -</a:t>
            </a:r>
            <a:r>
              <a:rPr lang="en-US" sz="1800" dirty="0">
                <a:effectLst/>
                <a:latin typeface="Arial" panose="020B0604020202020204" pitchFamily="34" charset="0"/>
                <a:ea typeface="Arial" panose="020B0604020202020204" pitchFamily="34" charset="0"/>
                <a:cs typeface="Arial" panose="020B0604020202020204" pitchFamily="34" charset="0"/>
              </a:rPr>
              <a:t> Many transportation agencies publish information in a standardized format so private sector traveler information providers can integrate into their websites and applications. More formalized agreements allow for two-way data sharing between public and private sectors including probe speed data, crash data, and crowd-source generated information.</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0" marR="0" algn="just">
              <a:lnSpc>
                <a:spcPct val="115000"/>
              </a:lnSpc>
              <a:spcBef>
                <a:spcPts val="0"/>
              </a:spcBef>
              <a:spcAft>
                <a:spcPts val="0"/>
              </a:spcAft>
            </a:pPr>
            <a:r>
              <a:rPr lang="en-US" sz="1800" dirty="0">
                <a:effectLst/>
                <a:latin typeface="Arial" panose="020B0604020202020204" pitchFamily="34" charset="0"/>
                <a:ea typeface="Arial" panose="020B0604020202020204" pitchFamily="34" charset="0"/>
                <a:cs typeface="Arial" panose="020B0604020202020204" pitchFamily="34" charset="0"/>
              </a:rPr>
              <a:t> </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pPr>
            <a:r>
              <a:rPr lang="en-US" sz="1800" dirty="0">
                <a:solidFill>
                  <a:srgbClr val="000000"/>
                </a:solidFill>
                <a:effectLst/>
                <a:latin typeface="Arial" panose="020B0604020202020204" pitchFamily="34" charset="0"/>
                <a:ea typeface="Arial" panose="020B0604020202020204" pitchFamily="34" charset="0"/>
                <a:cs typeface="Arial" panose="020B0604020202020204" pitchFamily="34" charset="0"/>
              </a:rPr>
              <a:t>FHWA maintains a list of 511 information (</a:t>
            </a:r>
            <a:r>
              <a:rPr lang="en-US" sz="1800" u="sng" dirty="0">
                <a:solidFill>
                  <a:srgbClr val="0000FF"/>
                </a:solidFill>
                <a:effectLst/>
                <a:latin typeface="Arial" panose="020B0604020202020204" pitchFamily="34" charset="0"/>
                <a:ea typeface="Arial" panose="020B0604020202020204" pitchFamily="34" charset="0"/>
                <a:cs typeface="Arial" panose="020B0604020202020204" pitchFamily="34" charset="0"/>
                <a:hlinkClick r:id="rId3"/>
              </a:rPr>
              <a:t>https://ops.fhwa.dot.gov/511/</a:t>
            </a:r>
            <a:r>
              <a:rPr lang="en-US" sz="1800" dirty="0">
                <a:solidFill>
                  <a:srgbClr val="000000"/>
                </a:solidFill>
                <a:effectLst/>
                <a:latin typeface="Arial" panose="020B0604020202020204" pitchFamily="34" charset="0"/>
                <a:ea typeface="Arial" panose="020B0604020202020204" pitchFamily="34" charset="0"/>
                <a:cs typeface="Arial" panose="020B0604020202020204" pitchFamily="34" charset="0"/>
              </a:rPr>
              <a:t>). Figure 6 shows a screenshot from a state 511 website.</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a:defRPr/>
            </a:pPr>
            <a:fld id="{11BD1B47-854E-408A-B33F-716F75751E07}" type="slidenum">
              <a:rPr lang="en-US" altLang="en-US" smtClean="0"/>
              <a:pPr>
                <a:defRPr/>
              </a:pPr>
              <a:t>19</a:t>
            </a:fld>
            <a:endParaRPr lang="en-US" altLang="en-US" dirty="0"/>
          </a:p>
        </p:txBody>
      </p:sp>
    </p:spTree>
    <p:extLst>
      <p:ext uri="{BB962C8B-B14F-4D97-AF65-F5344CB8AC3E}">
        <p14:creationId xmlns:p14="http://schemas.microsoft.com/office/powerpoint/2010/main" val="5509534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an image of the Iowa DOT 511 website.  It shows a variety of information such as current weather radar, storm warning areas, CCTV images, Plow cams, Incidents, road closures.  The benefit of a site like this is you can tun on different layers to get at the specific type of information you want to look at </a:t>
            </a:r>
          </a:p>
        </p:txBody>
      </p:sp>
      <p:sp>
        <p:nvSpPr>
          <p:cNvPr id="4" name="Slide Number Placeholder 3"/>
          <p:cNvSpPr>
            <a:spLocks noGrp="1"/>
          </p:cNvSpPr>
          <p:nvPr>
            <p:ph type="sldNum" sz="quarter" idx="5"/>
          </p:nvPr>
        </p:nvSpPr>
        <p:spPr/>
        <p:txBody>
          <a:bodyPr/>
          <a:lstStyle/>
          <a:p>
            <a:pPr>
              <a:defRPr/>
            </a:pPr>
            <a:fld id="{11BD1B47-854E-408A-B33F-716F75751E07}" type="slidenum">
              <a:rPr lang="en-US" altLang="en-US" smtClean="0"/>
              <a:pPr>
                <a:defRPr/>
              </a:pPr>
              <a:t>20</a:t>
            </a:fld>
            <a:endParaRPr lang="en-US" altLang="en-US" dirty="0"/>
          </a:p>
        </p:txBody>
      </p:sp>
    </p:spTree>
    <p:extLst>
      <p:ext uri="{BB962C8B-B14F-4D97-AF65-F5344CB8AC3E}">
        <p14:creationId xmlns:p14="http://schemas.microsoft.com/office/powerpoint/2010/main" val="27157774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800" dirty="0">
                <a:solidFill>
                  <a:srgbClr val="000000"/>
                </a:solidFill>
                <a:effectLst/>
                <a:latin typeface="Arial" panose="020B0604020202020204" pitchFamily="34" charset="0"/>
                <a:ea typeface="Arial" panose="020B0604020202020204" pitchFamily="34" charset="0"/>
                <a:cs typeface="Arial" panose="020B0604020202020204" pitchFamily="34" charset="0"/>
              </a:rPr>
              <a:t>Traffic Incident Management (TIM) within the context of freeway management includes activities to identify and verify incidents quickly through various detection and monitoring techniques. TMCs dispatch safety service patrols and inform motorists of developing queues. During major, long-term incidents, detours may be recommended, and transportation agency resources deployed to assist. Throughout the entire incident cycle, data is being collected related to incident clearance times, roadway clearance times, and secondary crashes.</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a:defRPr/>
            </a:pPr>
            <a:fld id="{11BD1B47-854E-408A-B33F-716F75751E07}" type="slidenum">
              <a:rPr lang="en-US" altLang="en-US" smtClean="0"/>
              <a:pPr>
                <a:defRPr/>
              </a:pPr>
              <a:t>21</a:t>
            </a:fld>
            <a:endParaRPr lang="en-US" altLang="en-US" dirty="0"/>
          </a:p>
        </p:txBody>
      </p:sp>
    </p:spTree>
    <p:extLst>
      <p:ext uri="{BB962C8B-B14F-4D97-AF65-F5344CB8AC3E}">
        <p14:creationId xmlns:p14="http://schemas.microsoft.com/office/powerpoint/2010/main" val="27915175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11BD1B47-854E-408A-B33F-716F75751E07}" type="slidenum">
              <a:rPr lang="en-US" altLang="en-US" smtClean="0"/>
              <a:pPr>
                <a:defRPr/>
              </a:pPr>
              <a:t>2</a:t>
            </a:fld>
            <a:endParaRPr lang="en-US" altLang="en-US" dirty="0"/>
          </a:p>
        </p:txBody>
      </p:sp>
    </p:spTree>
    <p:extLst>
      <p:ext uri="{BB962C8B-B14F-4D97-AF65-F5344CB8AC3E}">
        <p14:creationId xmlns:p14="http://schemas.microsoft.com/office/powerpoint/2010/main" val="24007275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Example HERO Vehicle from Georgia DOT</a:t>
            </a:r>
          </a:p>
          <a:p>
            <a:endParaRPr lang="en-US" dirty="0"/>
          </a:p>
          <a:p>
            <a:pPr marL="0" marR="0">
              <a:lnSpc>
                <a:spcPct val="115000"/>
              </a:lnSpc>
              <a:spcBef>
                <a:spcPts val="0"/>
              </a:spcBef>
              <a:spcAft>
                <a:spcPts val="0"/>
              </a:spcAft>
            </a:pPr>
            <a:r>
              <a:rPr lang="en-US" sz="1800" dirty="0">
                <a:solidFill>
                  <a:srgbClr val="000000"/>
                </a:solidFill>
                <a:effectLst/>
                <a:latin typeface="Arial" panose="020B0604020202020204" pitchFamily="34" charset="0"/>
                <a:ea typeface="Arial" panose="020B0604020202020204" pitchFamily="34" charset="0"/>
                <a:cs typeface="Arial" panose="020B0604020202020204" pitchFamily="34" charset="0"/>
              </a:rPr>
              <a:t>Safety service patrols are an integral part of most TSMO programs.  These programs include a variety of truck types that help stranded motorists, quickly relocate disabled vehicles in hazardous locations, provide traffic control during lane blocking incidents, and help to protect the queue as back-ups develop.  Safety service patrol vehicles are becoming advanced technology platforms with:</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pPr>
            <a:r>
              <a:rPr lang="en-US" sz="1800" dirty="0">
                <a:solidFill>
                  <a:srgbClr val="000000"/>
                </a:solidFill>
                <a:effectLst/>
                <a:latin typeface="Arial" panose="020B0604020202020204" pitchFamily="34" charset="0"/>
                <a:ea typeface="Arial" panose="020B0604020202020204" pitchFamily="34" charset="0"/>
                <a:cs typeface="Arial" panose="020B0604020202020204" pitchFamily="34" charset="0"/>
              </a:rPr>
              <a:t> </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pPr>
            <a:r>
              <a:rPr lang="en-US" sz="1800" dirty="0">
                <a:solidFill>
                  <a:srgbClr val="000000"/>
                </a:solidFill>
                <a:effectLst/>
                <a:latin typeface="Arial" panose="020B0604020202020204" pitchFamily="34" charset="0"/>
                <a:ea typeface="Arial" panose="020B0604020202020204" pitchFamily="34" charset="0"/>
                <a:cs typeface="Arial" panose="020B0604020202020204" pitchFamily="34" charset="0"/>
              </a:rPr>
              <a:t>AVL/GPS.</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pPr>
            <a:r>
              <a:rPr lang="en-US" sz="1800" dirty="0">
                <a:solidFill>
                  <a:srgbClr val="000000"/>
                </a:solidFill>
                <a:effectLst/>
                <a:latin typeface="Arial" panose="020B0604020202020204" pitchFamily="34" charset="0"/>
                <a:ea typeface="Arial" panose="020B0604020202020204" pitchFamily="34" charset="0"/>
                <a:cs typeface="Arial" panose="020B0604020202020204" pitchFamily="34" charset="0"/>
              </a:rPr>
              <a:t>Fixed forward and backward-looking cameras.</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pPr>
            <a:r>
              <a:rPr lang="en-US" sz="1800" dirty="0">
                <a:solidFill>
                  <a:srgbClr val="000000"/>
                </a:solidFill>
                <a:effectLst/>
                <a:latin typeface="Arial" panose="020B0604020202020204" pitchFamily="34" charset="0"/>
                <a:ea typeface="Arial" panose="020B0604020202020204" pitchFamily="34" charset="0"/>
                <a:cs typeface="Arial" panose="020B0604020202020204" pitchFamily="34" charset="0"/>
              </a:rPr>
              <a:t>Telescoping cameras with TMC pan-tilt zoom capabilities.</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pPr>
            <a:r>
              <a:rPr lang="en-US" sz="1800" dirty="0">
                <a:solidFill>
                  <a:srgbClr val="000000"/>
                </a:solidFill>
                <a:effectLst/>
                <a:latin typeface="Arial" panose="020B0604020202020204" pitchFamily="34" charset="0"/>
                <a:ea typeface="Arial" panose="020B0604020202020204" pitchFamily="34" charset="0"/>
                <a:cs typeface="Arial" panose="020B0604020202020204" pitchFamily="34" charset="0"/>
              </a:rPr>
              <a:t>Laptop computers.</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pPr>
            <a:r>
              <a:rPr lang="en-US" sz="1800" dirty="0">
                <a:solidFill>
                  <a:srgbClr val="000000"/>
                </a:solidFill>
                <a:effectLst/>
                <a:latin typeface="Arial" panose="020B0604020202020204" pitchFamily="34" charset="0"/>
                <a:ea typeface="Arial" panose="020B0604020202020204" pitchFamily="34" charset="0"/>
                <a:cs typeface="Arial" panose="020B0604020202020204" pitchFamily="34" charset="0"/>
              </a:rPr>
              <a:t>Weather sensors.</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pPr>
            <a:r>
              <a:rPr lang="en-US" sz="1800" dirty="0">
                <a:solidFill>
                  <a:srgbClr val="000000"/>
                </a:solidFill>
                <a:effectLst/>
                <a:latin typeface="Arial" panose="020B0604020202020204" pitchFamily="34" charset="0"/>
                <a:ea typeface="Arial" panose="020B0604020202020204" pitchFamily="34" charset="0"/>
                <a:cs typeface="Arial" panose="020B0604020202020204" pitchFamily="34" charset="0"/>
              </a:rPr>
              <a:t>Flip up dynamic message signs.</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a:defRPr/>
            </a:pPr>
            <a:fld id="{11BD1B47-854E-408A-B33F-716F75751E07}" type="slidenum">
              <a:rPr lang="en-US" altLang="en-US" smtClean="0"/>
              <a:pPr>
                <a:defRPr/>
              </a:pPr>
              <a:t>22</a:t>
            </a:fld>
            <a:endParaRPr lang="en-US" altLang="en-US" dirty="0"/>
          </a:p>
        </p:txBody>
      </p:sp>
    </p:spTree>
    <p:extLst>
      <p:ext uri="{BB962C8B-B14F-4D97-AF65-F5344CB8AC3E}">
        <p14:creationId xmlns:p14="http://schemas.microsoft.com/office/powerpoint/2010/main" val="39304490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an example alternate route plan from Wisconsin DOT for the LaCrosse Area (West Central part of state)</a:t>
            </a:r>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800" dirty="0">
                <a:solidFill>
                  <a:srgbClr val="000000"/>
                </a:solidFill>
                <a:effectLst/>
                <a:latin typeface="Arial" panose="020B0604020202020204" pitchFamily="34" charset="0"/>
                <a:ea typeface="Arial" panose="020B0604020202020204" pitchFamily="34" charset="0"/>
                <a:cs typeface="Arial" panose="020B0604020202020204" pitchFamily="34" charset="0"/>
              </a:rPr>
              <a:t>Many agencies have developed pre-defined plans for detours or alternate routes for long-term traffic incidents. The plans define what jurisdictions needs to be contacted, what devices and signal timing plans need to be activated, and in some cases, define secondary alternates in case the main detour route has a traffic incident or becomes too congested. Plans also recognize routinely used routes may be congested during a major detour event and help define how emergency response assets can maintain mobility around the community. Figures 8 shows an example alternate/detour plan sheet.</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a:defRPr/>
            </a:pPr>
            <a:fld id="{11BD1B47-854E-408A-B33F-716F75751E07}" type="slidenum">
              <a:rPr lang="en-US" altLang="en-US" smtClean="0"/>
              <a:pPr>
                <a:defRPr/>
              </a:pPr>
              <a:t>23</a:t>
            </a:fld>
            <a:endParaRPr lang="en-US" altLang="en-US" dirty="0"/>
          </a:p>
        </p:txBody>
      </p:sp>
    </p:spTree>
    <p:extLst>
      <p:ext uri="{BB962C8B-B14F-4D97-AF65-F5344CB8AC3E}">
        <p14:creationId xmlns:p14="http://schemas.microsoft.com/office/powerpoint/2010/main" val="17492105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0"/>
              </a:spcAft>
            </a:pPr>
            <a:r>
              <a:rPr lang="en-US" sz="1800" dirty="0">
                <a:solidFill>
                  <a:srgbClr val="000000"/>
                </a:solidFill>
                <a:effectLst/>
                <a:latin typeface="Arial" panose="020B0604020202020204" pitchFamily="34" charset="0"/>
                <a:ea typeface="Arial" panose="020B0604020202020204" pitchFamily="34" charset="0"/>
                <a:cs typeface="Arial" panose="020B0604020202020204" pitchFamily="34" charset="0"/>
              </a:rPr>
              <a:t>A variety of ITS techniques are used to support how work zones are staged and designed to safely accommodate TIM, enforcement activities and how construction equipment enters and exists the roadway. Other techniques include:</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pPr>
            <a:r>
              <a:rPr lang="en-US" sz="1800" dirty="0">
                <a:solidFill>
                  <a:srgbClr val="000000"/>
                </a:solidFill>
                <a:effectLst/>
                <a:latin typeface="Arial" panose="020B0604020202020204" pitchFamily="34" charset="0"/>
                <a:ea typeface="Arial" panose="020B0604020202020204" pitchFamily="34" charset="0"/>
                <a:cs typeface="Arial" panose="020B0604020202020204" pitchFamily="34" charset="0"/>
              </a:rPr>
              <a:t> </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marR="0" lvl="0" indent="-342900" algn="just">
              <a:lnSpc>
                <a:spcPct val="115000"/>
              </a:lnSpc>
              <a:spcBef>
                <a:spcPts val="0"/>
              </a:spcBef>
              <a:spcAft>
                <a:spcPts val="0"/>
              </a:spcAft>
              <a:buFont typeface="Symbol" panose="05050102010706020507" pitchFamily="18" charset="2"/>
              <a:buChar char=""/>
            </a:pPr>
            <a:r>
              <a:rPr lang="en-US" sz="1800" b="1" dirty="0">
                <a:solidFill>
                  <a:srgbClr val="4F81BD"/>
                </a:solidFill>
                <a:effectLst/>
                <a:latin typeface="Arial" panose="020B0604020202020204" pitchFamily="34" charset="0"/>
                <a:ea typeface="Times New Roman" panose="02020603050405020304" pitchFamily="18" charset="0"/>
                <a:cs typeface="Times New Roman" panose="02020603050405020304" pitchFamily="18" charset="0"/>
              </a:rPr>
              <a:t>Supplemental Work Zone Monitoring –</a:t>
            </a:r>
            <a:r>
              <a:rPr lang="en-US" sz="1800" dirty="0">
                <a:effectLst/>
                <a:latin typeface="Arial" panose="020B0604020202020204" pitchFamily="34" charset="0"/>
                <a:ea typeface="Arial" panose="020B0604020202020204" pitchFamily="34" charset="0"/>
                <a:cs typeface="Arial" panose="020B0604020202020204" pitchFamily="34" charset="0"/>
              </a:rPr>
              <a:t> This uses mobile detectors and cameras connected to the TMC and/or nearby construction management office. </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marR="0" lvl="0" indent="-342900" algn="just">
              <a:lnSpc>
                <a:spcPct val="115000"/>
              </a:lnSpc>
              <a:spcBef>
                <a:spcPts val="0"/>
              </a:spcBef>
              <a:spcAft>
                <a:spcPts val="0"/>
              </a:spcAft>
              <a:buFont typeface="Symbol" panose="05050102010706020507" pitchFamily="18" charset="2"/>
              <a:buChar char=""/>
            </a:pPr>
            <a:r>
              <a:rPr lang="en-US" sz="1800" b="1" dirty="0">
                <a:solidFill>
                  <a:srgbClr val="4F81BD"/>
                </a:solidFill>
                <a:effectLst/>
                <a:latin typeface="Arial" panose="020B0604020202020204" pitchFamily="34" charset="0"/>
                <a:ea typeface="Times New Roman" panose="02020603050405020304" pitchFamily="18" charset="0"/>
                <a:cs typeface="Times New Roman" panose="02020603050405020304" pitchFamily="18" charset="0"/>
              </a:rPr>
              <a:t>Work Zone Travel Time Systems –</a:t>
            </a:r>
            <a:r>
              <a:rPr lang="en-US" sz="1800" dirty="0">
                <a:effectLst/>
                <a:latin typeface="Arial" panose="020B0604020202020204" pitchFamily="34" charset="0"/>
                <a:ea typeface="Arial" panose="020B0604020202020204" pitchFamily="34" charset="0"/>
                <a:cs typeface="Arial" panose="020B0604020202020204" pitchFamily="34" charset="0"/>
              </a:rPr>
              <a:t> These systems estimate travel times of work zone and alternatives routes using detectors and portable dynamic message signs.</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marR="0" lvl="0" indent="-342900" algn="just">
              <a:lnSpc>
                <a:spcPct val="115000"/>
              </a:lnSpc>
              <a:spcBef>
                <a:spcPts val="0"/>
              </a:spcBef>
              <a:spcAft>
                <a:spcPts val="0"/>
              </a:spcAft>
              <a:buFont typeface="Symbol" panose="05050102010706020507" pitchFamily="18" charset="2"/>
              <a:buChar char=""/>
            </a:pPr>
            <a:r>
              <a:rPr lang="en-US" sz="1800" b="1" dirty="0">
                <a:solidFill>
                  <a:srgbClr val="4F81BD"/>
                </a:solidFill>
                <a:effectLst/>
                <a:latin typeface="Arial" panose="020B0604020202020204" pitchFamily="34" charset="0"/>
                <a:ea typeface="Times New Roman" panose="02020603050405020304" pitchFamily="18" charset="0"/>
                <a:cs typeface="Times New Roman" panose="02020603050405020304" pitchFamily="18" charset="0"/>
              </a:rPr>
              <a:t>Dynamic Lane Merge Systems –</a:t>
            </a:r>
            <a:r>
              <a:rPr lang="en-US" sz="1800" dirty="0">
                <a:effectLst/>
                <a:latin typeface="Arial" panose="020B0604020202020204" pitchFamily="34" charset="0"/>
                <a:ea typeface="Arial" panose="020B0604020202020204" pitchFamily="34" charset="0"/>
                <a:cs typeface="Arial" panose="020B0604020202020204" pitchFamily="34" charset="0"/>
              </a:rPr>
              <a:t> These encourage the use of as much roadway capacity as possible by gradually dropping speeds and encouraging motorists to merge at designated locations with portable dynamic message signs connected to a series of speed and density detectors.</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marR="0" lvl="0" indent="-342900" algn="just">
              <a:lnSpc>
                <a:spcPct val="115000"/>
              </a:lnSpc>
              <a:spcBef>
                <a:spcPts val="0"/>
              </a:spcBef>
              <a:spcAft>
                <a:spcPts val="0"/>
              </a:spcAft>
              <a:buFont typeface="Symbol" panose="05050102010706020507" pitchFamily="18" charset="2"/>
              <a:buChar char=""/>
            </a:pPr>
            <a:r>
              <a:rPr lang="en-US" sz="1800" b="1" dirty="0">
                <a:solidFill>
                  <a:srgbClr val="4F81BD"/>
                </a:solidFill>
                <a:effectLst/>
                <a:latin typeface="Arial" panose="020B0604020202020204" pitchFamily="34" charset="0"/>
                <a:ea typeface="Times New Roman" panose="02020603050405020304" pitchFamily="18" charset="0"/>
                <a:cs typeface="Times New Roman" panose="02020603050405020304" pitchFamily="18" charset="0"/>
              </a:rPr>
              <a:t>Trucks Entering/Exiting Systems –</a:t>
            </a:r>
            <a:r>
              <a:rPr lang="en-US" sz="1800" dirty="0">
                <a:effectLst/>
                <a:latin typeface="Arial" panose="020B0604020202020204" pitchFamily="34" charset="0"/>
                <a:ea typeface="Arial" panose="020B0604020202020204" pitchFamily="34" charset="0"/>
                <a:cs typeface="Arial" panose="020B0604020202020204" pitchFamily="34" charset="0"/>
              </a:rPr>
              <a:t> These systems make oncoming motorists aware of slow-moving construction vehicles entering or exiting the highway by activating a changeable message sign or flashing lights on a static sign.</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marR="0" lvl="0" indent="-342900" algn="just">
              <a:lnSpc>
                <a:spcPct val="115000"/>
              </a:lnSpc>
              <a:spcBef>
                <a:spcPts val="0"/>
              </a:spcBef>
              <a:spcAft>
                <a:spcPts val="0"/>
              </a:spcAft>
              <a:buFont typeface="Symbol" panose="05050102010706020507" pitchFamily="18" charset="2"/>
              <a:buChar char=""/>
            </a:pPr>
            <a:r>
              <a:rPr lang="en-US" sz="1800" b="1" dirty="0">
                <a:solidFill>
                  <a:srgbClr val="4F81BD"/>
                </a:solidFill>
                <a:effectLst/>
                <a:latin typeface="Arial" panose="020B0604020202020204" pitchFamily="34" charset="0"/>
                <a:ea typeface="Times New Roman" panose="02020603050405020304" pitchFamily="18" charset="0"/>
                <a:cs typeface="Times New Roman" panose="02020603050405020304" pitchFamily="18" charset="0"/>
              </a:rPr>
              <a:t>Work Zone Intrusion Systems –</a:t>
            </a:r>
            <a:r>
              <a:rPr lang="en-US" sz="1800" dirty="0">
                <a:effectLst/>
                <a:latin typeface="Arial" panose="020B0604020202020204" pitchFamily="34" charset="0"/>
                <a:ea typeface="Arial" panose="020B0604020202020204" pitchFamily="34" charset="0"/>
                <a:cs typeface="Arial" panose="020B0604020202020204" pitchFamily="34" charset="0"/>
              </a:rPr>
              <a:t> Intrusion systems are geared toward alerting highway workers when a specified perimeter is broken by a vehicle creating a safety hazard.</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marR="0" lvl="0" indent="-342900" algn="just">
              <a:lnSpc>
                <a:spcPct val="115000"/>
              </a:lnSpc>
              <a:spcBef>
                <a:spcPts val="0"/>
              </a:spcBef>
              <a:spcAft>
                <a:spcPts val="0"/>
              </a:spcAft>
              <a:buFont typeface="Symbol" panose="05050102010706020507" pitchFamily="18" charset="2"/>
              <a:buChar char=""/>
            </a:pPr>
            <a:r>
              <a:rPr lang="en-US" sz="1800" b="1" dirty="0">
                <a:solidFill>
                  <a:srgbClr val="4F81BD"/>
                </a:solidFill>
                <a:effectLst/>
                <a:latin typeface="Arial" panose="020B0604020202020204" pitchFamily="34" charset="0"/>
                <a:ea typeface="Times New Roman" panose="02020603050405020304" pitchFamily="18" charset="0"/>
                <a:cs typeface="Times New Roman" panose="02020603050405020304" pitchFamily="18" charset="0"/>
              </a:rPr>
              <a:t>Smart Arrow Boards –</a:t>
            </a:r>
            <a:r>
              <a:rPr lang="en-US" sz="1800" dirty="0">
                <a:effectLst/>
                <a:latin typeface="Arial" panose="020B0604020202020204" pitchFamily="34" charset="0"/>
                <a:ea typeface="Arial" panose="020B0604020202020204" pitchFamily="34" charset="0"/>
                <a:cs typeface="Arial" panose="020B0604020202020204" pitchFamily="34" charset="0"/>
              </a:rPr>
              <a:t> Arrow boards with an added layer of technology are increasingly being used to provide exact GPS information, time of operation use, and connections to agency TMCs and crowd-sourced applications.</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a:defRPr/>
            </a:pPr>
            <a:fld id="{11BD1B47-854E-408A-B33F-716F75751E07}" type="slidenum">
              <a:rPr lang="en-US" altLang="en-US" smtClean="0"/>
              <a:pPr>
                <a:defRPr/>
              </a:pPr>
              <a:t>24</a:t>
            </a:fld>
            <a:endParaRPr lang="en-US" altLang="en-US" dirty="0"/>
          </a:p>
        </p:txBody>
      </p:sp>
    </p:spTree>
    <p:extLst>
      <p:ext uri="{BB962C8B-B14F-4D97-AF65-F5344CB8AC3E}">
        <p14:creationId xmlns:p14="http://schemas.microsoft.com/office/powerpoint/2010/main" val="202799254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0"/>
              </a:spcAft>
            </a:pPr>
            <a:r>
              <a:rPr lang="en-US" sz="1800" dirty="0">
                <a:solidFill>
                  <a:srgbClr val="000000"/>
                </a:solidFill>
                <a:effectLst/>
                <a:latin typeface="Arial" panose="020B0604020202020204" pitchFamily="34" charset="0"/>
                <a:ea typeface="Arial" panose="020B0604020202020204" pitchFamily="34" charset="0"/>
                <a:cs typeface="Arial" panose="020B0604020202020204" pitchFamily="34" charset="0"/>
              </a:rPr>
              <a:t>Managed lanes include a variety of facilities that have individual or combined elements of pricing, vehicle eligibility, and access control:</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pPr>
            <a:r>
              <a:rPr lang="en-US" sz="1800" dirty="0">
                <a:solidFill>
                  <a:srgbClr val="000000"/>
                </a:solidFill>
                <a:effectLst/>
                <a:latin typeface="Arial" panose="020B0604020202020204" pitchFamily="34" charset="0"/>
                <a:ea typeface="Arial" panose="020B0604020202020204" pitchFamily="34" charset="0"/>
                <a:cs typeface="Arial" panose="020B0604020202020204" pitchFamily="34" charset="0"/>
              </a:rPr>
              <a:t> </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marR="0" lvl="0" indent="-342900" algn="just">
              <a:lnSpc>
                <a:spcPct val="115000"/>
              </a:lnSpc>
              <a:spcBef>
                <a:spcPts val="0"/>
              </a:spcBef>
              <a:spcAft>
                <a:spcPts val="0"/>
              </a:spcAft>
              <a:buFont typeface="Symbol" panose="05050102010706020507" pitchFamily="18" charset="2"/>
              <a:buChar char=""/>
            </a:pPr>
            <a:r>
              <a:rPr lang="en-US" sz="1800" b="1" dirty="0">
                <a:solidFill>
                  <a:srgbClr val="4F81BD"/>
                </a:solidFill>
                <a:effectLst/>
                <a:latin typeface="Arial" panose="020B0604020202020204" pitchFamily="34" charset="0"/>
                <a:ea typeface="Times New Roman" panose="02020603050405020304" pitchFamily="18" charset="0"/>
                <a:cs typeface="Times New Roman" panose="02020603050405020304" pitchFamily="18" charset="0"/>
              </a:rPr>
              <a:t>Value Priced Lanes –</a:t>
            </a:r>
            <a:r>
              <a:rPr lang="en-US" sz="1800" dirty="0">
                <a:effectLst/>
                <a:latin typeface="Arial" panose="020B0604020202020204" pitchFamily="34" charset="0"/>
                <a:ea typeface="Arial" panose="020B0604020202020204" pitchFamily="34" charset="0"/>
                <a:cs typeface="Arial" panose="020B0604020202020204" pitchFamily="34" charset="0"/>
              </a:rPr>
              <a:t> Variable price rates apply to using the roadway.</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marR="0" lvl="0" indent="-342900" algn="just">
              <a:lnSpc>
                <a:spcPct val="115000"/>
              </a:lnSpc>
              <a:spcBef>
                <a:spcPts val="0"/>
              </a:spcBef>
              <a:spcAft>
                <a:spcPts val="0"/>
              </a:spcAft>
              <a:buFont typeface="Symbol" panose="05050102010706020507" pitchFamily="18" charset="2"/>
              <a:buChar char=""/>
            </a:pPr>
            <a:r>
              <a:rPr lang="en-US" sz="1800" b="1" dirty="0">
                <a:solidFill>
                  <a:srgbClr val="4F81BD"/>
                </a:solidFill>
                <a:effectLst/>
                <a:latin typeface="Arial" panose="020B0604020202020204" pitchFamily="34" charset="0"/>
                <a:ea typeface="Times New Roman" panose="02020603050405020304" pitchFamily="18" charset="0"/>
                <a:cs typeface="Times New Roman" panose="02020603050405020304" pitchFamily="18" charset="0"/>
              </a:rPr>
              <a:t>Toll Lanes –</a:t>
            </a:r>
            <a:r>
              <a:rPr lang="en-US" sz="1800" dirty="0">
                <a:effectLst/>
                <a:latin typeface="Arial" panose="020B0604020202020204" pitchFamily="34" charset="0"/>
                <a:ea typeface="Arial" panose="020B0604020202020204" pitchFamily="34" charset="0"/>
                <a:cs typeface="Arial" panose="020B0604020202020204" pitchFamily="34" charset="0"/>
              </a:rPr>
              <a:t> Fixed price rates apply to using the roadway.</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marR="0" lvl="0" indent="-342900" algn="just">
              <a:lnSpc>
                <a:spcPct val="115000"/>
              </a:lnSpc>
              <a:spcBef>
                <a:spcPts val="0"/>
              </a:spcBef>
              <a:spcAft>
                <a:spcPts val="0"/>
              </a:spcAft>
              <a:buFont typeface="Symbol" panose="05050102010706020507" pitchFamily="18" charset="2"/>
              <a:buChar char=""/>
            </a:pPr>
            <a:r>
              <a:rPr lang="en-US" sz="1800" b="1" dirty="0">
                <a:solidFill>
                  <a:srgbClr val="4F81BD"/>
                </a:solidFill>
                <a:effectLst/>
                <a:latin typeface="Arial" panose="020B0604020202020204" pitchFamily="34" charset="0"/>
                <a:ea typeface="Times New Roman" panose="02020603050405020304" pitchFamily="18" charset="0"/>
                <a:cs typeface="Times New Roman" panose="02020603050405020304" pitchFamily="18" charset="0"/>
              </a:rPr>
              <a:t>High Occupancy Vehicle (HOV) Lanes –</a:t>
            </a:r>
            <a:r>
              <a:rPr lang="en-US" sz="1800" dirty="0">
                <a:effectLst/>
                <a:latin typeface="Arial" panose="020B0604020202020204" pitchFamily="34" charset="0"/>
                <a:ea typeface="Arial" panose="020B0604020202020204" pitchFamily="34" charset="0"/>
                <a:cs typeface="Arial" panose="020B0604020202020204" pitchFamily="34" charset="0"/>
              </a:rPr>
              <a:t> These are </a:t>
            </a:r>
            <a:r>
              <a:rPr lang="en-US"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access restricted to high-occupancy vehicles.</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marR="0" lvl="0" indent="-342900" algn="just">
              <a:lnSpc>
                <a:spcPct val="115000"/>
              </a:lnSpc>
              <a:spcBef>
                <a:spcPts val="0"/>
              </a:spcBef>
              <a:spcAft>
                <a:spcPts val="0"/>
              </a:spcAft>
              <a:buFont typeface="Symbol" panose="05050102010706020507" pitchFamily="18" charset="2"/>
              <a:buChar char=""/>
            </a:pPr>
            <a:r>
              <a:rPr lang="en-US" sz="1800" b="1" dirty="0">
                <a:solidFill>
                  <a:srgbClr val="4F81BD"/>
                </a:solidFill>
                <a:effectLst/>
                <a:latin typeface="Arial" panose="020B0604020202020204" pitchFamily="34" charset="0"/>
                <a:ea typeface="Times New Roman" panose="02020603050405020304" pitchFamily="18" charset="0"/>
                <a:cs typeface="Times New Roman" panose="02020603050405020304" pitchFamily="18" charset="0"/>
              </a:rPr>
              <a:t>Truck Lane Restrictions</a:t>
            </a:r>
            <a:r>
              <a:rPr lang="en-US" sz="1800" dirty="0">
                <a:effectLst/>
                <a:latin typeface="Arial" panose="020B0604020202020204" pitchFamily="34" charset="0"/>
                <a:ea typeface="Arial" panose="020B0604020202020204" pitchFamily="34" charset="0"/>
                <a:cs typeface="Arial" panose="020B0604020202020204" pitchFamily="34" charset="0"/>
              </a:rPr>
              <a:t> – Restrictions that limit the lanes trucks can use for safety and asset durability reasons.</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marR="0" lvl="0" indent="-342900" algn="just">
              <a:lnSpc>
                <a:spcPct val="115000"/>
              </a:lnSpc>
              <a:spcBef>
                <a:spcPts val="0"/>
              </a:spcBef>
              <a:spcAft>
                <a:spcPts val="0"/>
              </a:spcAft>
              <a:buFont typeface="Symbol" panose="05050102010706020507" pitchFamily="18" charset="2"/>
              <a:buChar char=""/>
            </a:pPr>
            <a:r>
              <a:rPr lang="en-US" sz="1800" b="1" dirty="0">
                <a:solidFill>
                  <a:srgbClr val="4F81BD"/>
                </a:solidFill>
                <a:effectLst/>
                <a:latin typeface="Arial" panose="020B0604020202020204" pitchFamily="34" charset="0"/>
                <a:ea typeface="Times New Roman" panose="02020603050405020304" pitchFamily="18" charset="0"/>
                <a:cs typeface="Times New Roman" panose="02020603050405020304" pitchFamily="18" charset="0"/>
              </a:rPr>
              <a:t>Express Lanes –</a:t>
            </a:r>
            <a:r>
              <a:rPr lang="en-US" sz="1800" dirty="0">
                <a:effectLst/>
                <a:latin typeface="Arial" panose="020B0604020202020204" pitchFamily="34" charset="0"/>
                <a:ea typeface="Arial" panose="020B0604020202020204" pitchFamily="34" charset="0"/>
                <a:cs typeface="Arial" panose="020B0604020202020204" pitchFamily="34" charset="0"/>
              </a:rPr>
              <a:t> These are lanes for through traffic with fewer exits.</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marR="0" lvl="0" indent="-342900" algn="just">
              <a:lnSpc>
                <a:spcPct val="115000"/>
              </a:lnSpc>
              <a:spcBef>
                <a:spcPts val="0"/>
              </a:spcBef>
              <a:spcAft>
                <a:spcPts val="0"/>
              </a:spcAft>
              <a:buFont typeface="Symbol" panose="05050102010706020507" pitchFamily="18" charset="2"/>
              <a:buChar char=""/>
            </a:pPr>
            <a:r>
              <a:rPr lang="en-US" sz="1800" b="1" dirty="0">
                <a:solidFill>
                  <a:srgbClr val="4F81BD"/>
                </a:solidFill>
                <a:effectLst/>
                <a:latin typeface="Arial" panose="020B0604020202020204" pitchFamily="34" charset="0"/>
                <a:ea typeface="Times New Roman" panose="02020603050405020304" pitchFamily="18" charset="0"/>
                <a:cs typeface="Times New Roman" panose="02020603050405020304" pitchFamily="18" charset="0"/>
              </a:rPr>
              <a:t>Reversable Lanes –</a:t>
            </a:r>
            <a:r>
              <a:rPr lang="en-US" sz="1800" dirty="0">
                <a:effectLst/>
                <a:latin typeface="Arial" panose="020B0604020202020204" pitchFamily="34" charset="0"/>
                <a:ea typeface="Arial" panose="020B0604020202020204" pitchFamily="34" charset="0"/>
                <a:cs typeface="Arial" panose="020B0604020202020204" pitchFamily="34" charset="0"/>
              </a:rPr>
              <a:t> These are lanes where traffic direction can be altered in response to conditions</a:t>
            </a:r>
            <a:r>
              <a:rPr lang="en-US" sz="1800" dirty="0">
                <a:solidFill>
                  <a:srgbClr val="000000"/>
                </a:solidFill>
                <a:effectLst/>
                <a:latin typeface="Arial" panose="020B0604020202020204" pitchFamily="34" charset="0"/>
                <a:ea typeface="Arial" panose="020B0604020202020204" pitchFamily="34" charset="0"/>
                <a:cs typeface="Arial" panose="020B0604020202020204" pitchFamily="34" charset="0"/>
              </a:rPr>
              <a:t>.</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marR="0" lvl="0" indent="-342900" algn="just">
              <a:lnSpc>
                <a:spcPct val="115000"/>
              </a:lnSpc>
              <a:spcBef>
                <a:spcPts val="0"/>
              </a:spcBef>
              <a:spcAft>
                <a:spcPts val="0"/>
              </a:spcAft>
              <a:buFont typeface="Symbol" panose="05050102010706020507" pitchFamily="18" charset="2"/>
              <a:buChar char=""/>
            </a:pPr>
            <a:r>
              <a:rPr lang="en-US" sz="1800" b="1" dirty="0">
                <a:solidFill>
                  <a:srgbClr val="4F81BD"/>
                </a:solidFill>
                <a:effectLst/>
                <a:latin typeface="Arial" panose="020B0604020202020204" pitchFamily="34" charset="0"/>
                <a:ea typeface="Times New Roman" panose="02020603050405020304" pitchFamily="18" charset="0"/>
                <a:cs typeface="Times New Roman" panose="02020603050405020304" pitchFamily="18" charset="0"/>
              </a:rPr>
              <a:t>High Occupancy Toll (HOT) Lanes -</a:t>
            </a:r>
            <a:r>
              <a:rPr lang="en-US" sz="1800" dirty="0">
                <a:effectLst/>
                <a:latin typeface="Arial" panose="020B0604020202020204" pitchFamily="34" charset="0"/>
                <a:ea typeface="Arial" panose="020B0604020202020204" pitchFamily="34" charset="0"/>
                <a:cs typeface="Arial" panose="020B0604020202020204" pitchFamily="34" charset="0"/>
              </a:rPr>
              <a:t> High-occupancy vehicles can use these lanes to travel free or at discounted rates depending on demand; other vehicles pay a fee.</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marR="0" lvl="0" indent="-342900" algn="just">
              <a:lnSpc>
                <a:spcPct val="115000"/>
              </a:lnSpc>
              <a:spcBef>
                <a:spcPts val="0"/>
              </a:spcBef>
              <a:spcAft>
                <a:spcPts val="0"/>
              </a:spcAft>
              <a:buFont typeface="Symbol" panose="05050102010706020507" pitchFamily="18" charset="2"/>
              <a:buChar char=""/>
            </a:pPr>
            <a:r>
              <a:rPr lang="en-US" sz="1800" b="1" dirty="0">
                <a:solidFill>
                  <a:srgbClr val="4F81BD"/>
                </a:solidFill>
                <a:effectLst/>
                <a:latin typeface="Arial" panose="020B0604020202020204" pitchFamily="34" charset="0"/>
                <a:ea typeface="Times New Roman" panose="02020603050405020304" pitchFamily="18" charset="0"/>
                <a:cs typeface="Times New Roman" panose="02020603050405020304" pitchFamily="18" charset="0"/>
              </a:rPr>
              <a:t>Busways –</a:t>
            </a:r>
            <a:r>
              <a:rPr lang="en-US" sz="1800" dirty="0">
                <a:effectLst/>
                <a:latin typeface="Arial" panose="020B0604020202020204" pitchFamily="34" charset="0"/>
                <a:ea typeface="Arial" panose="020B0604020202020204" pitchFamily="34" charset="0"/>
                <a:cs typeface="Arial" panose="020B0604020202020204" pitchFamily="34" charset="0"/>
              </a:rPr>
              <a:t> Busways are facilities dedicated to public transit buses, and light rail transit.</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marR="0" lvl="0" indent="-342900" algn="just">
              <a:lnSpc>
                <a:spcPct val="115000"/>
              </a:lnSpc>
              <a:spcBef>
                <a:spcPts val="0"/>
              </a:spcBef>
              <a:spcAft>
                <a:spcPts val="0"/>
              </a:spcAft>
              <a:buFont typeface="Symbol" panose="05050102010706020507" pitchFamily="18" charset="2"/>
              <a:buChar char=""/>
            </a:pPr>
            <a:r>
              <a:rPr lang="en-US" sz="1800" b="1" dirty="0">
                <a:solidFill>
                  <a:srgbClr val="4F81BD"/>
                </a:solidFill>
                <a:effectLst/>
                <a:latin typeface="Arial" panose="020B0604020202020204" pitchFamily="34" charset="0"/>
                <a:ea typeface="Times New Roman" panose="02020603050405020304" pitchFamily="18" charset="0"/>
                <a:cs typeface="Times New Roman" panose="02020603050405020304" pitchFamily="18" charset="0"/>
              </a:rPr>
              <a:t>Transit Lanes –</a:t>
            </a:r>
            <a:r>
              <a:rPr lang="en-US" sz="1800" dirty="0">
                <a:effectLst/>
                <a:latin typeface="Arial" panose="020B0604020202020204" pitchFamily="34" charset="0"/>
                <a:ea typeface="Arial" panose="020B0604020202020204" pitchFamily="34" charset="0"/>
                <a:cs typeface="Arial" panose="020B0604020202020204" pitchFamily="34" charset="0"/>
              </a:rPr>
              <a:t> Transit lanes are facilities that accommodate all kinds of transit including buses and taxis.</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marR="0" lvl="0" indent="-342900" algn="just">
              <a:lnSpc>
                <a:spcPct val="115000"/>
              </a:lnSpc>
              <a:spcBef>
                <a:spcPts val="0"/>
              </a:spcBef>
              <a:spcAft>
                <a:spcPts val="0"/>
              </a:spcAft>
              <a:buFont typeface="Symbol" panose="05050102010706020507" pitchFamily="18" charset="2"/>
              <a:buChar char=""/>
            </a:pPr>
            <a:r>
              <a:rPr lang="en-US" sz="1800" b="1" dirty="0">
                <a:solidFill>
                  <a:srgbClr val="4F81BD"/>
                </a:solidFill>
                <a:effectLst/>
                <a:latin typeface="Arial" panose="020B0604020202020204" pitchFamily="34" charset="0"/>
                <a:ea typeface="Times New Roman" panose="02020603050405020304" pitchFamily="18" charset="0"/>
                <a:cs typeface="Times New Roman" panose="02020603050405020304" pitchFamily="18" charset="0"/>
              </a:rPr>
              <a:t>Truck Lanes –</a:t>
            </a:r>
            <a:r>
              <a:rPr lang="en-US" sz="1800" dirty="0">
                <a:solidFill>
                  <a:srgbClr val="000000"/>
                </a:solidFill>
                <a:effectLst/>
                <a:latin typeface="Arial" panose="020B0604020202020204" pitchFamily="34" charset="0"/>
                <a:ea typeface="Arial" panose="020B0604020202020204" pitchFamily="34" charset="0"/>
                <a:cs typeface="Arial" panose="020B0604020202020204" pitchFamily="34" charset="0"/>
              </a:rPr>
              <a:t> These are lanes dedicated lanes for semi-trailer trucks.</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a:defRPr/>
            </a:pPr>
            <a:fld id="{11BD1B47-854E-408A-B33F-716F75751E07}" type="slidenum">
              <a:rPr lang="en-US" altLang="en-US" smtClean="0"/>
              <a:pPr>
                <a:defRPr/>
              </a:pPr>
              <a:t>25</a:t>
            </a:fld>
            <a:endParaRPr lang="en-US" altLang="en-US" dirty="0"/>
          </a:p>
        </p:txBody>
      </p:sp>
    </p:spTree>
    <p:extLst>
      <p:ext uri="{BB962C8B-B14F-4D97-AF65-F5344CB8AC3E}">
        <p14:creationId xmlns:p14="http://schemas.microsoft.com/office/powerpoint/2010/main" val="242993759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0"/>
              </a:spcAft>
            </a:pPr>
            <a:r>
              <a:rPr lang="en-US" sz="1800" dirty="0">
                <a:solidFill>
                  <a:srgbClr val="000000"/>
                </a:solidFill>
                <a:effectLst/>
                <a:latin typeface="Arial" panose="020B0604020202020204" pitchFamily="34" charset="0"/>
                <a:ea typeface="Arial" panose="020B0604020202020204" pitchFamily="34" charset="0"/>
                <a:cs typeface="Arial" panose="020B0604020202020204" pitchFamily="34" charset="0"/>
              </a:rPr>
              <a:t>Many agencies have found benefit in addressing safety hot spots through use of ITS.  Examples include:</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pPr>
            <a:r>
              <a:rPr lang="en-US" sz="1800" dirty="0">
                <a:solidFill>
                  <a:srgbClr val="000000"/>
                </a:solidFill>
                <a:effectLst/>
                <a:latin typeface="Arial" panose="020B0604020202020204" pitchFamily="34" charset="0"/>
                <a:ea typeface="Arial" panose="020B0604020202020204" pitchFamily="34" charset="0"/>
                <a:cs typeface="Arial" panose="020B0604020202020204" pitchFamily="34" charset="0"/>
              </a:rPr>
              <a:t> </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marR="0" lvl="0" indent="-342900" algn="just">
              <a:lnSpc>
                <a:spcPct val="115000"/>
              </a:lnSpc>
              <a:spcBef>
                <a:spcPts val="0"/>
              </a:spcBef>
              <a:spcAft>
                <a:spcPts val="0"/>
              </a:spcAft>
              <a:buFont typeface="Symbol" panose="05050102010706020507" pitchFamily="18" charset="2"/>
              <a:buChar char=""/>
            </a:pPr>
            <a:r>
              <a:rPr lang="en-US" sz="1800" b="1" dirty="0">
                <a:solidFill>
                  <a:srgbClr val="4F81BD"/>
                </a:solidFill>
                <a:effectLst/>
                <a:latin typeface="Arial" panose="020B0604020202020204" pitchFamily="34" charset="0"/>
                <a:ea typeface="Times New Roman" panose="02020603050405020304" pitchFamily="18" charset="0"/>
                <a:cs typeface="Times New Roman" panose="02020603050405020304" pitchFamily="18" charset="0"/>
              </a:rPr>
              <a:t>Wrong-Way Driving Systems –</a:t>
            </a:r>
            <a:r>
              <a:rPr lang="en-US" sz="1800" dirty="0">
                <a:effectLst/>
                <a:latin typeface="Arial" panose="020B0604020202020204" pitchFamily="34" charset="0"/>
                <a:ea typeface="Arial" panose="020B0604020202020204" pitchFamily="34" charset="0"/>
                <a:cs typeface="Arial" panose="020B0604020202020204" pitchFamily="34" charset="0"/>
              </a:rPr>
              <a:t> These systems alert law enforcement and TMCs of drivers that travel down a freeway off ramp in the wrong direction. Figure 9 shows an example of a wrong-way driving system.</a:t>
            </a:r>
            <a:endParaRPr lang="en-US" sz="1800" b="0" dirty="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p>
            <a:pPr marL="342900" marR="0" lvl="0" indent="-342900" algn="just">
              <a:lnSpc>
                <a:spcPct val="115000"/>
              </a:lnSpc>
              <a:spcBef>
                <a:spcPts val="0"/>
              </a:spcBef>
              <a:spcAft>
                <a:spcPts val="0"/>
              </a:spcAft>
              <a:buFont typeface="Symbol" panose="05050102010706020507" pitchFamily="18" charset="2"/>
              <a:buChar char=""/>
            </a:pPr>
            <a:r>
              <a:rPr lang="en-US" sz="1800" b="1" dirty="0">
                <a:solidFill>
                  <a:srgbClr val="4F81BD"/>
                </a:solidFill>
                <a:effectLst/>
                <a:latin typeface="Arial" panose="020B0604020202020204" pitchFamily="34" charset="0"/>
                <a:ea typeface="Times New Roman" panose="02020603050405020304" pitchFamily="18" charset="0"/>
                <a:cs typeface="Times New Roman" panose="02020603050405020304" pitchFamily="18" charset="0"/>
              </a:rPr>
              <a:t>Curve Warning Systems –</a:t>
            </a:r>
            <a:r>
              <a:rPr lang="en-US" sz="1800" dirty="0">
                <a:effectLst/>
                <a:latin typeface="Arial" panose="020B0604020202020204" pitchFamily="34" charset="0"/>
                <a:ea typeface="Arial" panose="020B0604020202020204" pitchFamily="34" charset="0"/>
                <a:cs typeface="Arial" panose="020B0604020202020204" pitchFamily="34" charset="0"/>
              </a:rPr>
              <a:t> Curve warning systems slow down vehicles on ramps that may experience excessive skidding or overturning. Figure 10 shows an example of a dynamic chevron application on a major system interchange connector ramp.</a:t>
            </a:r>
          </a:p>
          <a:p>
            <a:pPr marL="342900" marR="0" lvl="0" indent="-342900" algn="just">
              <a:lnSpc>
                <a:spcPct val="115000"/>
              </a:lnSpc>
              <a:spcBef>
                <a:spcPts val="0"/>
              </a:spcBef>
              <a:spcAft>
                <a:spcPts val="0"/>
              </a:spcAft>
              <a:buFont typeface="Symbol" panose="05050102010706020507" pitchFamily="18" charset="2"/>
              <a:buChar char=""/>
            </a:pPr>
            <a:r>
              <a:rPr lang="en-US" sz="1800" b="1" dirty="0">
                <a:solidFill>
                  <a:srgbClr val="4F81BD"/>
                </a:solidFill>
                <a:effectLst/>
                <a:latin typeface="Arial" panose="020B0604020202020204" pitchFamily="34" charset="0"/>
                <a:ea typeface="Times New Roman" panose="02020603050405020304" pitchFamily="18" charset="0"/>
                <a:cs typeface="Times New Roman" panose="02020603050405020304" pitchFamily="18" charset="0"/>
              </a:rPr>
              <a:t>Over-height Warning Systems –</a:t>
            </a:r>
            <a:r>
              <a:rPr lang="en-US" sz="1800" dirty="0">
                <a:effectLst/>
                <a:latin typeface="Arial" panose="020B0604020202020204" pitchFamily="34" charset="0"/>
                <a:ea typeface="Arial" panose="020B0604020202020204" pitchFamily="34" charset="0"/>
                <a:cs typeface="Arial" panose="020B0604020202020204" pitchFamily="34" charset="0"/>
              </a:rPr>
              <a:t> These systems are used to minimize costly bridge and structure hits.</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marR="0" lvl="0" indent="-342900" algn="just">
              <a:lnSpc>
                <a:spcPct val="115000"/>
              </a:lnSpc>
              <a:spcBef>
                <a:spcPts val="0"/>
              </a:spcBef>
              <a:spcAft>
                <a:spcPts val="0"/>
              </a:spcAft>
              <a:buFont typeface="Symbol" panose="05050102010706020507" pitchFamily="18" charset="2"/>
              <a:buChar char=""/>
            </a:pPr>
            <a:r>
              <a:rPr lang="en-US" sz="1800" b="1" dirty="0">
                <a:solidFill>
                  <a:srgbClr val="4F81BD"/>
                </a:solidFill>
                <a:effectLst/>
                <a:latin typeface="Arial" panose="020B0604020202020204" pitchFamily="34" charset="0"/>
                <a:ea typeface="Times New Roman" panose="02020603050405020304" pitchFamily="18" charset="0"/>
                <a:cs typeface="Times New Roman" panose="02020603050405020304" pitchFamily="18" charset="0"/>
              </a:rPr>
              <a:t>Virtual Weigh-in Motion Systems</a:t>
            </a:r>
            <a:r>
              <a:rPr lang="en-US" sz="1800" dirty="0">
                <a:effectLst/>
                <a:latin typeface="Arial" panose="020B0604020202020204" pitchFamily="34" charset="0"/>
                <a:ea typeface="Arial" panose="020B0604020202020204" pitchFamily="34" charset="0"/>
                <a:cs typeface="Arial" panose="020B0604020202020204" pitchFamily="34" charset="0"/>
              </a:rPr>
              <a:t> – These can maximize the life of a bridge structures and pavements by monitoring commercial vehicle weights remotely and allowing law enforcement to issue citations to violators a safe downstream location.</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marR="0" lvl="0" indent="-342900" algn="just">
              <a:lnSpc>
                <a:spcPct val="115000"/>
              </a:lnSpc>
              <a:spcBef>
                <a:spcPts val="0"/>
              </a:spcBef>
              <a:spcAft>
                <a:spcPts val="0"/>
              </a:spcAft>
              <a:buFont typeface="Symbol" panose="05050102010706020507" pitchFamily="18" charset="2"/>
              <a:buChar char=""/>
            </a:pP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a:defRPr/>
            </a:pPr>
            <a:fld id="{11BD1B47-854E-408A-B33F-716F75751E07}" type="slidenum">
              <a:rPr lang="en-US" altLang="en-US" smtClean="0"/>
              <a:pPr>
                <a:defRPr/>
              </a:pPr>
              <a:t>26</a:t>
            </a:fld>
            <a:endParaRPr lang="en-US" altLang="en-US" dirty="0"/>
          </a:p>
        </p:txBody>
      </p:sp>
    </p:spTree>
    <p:extLst>
      <p:ext uri="{BB962C8B-B14F-4D97-AF65-F5344CB8AC3E}">
        <p14:creationId xmlns:p14="http://schemas.microsoft.com/office/powerpoint/2010/main" val="65033717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Both examples are from southeast Wisconsin</a:t>
            </a:r>
          </a:p>
          <a:p>
            <a:endParaRPr lang="en-US" dirty="0"/>
          </a:p>
          <a:p>
            <a:r>
              <a:rPr lang="en-US" dirty="0"/>
              <a:t>The Image on the left is an example of wrong way driving system that senses vehicles traveling down a freeway ramp the wrong way then flashes the sign and sends a video clip to the TMC, law enforcement or others.</a:t>
            </a:r>
          </a:p>
          <a:p>
            <a:endParaRPr lang="en-US" dirty="0"/>
          </a:p>
          <a:p>
            <a:r>
              <a:rPr lang="en-US" dirty="0"/>
              <a:t>The image on the right are dynamic chevrons used on a system interchange ramp to warn motorists of the curve.  A picture doesn’t fully show how the chevrons operate.  The lighting sequencing is similar to airport approach lighting.</a:t>
            </a:r>
          </a:p>
          <a:p>
            <a:endParaRPr lang="en-US" dirty="0"/>
          </a:p>
        </p:txBody>
      </p:sp>
      <p:sp>
        <p:nvSpPr>
          <p:cNvPr id="4" name="Slide Number Placeholder 3"/>
          <p:cNvSpPr>
            <a:spLocks noGrp="1"/>
          </p:cNvSpPr>
          <p:nvPr>
            <p:ph type="sldNum" sz="quarter" idx="5"/>
          </p:nvPr>
        </p:nvSpPr>
        <p:spPr/>
        <p:txBody>
          <a:bodyPr/>
          <a:lstStyle/>
          <a:p>
            <a:pPr>
              <a:defRPr/>
            </a:pPr>
            <a:fld id="{11BD1B47-854E-408A-B33F-716F75751E07}" type="slidenum">
              <a:rPr lang="en-US" altLang="en-US" smtClean="0"/>
              <a:pPr>
                <a:defRPr/>
              </a:pPr>
              <a:t>27</a:t>
            </a:fld>
            <a:endParaRPr lang="en-US" altLang="en-US" dirty="0"/>
          </a:p>
        </p:txBody>
      </p:sp>
    </p:spTree>
    <p:extLst>
      <p:ext uri="{BB962C8B-B14F-4D97-AF65-F5344CB8AC3E}">
        <p14:creationId xmlns:p14="http://schemas.microsoft.com/office/powerpoint/2010/main" val="410573298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800" dirty="0">
                <a:solidFill>
                  <a:srgbClr val="000000"/>
                </a:solidFill>
                <a:effectLst/>
                <a:latin typeface="Arial" panose="020B0604020202020204" pitchFamily="34" charset="0"/>
                <a:ea typeface="Arial" panose="020B0604020202020204" pitchFamily="34" charset="0"/>
                <a:cs typeface="Arial" panose="020B0604020202020204" pitchFamily="34" charset="0"/>
              </a:rPr>
              <a:t>Arterial management includes a systematic approach that focuses on improved design, operations and maintenance practices for traffic signal and other related infrastructure (e.g., mid-block path crossing beacons, schools zone signing, etc.) leading to increased safety, mobility and efficiency for all users. Arterial management techniques using ITS enable agencies to perform and advance TSMO. Like freeway management, arterial management comes in many forms, where dense urban areas tend to be more grid oriented, suburban areas tend to be along commercial corridors, and rural arterial management may include managing the safety surrounding the intersections on State highways.</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a:defRPr/>
            </a:pPr>
            <a:fld id="{11BD1B47-854E-408A-B33F-716F75751E07}" type="slidenum">
              <a:rPr lang="en-US" altLang="en-US" smtClean="0"/>
              <a:pPr>
                <a:defRPr/>
              </a:pPr>
              <a:t>28</a:t>
            </a:fld>
            <a:endParaRPr lang="en-US" altLang="en-US" dirty="0"/>
          </a:p>
        </p:txBody>
      </p:sp>
    </p:spTree>
    <p:extLst>
      <p:ext uri="{BB962C8B-B14F-4D97-AF65-F5344CB8AC3E}">
        <p14:creationId xmlns:p14="http://schemas.microsoft.com/office/powerpoint/2010/main" val="337774072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800" dirty="0">
                <a:solidFill>
                  <a:srgbClr val="000000"/>
                </a:solidFill>
                <a:effectLst/>
                <a:latin typeface="Arial" panose="020B0604020202020204" pitchFamily="34" charset="0"/>
                <a:ea typeface="Arial" panose="020B0604020202020204" pitchFamily="34" charset="0"/>
                <a:cs typeface="Arial" panose="020B0604020202020204" pitchFamily="34" charset="0"/>
              </a:rPr>
              <a:t>There are a variety of traffic signal systems, each ideally matching the specific travel characteristics of the facility.</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800" b="1" dirty="0">
                <a:solidFill>
                  <a:srgbClr val="4F81BD"/>
                </a:solidFill>
                <a:effectLst/>
                <a:latin typeface="Arial" panose="020B0604020202020204" pitchFamily="34" charset="0"/>
                <a:ea typeface="Times New Roman" panose="02020603050405020304" pitchFamily="18" charset="0"/>
                <a:cs typeface="Times New Roman" panose="02020603050405020304" pitchFamily="18" charset="0"/>
              </a:rPr>
              <a:t>Hierarchy of Traffic Signal Systems -</a:t>
            </a:r>
            <a:r>
              <a:rPr lang="en-US" sz="1800" dirty="0">
                <a:solidFill>
                  <a:srgbClr val="000000"/>
                </a:solidFill>
                <a:effectLst/>
                <a:latin typeface="Arial" panose="020B0604020202020204" pitchFamily="34" charset="0"/>
                <a:ea typeface="Arial" panose="020B0604020202020204" pitchFamily="34" charset="0"/>
                <a:cs typeface="Arial" panose="020B0604020202020204" pitchFamily="34" charset="0"/>
              </a:rPr>
              <a:t> Table 2 highlights the hierarchy of traffic signal systems in level of complexity and required detection. A high level of detection means having high fidelity data at lane or movement granularity, and possibly additional mid-block detection. Moderate level of detection can be based on overall movement volumes and density.</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a:defRPr/>
            </a:pPr>
            <a:fld id="{11BD1B47-854E-408A-B33F-716F75751E07}" type="slidenum">
              <a:rPr lang="en-US" altLang="en-US" smtClean="0"/>
              <a:pPr>
                <a:defRPr/>
              </a:pPr>
              <a:t>29</a:t>
            </a:fld>
            <a:endParaRPr lang="en-US" altLang="en-US" dirty="0"/>
          </a:p>
        </p:txBody>
      </p:sp>
    </p:spTree>
    <p:extLst>
      <p:ext uri="{BB962C8B-B14F-4D97-AF65-F5344CB8AC3E}">
        <p14:creationId xmlns:p14="http://schemas.microsoft.com/office/powerpoint/2010/main" val="241979862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solidFill>
                  <a:srgbClr val="000000"/>
                </a:solidFill>
                <a:effectLst/>
                <a:latin typeface="Arial" panose="020B0604020202020204" pitchFamily="34" charset="0"/>
                <a:ea typeface="Arial" panose="020B0604020202020204" pitchFamily="34" charset="0"/>
              </a:rPr>
              <a:t>Traffic engineers have access to a wide variety of detection, depending on its intended use. In general, there are two groups of detectors: intrusive (i.e., in pavement) and non-intrusive (i.e., mounted above ground).</a:t>
            </a:r>
          </a:p>
          <a:p>
            <a:endParaRPr lang="en-US" sz="1800" dirty="0">
              <a:solidFill>
                <a:srgbClr val="000000"/>
              </a:solidFill>
              <a:effectLst/>
              <a:latin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600" dirty="0">
                <a:solidFill>
                  <a:srgbClr val="000000"/>
                </a:solidFill>
                <a:effectLst/>
                <a:latin typeface="Arial" panose="020B0604020202020204" pitchFamily="34" charset="0"/>
              </a:rPr>
              <a:t>Each type has their own distinct advantages and disadvantages.  For example, the intrusive detectors are typically embedded in the pavement, so when the pavement is torn up, you lose detection, but has been widely used and effective when not disturbed.  Whereas video can be moved around and adjusted but may have occlusion issues on roads with high percentages of trucks.</a:t>
            </a:r>
            <a:endParaRPr lang="en-US" dirty="0"/>
          </a:p>
          <a:p>
            <a:endParaRPr lang="en-US" dirty="0"/>
          </a:p>
        </p:txBody>
      </p:sp>
      <p:sp>
        <p:nvSpPr>
          <p:cNvPr id="4" name="Slide Number Placeholder 3"/>
          <p:cNvSpPr>
            <a:spLocks noGrp="1"/>
          </p:cNvSpPr>
          <p:nvPr>
            <p:ph type="sldNum" sz="quarter" idx="5"/>
          </p:nvPr>
        </p:nvSpPr>
        <p:spPr/>
        <p:txBody>
          <a:bodyPr/>
          <a:lstStyle/>
          <a:p>
            <a:pPr>
              <a:defRPr/>
            </a:pPr>
            <a:fld id="{11BD1B47-854E-408A-B33F-716F75751E07}" type="slidenum">
              <a:rPr lang="en-US" altLang="en-US" smtClean="0"/>
              <a:pPr>
                <a:defRPr/>
              </a:pPr>
              <a:t>30</a:t>
            </a:fld>
            <a:endParaRPr lang="en-US" altLang="en-US" dirty="0"/>
          </a:p>
        </p:txBody>
      </p:sp>
    </p:spTree>
    <p:extLst>
      <p:ext uri="{BB962C8B-B14F-4D97-AF65-F5344CB8AC3E}">
        <p14:creationId xmlns:p14="http://schemas.microsoft.com/office/powerpoint/2010/main" val="398460431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800" b="1" dirty="0">
                <a:solidFill>
                  <a:srgbClr val="4F81BD"/>
                </a:solidFill>
                <a:effectLst/>
                <a:latin typeface="Arial" panose="020B0604020202020204" pitchFamily="34" charset="0"/>
                <a:ea typeface="Times New Roman" panose="02020603050405020304" pitchFamily="18" charset="0"/>
                <a:cs typeface="Times New Roman" panose="02020603050405020304" pitchFamily="18" charset="0"/>
              </a:rPr>
              <a:t>Transit Signal Priority and Emergency Vehicle Preemption –</a:t>
            </a:r>
            <a:r>
              <a:rPr lang="en-US" sz="1800" dirty="0">
                <a:effectLst/>
                <a:latin typeface="Arial" panose="020B0604020202020204" pitchFamily="34" charset="0"/>
                <a:ea typeface="Arial" panose="020B0604020202020204" pitchFamily="34" charset="0"/>
                <a:cs typeface="Arial" panose="020B0604020202020204" pitchFamily="34" charset="0"/>
              </a:rPr>
              <a:t> Traffic signal systems have supplemental equipment to allow buses to improve schedule adherence through priority control and emergency vehicles preempt the signal to enable safe and efficient travel to incidents.  Priority control is where signal timing is extended or slowed to allow a vehicle to pass-through</a:t>
            </a:r>
            <a:r>
              <a:rPr lang="en-US" sz="1800" dirty="0">
                <a:solidFill>
                  <a:srgbClr val="000000"/>
                </a:solidFill>
                <a:effectLst/>
                <a:latin typeface="Arial" panose="020B0604020202020204" pitchFamily="34" charset="0"/>
                <a:ea typeface="Arial" panose="020B0604020202020204" pitchFamily="34" charset="0"/>
                <a:cs typeface="Arial" panose="020B0604020202020204" pitchFamily="34" charset="0"/>
              </a:rPr>
              <a:t> the intersection.  Preemption is when all lanes are stopped to allow an emergency vehicle to pass-through the intersection. Typically, transmitters are installed on specific vehicles and receivers are installed at the intersections. However, in the case of emergency vehicle preemption, one type of technology uses acoustic signatures from fire apparatus and EMS vehicles for activation. Increasingly, instead of transmitters being installed on vehicles, connected vehicle on-board equipment (OBE) is being used in combinations with roadside units (RSUs) instead of a specialized receiver to facilitate vehicle to infrastructure (V2I) data communications.</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a:defRPr/>
            </a:pPr>
            <a:fld id="{11BD1B47-854E-408A-B33F-716F75751E07}" type="slidenum">
              <a:rPr lang="en-US" altLang="en-US" smtClean="0"/>
              <a:pPr>
                <a:defRPr/>
              </a:pPr>
              <a:t>31</a:t>
            </a:fld>
            <a:endParaRPr lang="en-US" altLang="en-US" dirty="0"/>
          </a:p>
        </p:txBody>
      </p:sp>
    </p:spTree>
    <p:extLst>
      <p:ext uri="{BB962C8B-B14F-4D97-AF65-F5344CB8AC3E}">
        <p14:creationId xmlns:p14="http://schemas.microsoft.com/office/powerpoint/2010/main" val="1471147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Purpose</a:t>
            </a:r>
          </a:p>
          <a:p>
            <a:r>
              <a:rPr lang="en-US" dirty="0"/>
              <a:t>The purpose of this module is to provide a broad overview of intelligent transportation systems (ITS) technology and tools used to manage transportation strategies, systems, and networks to maximize mobility, reliability, safety, and system efficiency. The technology and tools support a number of transportation systems management and operations (TSMO) applications ranging from the centers that collect and synthesize a wide range of data, mobile and fixed sensors in the field that collect data, and the types of communications that enable connectivity. Emerging issues and technologies anticipated to influence the application of ITS in TSMO are also highlighted.</a:t>
            </a:r>
          </a:p>
          <a:p>
            <a:endParaRPr lang="en-US" dirty="0"/>
          </a:p>
          <a:p>
            <a:pPr marL="0" marR="0">
              <a:lnSpc>
                <a:spcPct val="115000"/>
              </a:lnSpc>
              <a:spcBef>
                <a:spcPts val="0"/>
              </a:spcBef>
              <a:spcAft>
                <a:spcPts val="0"/>
              </a:spcAft>
            </a:pPr>
            <a:r>
              <a:rPr lang="en-US" sz="1800" dirty="0">
                <a:solidFill>
                  <a:srgbClr val="000000"/>
                </a:solidFill>
                <a:effectLst/>
                <a:latin typeface="Arial" panose="020B0604020202020204" pitchFamily="34" charset="0"/>
                <a:ea typeface="Arial" panose="020B0604020202020204" pitchFamily="34" charset="0"/>
                <a:cs typeface="Arial" panose="020B0604020202020204" pitchFamily="34" charset="0"/>
              </a:rPr>
              <a:t>FHWA defines TSMO as "an integrated set of strategies to optimize the performance of existing infrastructure through the implementation of multimodal and intermodal, cross-jurisdictional systems, services, and projects designed to preserve capacity and improve security, safety, and reliability of the transportation system." The strategies are broad and have been embraced by agencies because of their high return on investment compared to larger, capital intensive infrastructure projects that require significant time and resources. Benefits of TSMO include:</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pPr>
            <a:r>
              <a:rPr lang="en-US" sz="1800" dirty="0">
                <a:solidFill>
                  <a:srgbClr val="000000"/>
                </a:solidFill>
                <a:effectLst/>
                <a:latin typeface="Arial" panose="020B0604020202020204" pitchFamily="34" charset="0"/>
                <a:ea typeface="Arial" panose="020B0604020202020204" pitchFamily="34" charset="0"/>
                <a:cs typeface="Arial" panose="020B0604020202020204" pitchFamily="34" charset="0"/>
              </a:rPr>
              <a:t> </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marR="0" lvl="0" indent="-342900" algn="just">
              <a:lnSpc>
                <a:spcPct val="115000"/>
              </a:lnSpc>
              <a:spcBef>
                <a:spcPts val="0"/>
              </a:spcBef>
              <a:spcAft>
                <a:spcPts val="600"/>
              </a:spcAft>
              <a:buFont typeface="Symbol" panose="05050102010706020507" pitchFamily="18" charset="2"/>
              <a:buChar char=""/>
            </a:pPr>
            <a:r>
              <a:rPr lang="en-US" sz="1800" dirty="0">
                <a:solidFill>
                  <a:srgbClr val="000000"/>
                </a:solidFill>
                <a:effectLst/>
                <a:latin typeface="Arial" panose="020B0604020202020204" pitchFamily="34" charset="0"/>
                <a:ea typeface="Arial" panose="020B0604020202020204" pitchFamily="34" charset="0"/>
                <a:cs typeface="Arial" panose="020B0604020202020204" pitchFamily="34" charset="0"/>
              </a:rPr>
              <a:t>Improved quality of life</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marR="0" lvl="0" indent="-342900" algn="just">
              <a:lnSpc>
                <a:spcPct val="115000"/>
              </a:lnSpc>
              <a:spcBef>
                <a:spcPts val="0"/>
              </a:spcBef>
              <a:spcAft>
                <a:spcPts val="600"/>
              </a:spcAft>
              <a:buFont typeface="Symbol" panose="05050102010706020507" pitchFamily="18" charset="2"/>
              <a:buChar char=""/>
            </a:pPr>
            <a:r>
              <a:rPr lang="en-US" sz="1800" dirty="0">
                <a:solidFill>
                  <a:srgbClr val="000000"/>
                </a:solidFill>
                <a:effectLst/>
                <a:latin typeface="Arial" panose="020B0604020202020204" pitchFamily="34" charset="0"/>
                <a:ea typeface="Arial" panose="020B0604020202020204" pitchFamily="34" charset="0"/>
                <a:cs typeface="Arial" panose="020B0604020202020204" pitchFamily="34" charset="0"/>
              </a:rPr>
              <a:t>Smoother and more reliable traffic flow</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marR="0" lvl="0" indent="-342900" algn="just">
              <a:lnSpc>
                <a:spcPct val="115000"/>
              </a:lnSpc>
              <a:spcBef>
                <a:spcPts val="0"/>
              </a:spcBef>
              <a:spcAft>
                <a:spcPts val="600"/>
              </a:spcAft>
              <a:buFont typeface="Symbol" panose="05050102010706020507" pitchFamily="18" charset="2"/>
              <a:buChar char=""/>
            </a:pPr>
            <a:r>
              <a:rPr lang="en-US" sz="1800" dirty="0">
                <a:solidFill>
                  <a:srgbClr val="000000"/>
                </a:solidFill>
                <a:effectLst/>
                <a:latin typeface="Arial" panose="020B0604020202020204" pitchFamily="34" charset="0"/>
                <a:ea typeface="Arial" panose="020B0604020202020204" pitchFamily="34" charset="0"/>
                <a:cs typeface="Arial" panose="020B0604020202020204" pitchFamily="34" charset="0"/>
              </a:rPr>
              <a:t>Improved safety</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marR="0" lvl="0" indent="-342900" algn="just">
              <a:lnSpc>
                <a:spcPct val="115000"/>
              </a:lnSpc>
              <a:spcBef>
                <a:spcPts val="0"/>
              </a:spcBef>
              <a:spcAft>
                <a:spcPts val="600"/>
              </a:spcAft>
              <a:buFont typeface="Symbol" panose="05050102010706020507" pitchFamily="18" charset="2"/>
              <a:buChar char=""/>
            </a:pPr>
            <a:r>
              <a:rPr lang="en-US" sz="1800" dirty="0">
                <a:solidFill>
                  <a:srgbClr val="000000"/>
                </a:solidFill>
                <a:effectLst/>
                <a:latin typeface="Arial" panose="020B0604020202020204" pitchFamily="34" charset="0"/>
                <a:ea typeface="Arial" panose="020B0604020202020204" pitchFamily="34" charset="0"/>
                <a:cs typeface="Arial" panose="020B0604020202020204" pitchFamily="34" charset="0"/>
              </a:rPr>
              <a:t>Reduced congestion</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marR="0" lvl="0" indent="-342900" algn="just">
              <a:lnSpc>
                <a:spcPct val="115000"/>
              </a:lnSpc>
              <a:spcBef>
                <a:spcPts val="0"/>
              </a:spcBef>
              <a:spcAft>
                <a:spcPts val="600"/>
              </a:spcAft>
              <a:buFont typeface="Symbol" panose="05050102010706020507" pitchFamily="18" charset="2"/>
              <a:buChar char=""/>
            </a:pPr>
            <a:r>
              <a:rPr lang="en-US" sz="1800" dirty="0">
                <a:solidFill>
                  <a:srgbClr val="000000"/>
                </a:solidFill>
                <a:effectLst/>
                <a:latin typeface="Arial" panose="020B0604020202020204" pitchFamily="34" charset="0"/>
                <a:ea typeface="Arial" panose="020B0604020202020204" pitchFamily="34" charset="0"/>
                <a:cs typeface="Arial" panose="020B0604020202020204" pitchFamily="34" charset="0"/>
              </a:rPr>
              <a:t>Less wasted fuel</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marR="0" lvl="0" indent="-342900" algn="just">
              <a:lnSpc>
                <a:spcPct val="115000"/>
              </a:lnSpc>
              <a:spcBef>
                <a:spcPts val="0"/>
              </a:spcBef>
              <a:spcAft>
                <a:spcPts val="600"/>
              </a:spcAft>
              <a:buFont typeface="Symbol" panose="05050102010706020507" pitchFamily="18" charset="2"/>
              <a:buChar char=""/>
            </a:pPr>
            <a:r>
              <a:rPr lang="en-US" sz="1800" dirty="0">
                <a:solidFill>
                  <a:srgbClr val="000000"/>
                </a:solidFill>
                <a:effectLst/>
                <a:latin typeface="Arial" panose="020B0604020202020204" pitchFamily="34" charset="0"/>
                <a:ea typeface="Arial" panose="020B0604020202020204" pitchFamily="34" charset="0"/>
                <a:cs typeface="Arial" panose="020B0604020202020204" pitchFamily="34" charset="0"/>
              </a:rPr>
              <a:t>Cleaner air</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marR="0" lvl="0" indent="-342900" algn="just">
              <a:lnSpc>
                <a:spcPct val="115000"/>
              </a:lnSpc>
              <a:spcBef>
                <a:spcPts val="0"/>
              </a:spcBef>
              <a:spcAft>
                <a:spcPts val="600"/>
              </a:spcAft>
              <a:buFont typeface="Symbol" panose="05050102010706020507" pitchFamily="18" charset="2"/>
              <a:buChar char=""/>
            </a:pPr>
            <a:r>
              <a:rPr lang="en-US" sz="1800" dirty="0">
                <a:solidFill>
                  <a:srgbClr val="000000"/>
                </a:solidFill>
                <a:effectLst/>
                <a:latin typeface="Arial" panose="020B0604020202020204" pitchFamily="34" charset="0"/>
                <a:ea typeface="Arial" panose="020B0604020202020204" pitchFamily="34" charset="0"/>
                <a:cs typeface="Arial" panose="020B0604020202020204" pitchFamily="34" charset="0"/>
              </a:rPr>
              <a:t>Increased economic vitality</a:t>
            </a:r>
            <a:endParaRPr lang="en-US" sz="18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p>
            <a:pPr marL="342900" marR="0" lvl="0" indent="-342900" algn="just">
              <a:lnSpc>
                <a:spcPct val="115000"/>
              </a:lnSpc>
              <a:spcBef>
                <a:spcPts val="0"/>
              </a:spcBef>
              <a:spcAft>
                <a:spcPts val="600"/>
              </a:spcAft>
              <a:buFont typeface="Symbol" panose="05050102010706020507" pitchFamily="18" charset="2"/>
              <a:buChar char=""/>
            </a:pPr>
            <a:r>
              <a:rPr lang="en-US" dirty="0"/>
              <a:t>More efficient use of resources (facilities, funding)</a:t>
            </a:r>
          </a:p>
          <a:p>
            <a:endParaRPr lang="en-US" dirty="0"/>
          </a:p>
        </p:txBody>
      </p:sp>
      <p:sp>
        <p:nvSpPr>
          <p:cNvPr id="4" name="Slide Number Placeholder 3"/>
          <p:cNvSpPr>
            <a:spLocks noGrp="1"/>
          </p:cNvSpPr>
          <p:nvPr>
            <p:ph type="sldNum" sz="quarter" idx="5"/>
          </p:nvPr>
        </p:nvSpPr>
        <p:spPr/>
        <p:txBody>
          <a:bodyPr/>
          <a:lstStyle/>
          <a:p>
            <a:pPr>
              <a:defRPr/>
            </a:pPr>
            <a:fld id="{11BD1B47-854E-408A-B33F-716F75751E07}" type="slidenum">
              <a:rPr lang="en-US" altLang="en-US" smtClean="0"/>
              <a:pPr>
                <a:defRPr/>
              </a:pPr>
              <a:t>5</a:t>
            </a:fld>
            <a:endParaRPr lang="en-US" altLang="en-US" dirty="0"/>
          </a:p>
        </p:txBody>
      </p:sp>
    </p:spTree>
    <p:extLst>
      <p:ext uri="{BB962C8B-B14F-4D97-AF65-F5344CB8AC3E}">
        <p14:creationId xmlns:p14="http://schemas.microsoft.com/office/powerpoint/2010/main" val="218050017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0"/>
              </a:spcAft>
            </a:pPr>
            <a:r>
              <a:rPr lang="en-US" sz="1800" b="1" dirty="0">
                <a:solidFill>
                  <a:srgbClr val="4F81BD"/>
                </a:solidFill>
                <a:effectLst/>
                <a:latin typeface="Arial" panose="020B0604020202020204" pitchFamily="34" charset="0"/>
                <a:ea typeface="Times New Roman" panose="02020603050405020304" pitchFamily="18" charset="0"/>
                <a:cs typeface="Times New Roman" panose="02020603050405020304" pitchFamily="18" charset="0"/>
              </a:rPr>
              <a:t>Automated Traffic Signal Performance Measures -</a:t>
            </a:r>
            <a:r>
              <a:rPr lang="en-US" sz="1800" dirty="0">
                <a:solidFill>
                  <a:srgbClr val="000000"/>
                </a:solidFill>
                <a:effectLst/>
                <a:latin typeface="Arial" panose="020B0604020202020204" pitchFamily="34" charset="0"/>
                <a:ea typeface="Arial" panose="020B0604020202020204" pitchFamily="34" charset="0"/>
                <a:cs typeface="Arial" panose="020B0604020202020204" pitchFamily="34" charset="0"/>
              </a:rPr>
              <a:t> In the area of continuous improvement related to arterial management, there has been growing popularity of ATSPM.  ATSPM is defined by FHWA as a suite of performance measures, data collection and data analysis tools to support performance-based approaches to traffic signal operations.</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pPr>
            <a:r>
              <a:rPr lang="en-US" sz="1800" dirty="0">
                <a:solidFill>
                  <a:srgbClr val="000000"/>
                </a:solidFill>
                <a:effectLst/>
                <a:latin typeface="Arial" panose="020B0604020202020204" pitchFamily="34" charset="0"/>
                <a:ea typeface="Arial" panose="020B0604020202020204" pitchFamily="34" charset="0"/>
                <a:cs typeface="Arial" panose="020B0604020202020204" pitchFamily="34" charset="0"/>
              </a:rPr>
              <a:t>The measures offered through ATSPM include:</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pPr>
            <a:r>
              <a:rPr lang="en-US" sz="1800" dirty="0">
                <a:solidFill>
                  <a:srgbClr val="000000"/>
                </a:solidFill>
                <a:effectLst/>
                <a:latin typeface="Arial" panose="020B0604020202020204" pitchFamily="34" charset="0"/>
                <a:ea typeface="Arial" panose="020B0604020202020204" pitchFamily="34" charset="0"/>
                <a:cs typeface="Arial" panose="020B0604020202020204" pitchFamily="34" charset="0"/>
              </a:rPr>
              <a:t> </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pPr>
            <a:r>
              <a:rPr lang="en-US" sz="1800" dirty="0">
                <a:solidFill>
                  <a:srgbClr val="000000"/>
                </a:solidFill>
                <a:effectLst/>
                <a:latin typeface="Arial" panose="020B0604020202020204" pitchFamily="34" charset="0"/>
                <a:ea typeface="Arial" panose="020B0604020202020204" pitchFamily="34" charset="0"/>
                <a:cs typeface="Arial" panose="020B0604020202020204" pitchFamily="34" charset="0"/>
              </a:rPr>
              <a:t>Approach delay.</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pPr>
            <a:r>
              <a:rPr lang="en-US" sz="1800" dirty="0">
                <a:solidFill>
                  <a:srgbClr val="000000"/>
                </a:solidFill>
                <a:effectLst/>
                <a:latin typeface="Arial" panose="020B0604020202020204" pitchFamily="34" charset="0"/>
                <a:ea typeface="Arial" panose="020B0604020202020204" pitchFamily="34" charset="0"/>
                <a:cs typeface="Arial" panose="020B0604020202020204" pitchFamily="34" charset="0"/>
              </a:rPr>
              <a:t>Approach volume.</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pPr>
            <a:r>
              <a:rPr lang="en-US" sz="1800" dirty="0">
                <a:solidFill>
                  <a:srgbClr val="000000"/>
                </a:solidFill>
                <a:effectLst/>
                <a:latin typeface="Arial" panose="020B0604020202020204" pitchFamily="34" charset="0"/>
                <a:ea typeface="Arial" panose="020B0604020202020204" pitchFamily="34" charset="0"/>
                <a:cs typeface="Arial" panose="020B0604020202020204" pitchFamily="34" charset="0"/>
              </a:rPr>
              <a:t>Arrivals on red.</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pPr>
            <a:r>
              <a:rPr lang="en-US" sz="1800" dirty="0">
                <a:solidFill>
                  <a:srgbClr val="000000"/>
                </a:solidFill>
                <a:effectLst/>
                <a:latin typeface="Arial" panose="020B0604020202020204" pitchFamily="34" charset="0"/>
                <a:ea typeface="Arial" panose="020B0604020202020204" pitchFamily="34" charset="0"/>
                <a:cs typeface="Arial" panose="020B0604020202020204" pitchFamily="34" charset="0"/>
              </a:rPr>
              <a:t>Coordination diagram.</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pPr>
            <a:r>
              <a:rPr lang="en-US" sz="1800" dirty="0">
                <a:solidFill>
                  <a:srgbClr val="000000"/>
                </a:solidFill>
                <a:effectLst/>
                <a:latin typeface="Arial" panose="020B0604020202020204" pitchFamily="34" charset="0"/>
                <a:ea typeface="Arial" panose="020B0604020202020204" pitchFamily="34" charset="0"/>
                <a:cs typeface="Arial" panose="020B0604020202020204" pitchFamily="34" charset="0"/>
              </a:rPr>
              <a:t>Purdue split failure.</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pPr>
            <a:r>
              <a:rPr lang="en-US" sz="1800" dirty="0">
                <a:solidFill>
                  <a:srgbClr val="000000"/>
                </a:solidFill>
                <a:effectLst/>
                <a:latin typeface="Arial" panose="020B0604020202020204" pitchFamily="34" charset="0"/>
                <a:ea typeface="Arial" panose="020B0604020202020204" pitchFamily="34" charset="0"/>
                <a:cs typeface="Arial" panose="020B0604020202020204" pitchFamily="34" charset="0"/>
              </a:rPr>
              <a:t>Pedestrian delay.</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pPr>
            <a:r>
              <a:rPr lang="en-US" sz="1800" dirty="0">
                <a:solidFill>
                  <a:srgbClr val="000000"/>
                </a:solidFill>
                <a:effectLst/>
                <a:latin typeface="Arial" panose="020B0604020202020204" pitchFamily="34" charset="0"/>
                <a:ea typeface="Arial" panose="020B0604020202020204" pitchFamily="34" charset="0"/>
                <a:cs typeface="Arial" panose="020B0604020202020204" pitchFamily="34" charset="0"/>
              </a:rPr>
              <a:t>Phase termination.</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pPr>
            <a:r>
              <a:rPr lang="en-US" sz="1800" dirty="0">
                <a:solidFill>
                  <a:srgbClr val="000000"/>
                </a:solidFill>
                <a:effectLst/>
                <a:latin typeface="Arial" panose="020B0604020202020204" pitchFamily="34" charset="0"/>
                <a:ea typeface="Arial" panose="020B0604020202020204" pitchFamily="34" charset="0"/>
                <a:cs typeface="Arial" panose="020B0604020202020204" pitchFamily="34" charset="0"/>
              </a:rPr>
              <a:t>Preemption details.</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pPr>
            <a:r>
              <a:rPr lang="en-US" sz="1800" dirty="0">
                <a:solidFill>
                  <a:srgbClr val="000000"/>
                </a:solidFill>
                <a:effectLst/>
                <a:latin typeface="Arial" panose="020B0604020202020204" pitchFamily="34" charset="0"/>
                <a:ea typeface="Arial" panose="020B0604020202020204" pitchFamily="34" charset="0"/>
                <a:cs typeface="Arial" panose="020B0604020202020204" pitchFamily="34" charset="0"/>
              </a:rPr>
              <a:t>Split failure.</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pPr>
            <a:r>
              <a:rPr lang="en-US" sz="1800" dirty="0">
                <a:solidFill>
                  <a:srgbClr val="000000"/>
                </a:solidFill>
                <a:effectLst/>
                <a:latin typeface="Arial" panose="020B0604020202020204" pitchFamily="34" charset="0"/>
                <a:ea typeface="Arial" panose="020B0604020202020204" pitchFamily="34" charset="0"/>
                <a:cs typeface="Arial" panose="020B0604020202020204" pitchFamily="34" charset="0"/>
              </a:rPr>
              <a:t>Split monitor.</a:t>
            </a:r>
            <a:endParaRPr lang="en-US" sz="1800" dirty="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pPr>
            <a:r>
              <a:rPr lang="en-US" sz="1800" dirty="0">
                <a:solidFill>
                  <a:srgbClr val="000000"/>
                </a:solidFill>
                <a:effectLst/>
                <a:latin typeface="Arial" panose="020B0604020202020204" pitchFamily="34" charset="0"/>
                <a:ea typeface="Arial" panose="020B0604020202020204" pitchFamily="34" charset="0"/>
              </a:rPr>
              <a:t>Turning movement counts</a:t>
            </a:r>
            <a:endParaRPr lang="en-US" dirty="0"/>
          </a:p>
        </p:txBody>
      </p:sp>
      <p:sp>
        <p:nvSpPr>
          <p:cNvPr id="4" name="Slide Number Placeholder 3"/>
          <p:cNvSpPr>
            <a:spLocks noGrp="1"/>
          </p:cNvSpPr>
          <p:nvPr>
            <p:ph type="sldNum" sz="quarter" idx="5"/>
          </p:nvPr>
        </p:nvSpPr>
        <p:spPr/>
        <p:txBody>
          <a:bodyPr/>
          <a:lstStyle/>
          <a:p>
            <a:pPr>
              <a:defRPr/>
            </a:pPr>
            <a:fld id="{11BD1B47-854E-408A-B33F-716F75751E07}" type="slidenum">
              <a:rPr lang="en-US" altLang="en-US" smtClean="0"/>
              <a:pPr>
                <a:defRPr/>
              </a:pPr>
              <a:t>32</a:t>
            </a:fld>
            <a:endParaRPr lang="en-US" altLang="en-US" dirty="0"/>
          </a:p>
        </p:txBody>
      </p:sp>
    </p:spTree>
    <p:extLst>
      <p:ext uri="{BB962C8B-B14F-4D97-AF65-F5344CB8AC3E}">
        <p14:creationId xmlns:p14="http://schemas.microsoft.com/office/powerpoint/2010/main" val="410686618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0"/>
              </a:spcAft>
            </a:pPr>
            <a:r>
              <a:rPr lang="en-US" sz="1800" b="1" dirty="0">
                <a:solidFill>
                  <a:srgbClr val="4F81BD"/>
                </a:solidFill>
                <a:effectLst/>
                <a:latin typeface="Arial" panose="020B0604020202020204" pitchFamily="34" charset="0"/>
                <a:ea typeface="Times New Roman" panose="02020603050405020304" pitchFamily="18" charset="0"/>
                <a:cs typeface="Times New Roman" panose="02020603050405020304" pitchFamily="18" charset="0"/>
              </a:rPr>
              <a:t>Connected Vehicle Traffic Signal Applications</a:t>
            </a:r>
            <a:r>
              <a:rPr lang="en-US" sz="1800" dirty="0">
                <a:effectLst/>
                <a:latin typeface="Arial" panose="020B0604020202020204" pitchFamily="34" charset="0"/>
                <a:ea typeface="Arial" panose="020B0604020202020204" pitchFamily="34" charset="0"/>
                <a:cs typeface="Arial" panose="020B0604020202020204" pitchFamily="34" charset="0"/>
              </a:rPr>
              <a:t> -</a:t>
            </a:r>
            <a:r>
              <a:rPr lang="en-US" sz="1800" dirty="0">
                <a:solidFill>
                  <a:srgbClr val="000000"/>
                </a:solidFill>
                <a:effectLst/>
                <a:latin typeface="Arial" panose="020B0604020202020204" pitchFamily="34" charset="0"/>
                <a:ea typeface="Arial" panose="020B0604020202020204" pitchFamily="34" charset="0"/>
                <a:cs typeface="Arial" panose="020B0604020202020204" pitchFamily="34" charset="0"/>
              </a:rPr>
              <a:t> There are several connected vehicle applications associated with traffic signal systems beyond transit signal priority and emergency vehicle preemption including:</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pPr>
            <a:r>
              <a:rPr lang="en-US" sz="1800" dirty="0">
                <a:solidFill>
                  <a:srgbClr val="000000"/>
                </a:solidFill>
                <a:effectLst/>
                <a:latin typeface="Arial" panose="020B0604020202020204" pitchFamily="34" charset="0"/>
                <a:ea typeface="Arial" panose="020B0604020202020204" pitchFamily="34" charset="0"/>
                <a:cs typeface="Arial" panose="020B0604020202020204" pitchFamily="34" charset="0"/>
              </a:rPr>
              <a:t> </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pPr>
            <a:r>
              <a:rPr lang="en-US" sz="1800" dirty="0">
                <a:solidFill>
                  <a:srgbClr val="000000"/>
                </a:solidFill>
                <a:effectLst/>
                <a:latin typeface="Arial" panose="020B0604020202020204" pitchFamily="34" charset="0"/>
                <a:ea typeface="Arial" panose="020B0604020202020204" pitchFamily="34" charset="0"/>
                <a:cs typeface="Arial" panose="020B0604020202020204" pitchFamily="34" charset="0"/>
              </a:rPr>
              <a:t>Red light violation warning.</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pPr>
            <a:r>
              <a:rPr lang="en-US" sz="1800" dirty="0">
                <a:solidFill>
                  <a:srgbClr val="000000"/>
                </a:solidFill>
                <a:effectLst/>
                <a:latin typeface="Arial" panose="020B0604020202020204" pitchFamily="34" charset="0"/>
                <a:ea typeface="Arial" panose="020B0604020202020204" pitchFamily="34" charset="0"/>
                <a:cs typeface="Arial" panose="020B0604020202020204" pitchFamily="34" charset="0"/>
              </a:rPr>
              <a:t>Pedestrian in signalized crosswalk warning.</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pPr>
            <a:r>
              <a:rPr lang="en-US" sz="1800" dirty="0">
                <a:solidFill>
                  <a:srgbClr val="000000"/>
                </a:solidFill>
                <a:effectLst/>
                <a:latin typeface="Arial" panose="020B0604020202020204" pitchFamily="34" charset="0"/>
                <a:ea typeface="Arial" panose="020B0604020202020204" pitchFamily="34" charset="0"/>
                <a:cs typeface="Arial" panose="020B0604020202020204" pitchFamily="34" charset="0"/>
              </a:rPr>
              <a:t>Intelligent traffic signal system.</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pPr>
            <a:r>
              <a:rPr lang="en-US" sz="1800" dirty="0">
                <a:solidFill>
                  <a:srgbClr val="000000"/>
                </a:solidFill>
                <a:effectLst/>
                <a:latin typeface="Arial" panose="020B0604020202020204" pitchFamily="34" charset="0"/>
                <a:ea typeface="Arial" panose="020B0604020202020204" pitchFamily="34" charset="0"/>
                <a:cs typeface="Arial" panose="020B0604020202020204" pitchFamily="34" charset="0"/>
              </a:rPr>
              <a:t>Signal priority for freight.</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pPr>
            <a:r>
              <a:rPr lang="en-US" sz="1800" dirty="0">
                <a:solidFill>
                  <a:srgbClr val="000000"/>
                </a:solidFill>
                <a:effectLst/>
                <a:latin typeface="Arial" panose="020B0604020202020204" pitchFamily="34" charset="0"/>
                <a:ea typeface="Arial" panose="020B0604020202020204" pitchFamily="34" charset="0"/>
                <a:cs typeface="Arial" panose="020B0604020202020204" pitchFamily="34" charset="0"/>
              </a:rPr>
              <a:t>Mobile accessible pedestrian signal system.</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FHWA Connected Vehicle applications: </a:t>
            </a:r>
            <a:r>
              <a:rPr lang="en-US" sz="1800" u="sng" dirty="0">
                <a:solidFill>
                  <a:srgbClr val="0000FF"/>
                </a:solidFill>
                <a:effectLst/>
                <a:latin typeface="Arial" panose="020B0604020202020204" pitchFamily="34" charset="0"/>
                <a:ea typeface="Times New Roman" panose="02020603050405020304" pitchFamily="18" charset="0"/>
                <a:cs typeface="Times New Roman" panose="02020603050405020304" pitchFamily="18" charset="0"/>
                <a:hlinkClick r:id="rId3"/>
              </a:rPr>
              <a:t>https://its.dot.gov/pilots/cv_pilot_apps.htm</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p>
          <a:p>
            <a:endParaRPr lang="en-US" dirty="0"/>
          </a:p>
        </p:txBody>
      </p:sp>
      <p:sp>
        <p:nvSpPr>
          <p:cNvPr id="4" name="Slide Number Placeholder 3"/>
          <p:cNvSpPr>
            <a:spLocks noGrp="1"/>
          </p:cNvSpPr>
          <p:nvPr>
            <p:ph type="sldNum" sz="quarter" idx="5"/>
          </p:nvPr>
        </p:nvSpPr>
        <p:spPr/>
        <p:txBody>
          <a:bodyPr/>
          <a:lstStyle/>
          <a:p>
            <a:pPr>
              <a:defRPr/>
            </a:pPr>
            <a:fld id="{11BD1B47-854E-408A-B33F-716F75751E07}" type="slidenum">
              <a:rPr lang="en-US" altLang="en-US" smtClean="0"/>
              <a:pPr>
                <a:defRPr/>
              </a:pPr>
              <a:t>33</a:t>
            </a:fld>
            <a:endParaRPr lang="en-US" altLang="en-US" dirty="0"/>
          </a:p>
        </p:txBody>
      </p:sp>
    </p:spTree>
    <p:extLst>
      <p:ext uri="{BB962C8B-B14F-4D97-AF65-F5344CB8AC3E}">
        <p14:creationId xmlns:p14="http://schemas.microsoft.com/office/powerpoint/2010/main" val="392448739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1200"/>
              </a:spcBef>
              <a:spcAft>
                <a:spcPts val="300"/>
              </a:spcAft>
            </a:pPr>
            <a:r>
              <a:rPr lang="en-US" sz="1800" b="1" i="1" dirty="0">
                <a:effectLst/>
                <a:latin typeface="Cambria" panose="02040503050406030204" pitchFamily="18" charset="0"/>
                <a:ea typeface="Arial" panose="020B0604020202020204" pitchFamily="34" charset="0"/>
                <a:cs typeface="Times New Roman" panose="02020603050405020304" pitchFamily="18" charset="0"/>
              </a:rPr>
              <a:t>Information and Guidance Systems</a:t>
            </a:r>
            <a:endParaRPr lang="en-US" sz="1800" b="1" i="1" dirty="0">
              <a:effectLst/>
              <a:latin typeface="Cambria" panose="02040503050406030204" pitchFamily="18"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pPr>
            <a:r>
              <a:rPr lang="en-US" sz="1800" dirty="0">
                <a:solidFill>
                  <a:srgbClr val="000000"/>
                </a:solidFill>
                <a:effectLst/>
                <a:latin typeface="Arial" panose="020B0604020202020204" pitchFamily="34" charset="0"/>
                <a:ea typeface="Arial" panose="020B0604020202020204" pitchFamily="34" charset="0"/>
                <a:cs typeface="Arial" panose="020B0604020202020204" pitchFamily="34" charset="0"/>
              </a:rPr>
              <a:t>Arterial-oriented information systems help motorists navigate to and from major trip generators.  Examples include:</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pPr>
            <a:r>
              <a:rPr lang="en-US" sz="1800" dirty="0">
                <a:solidFill>
                  <a:srgbClr val="000000"/>
                </a:solidFill>
                <a:effectLst/>
                <a:latin typeface="Arial" panose="020B0604020202020204" pitchFamily="34" charset="0"/>
                <a:ea typeface="Arial" panose="020B0604020202020204" pitchFamily="34" charset="0"/>
                <a:cs typeface="Arial" panose="020B0604020202020204" pitchFamily="34" charset="0"/>
              </a:rPr>
              <a:t> </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marR="0" lvl="0" indent="-342900" algn="just">
              <a:lnSpc>
                <a:spcPct val="115000"/>
              </a:lnSpc>
              <a:spcBef>
                <a:spcPts val="0"/>
              </a:spcBef>
              <a:spcAft>
                <a:spcPts val="0"/>
              </a:spcAft>
              <a:buFont typeface="Symbol" panose="05050102010706020507" pitchFamily="18" charset="2"/>
              <a:buChar char=""/>
            </a:pPr>
            <a:r>
              <a:rPr lang="en-US" sz="1800" b="1" dirty="0">
                <a:solidFill>
                  <a:srgbClr val="4F81BD"/>
                </a:solidFill>
                <a:effectLst/>
                <a:latin typeface="Arial" panose="020B0604020202020204" pitchFamily="34" charset="0"/>
                <a:ea typeface="Times New Roman" panose="02020603050405020304" pitchFamily="18" charset="0"/>
                <a:cs typeface="Times New Roman" panose="02020603050405020304" pitchFamily="18" charset="0"/>
              </a:rPr>
              <a:t>Parking Information Systems –</a:t>
            </a:r>
            <a:r>
              <a:rPr lang="en-US" sz="1800" dirty="0">
                <a:effectLst/>
                <a:latin typeface="Arial" panose="020B0604020202020204" pitchFamily="34" charset="0"/>
                <a:ea typeface="Arial" panose="020B0604020202020204" pitchFamily="34" charset="0"/>
                <a:cs typeface="Arial" panose="020B0604020202020204" pitchFamily="34" charset="0"/>
              </a:rPr>
              <a:t> These provide on-street dynamic signing that broadcasts real-time parking availability information across multiple locations.</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marR="0" lvl="0" indent="-342900" algn="just">
              <a:lnSpc>
                <a:spcPct val="115000"/>
              </a:lnSpc>
              <a:spcBef>
                <a:spcPts val="0"/>
              </a:spcBef>
              <a:spcAft>
                <a:spcPts val="0"/>
              </a:spcAft>
              <a:buFont typeface="Symbol" panose="05050102010706020507" pitchFamily="18" charset="2"/>
              <a:buChar char=""/>
            </a:pPr>
            <a:r>
              <a:rPr lang="en-US" sz="1800" b="1" dirty="0">
                <a:solidFill>
                  <a:srgbClr val="4F81BD"/>
                </a:solidFill>
                <a:effectLst/>
                <a:latin typeface="Arial" panose="020B0604020202020204" pitchFamily="34" charset="0"/>
                <a:ea typeface="Times New Roman" panose="02020603050405020304" pitchFamily="18" charset="0"/>
                <a:cs typeface="Times New Roman" panose="02020603050405020304" pitchFamily="18" charset="0"/>
              </a:rPr>
              <a:t>Dynamic Trailblazer Signing Systems –</a:t>
            </a:r>
            <a:r>
              <a:rPr lang="en-US" sz="1800" dirty="0">
                <a:effectLst/>
                <a:latin typeface="Arial" panose="020B0604020202020204" pitchFamily="34" charset="0"/>
                <a:ea typeface="Arial" panose="020B0604020202020204" pitchFamily="34" charset="0"/>
                <a:cs typeface="Arial" panose="020B0604020202020204" pitchFamily="34" charset="0"/>
              </a:rPr>
              <a:t> These systems provide information to help direct traffic to the adjacent freeway at the correct locations to help avoid traffic incident queues.</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marR="0" lvl="0" indent="-342900" algn="just">
              <a:lnSpc>
                <a:spcPct val="115000"/>
              </a:lnSpc>
              <a:spcBef>
                <a:spcPts val="0"/>
              </a:spcBef>
              <a:spcAft>
                <a:spcPts val="0"/>
              </a:spcAft>
              <a:buFont typeface="Symbol" panose="05050102010706020507" pitchFamily="18" charset="2"/>
              <a:buChar char=""/>
            </a:pPr>
            <a:r>
              <a:rPr lang="en-US" sz="1800" b="1" dirty="0">
                <a:solidFill>
                  <a:srgbClr val="4F81BD"/>
                </a:solidFill>
                <a:effectLst/>
                <a:latin typeface="Arial" panose="020B0604020202020204" pitchFamily="34" charset="0"/>
                <a:ea typeface="Times New Roman" panose="02020603050405020304" pitchFamily="18" charset="0"/>
                <a:cs typeface="Times New Roman" panose="02020603050405020304" pitchFamily="18" charset="0"/>
              </a:rPr>
              <a:t>Special Event Reversible Lane Systems –</a:t>
            </a:r>
            <a:r>
              <a:rPr lang="en-US" sz="1800" dirty="0">
                <a:solidFill>
                  <a:srgbClr val="000000"/>
                </a:solidFill>
                <a:effectLst/>
                <a:latin typeface="Arial" panose="020B0604020202020204" pitchFamily="34" charset="0"/>
                <a:ea typeface="Arial" panose="020B0604020202020204" pitchFamily="34" charset="0"/>
                <a:cs typeface="Arial" panose="020B0604020202020204" pitchFamily="34" charset="0"/>
              </a:rPr>
              <a:t> These are used to maximize roadway capacity when special events (e.g., sporting events) are loading and exiting.  Typically, they use a series of two-side lane control signs.</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0" marR="0">
              <a:lnSpc>
                <a:spcPct val="115000"/>
              </a:lnSpc>
              <a:spcBef>
                <a:spcPts val="1200"/>
              </a:spcBef>
              <a:spcAft>
                <a:spcPts val="300"/>
              </a:spcAft>
            </a:pPr>
            <a:endParaRPr lang="en-US" sz="1800" b="1" i="1" dirty="0">
              <a:effectLst/>
              <a:latin typeface="Cambria" panose="02040503050406030204" pitchFamily="18" charset="0"/>
              <a:ea typeface="Arial" panose="020B0604020202020204" pitchFamily="34" charset="0"/>
              <a:cs typeface="Times New Roman" panose="02020603050405020304" pitchFamily="18" charset="0"/>
            </a:endParaRPr>
          </a:p>
          <a:p>
            <a:pPr marL="0" marR="0">
              <a:lnSpc>
                <a:spcPct val="115000"/>
              </a:lnSpc>
              <a:spcBef>
                <a:spcPts val="1200"/>
              </a:spcBef>
              <a:spcAft>
                <a:spcPts val="300"/>
              </a:spcAft>
            </a:pPr>
            <a:r>
              <a:rPr lang="en-US" sz="1800" b="1" i="1" dirty="0">
                <a:effectLst/>
                <a:latin typeface="Cambria" panose="02040503050406030204" pitchFamily="18" charset="0"/>
                <a:ea typeface="Arial" panose="020B0604020202020204" pitchFamily="34" charset="0"/>
                <a:cs typeface="Times New Roman" panose="02020603050405020304" pitchFamily="18" charset="0"/>
              </a:rPr>
              <a:t>Safety Management Systems </a:t>
            </a:r>
            <a:endParaRPr lang="en-US" sz="1800" b="1" i="1" dirty="0">
              <a:effectLst/>
              <a:latin typeface="Cambria" panose="02040503050406030204" pitchFamily="18"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pPr>
            <a:r>
              <a:rPr lang="en-US" sz="1800" dirty="0">
                <a:solidFill>
                  <a:srgbClr val="000000"/>
                </a:solidFill>
                <a:effectLst/>
                <a:latin typeface="Arial" panose="020B0604020202020204" pitchFamily="34" charset="0"/>
                <a:ea typeface="Arial" panose="020B0604020202020204" pitchFamily="34" charset="0"/>
                <a:cs typeface="Arial" panose="020B0604020202020204" pitchFamily="34" charset="0"/>
              </a:rPr>
              <a:t>There are several types of arterial-oriented safety systems that use a variety of ITS technologies:</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pPr>
            <a:r>
              <a:rPr lang="en-US" sz="1800" dirty="0">
                <a:solidFill>
                  <a:srgbClr val="000000"/>
                </a:solidFill>
                <a:effectLst/>
                <a:latin typeface="Arial" panose="020B0604020202020204" pitchFamily="34" charset="0"/>
                <a:ea typeface="Arial" panose="020B0604020202020204" pitchFamily="34" charset="0"/>
                <a:cs typeface="Arial" panose="020B0604020202020204" pitchFamily="34" charset="0"/>
              </a:rPr>
              <a:t> </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marR="0" lvl="0" indent="-342900" algn="just">
              <a:lnSpc>
                <a:spcPct val="115000"/>
              </a:lnSpc>
              <a:spcBef>
                <a:spcPts val="0"/>
              </a:spcBef>
              <a:spcAft>
                <a:spcPts val="0"/>
              </a:spcAft>
              <a:buFont typeface="Symbol" panose="05050102010706020507" pitchFamily="18" charset="2"/>
              <a:buChar char=""/>
            </a:pPr>
            <a:r>
              <a:rPr lang="en-US" sz="1800" b="1" dirty="0">
                <a:solidFill>
                  <a:srgbClr val="4F81BD"/>
                </a:solidFill>
                <a:effectLst/>
                <a:latin typeface="Arial" panose="020B0604020202020204" pitchFamily="34" charset="0"/>
                <a:ea typeface="Times New Roman" panose="02020603050405020304" pitchFamily="18" charset="0"/>
                <a:cs typeface="Times New Roman" panose="02020603050405020304" pitchFamily="18" charset="0"/>
              </a:rPr>
              <a:t>Intersection Collision Avoidance Systems –</a:t>
            </a:r>
            <a:r>
              <a:rPr lang="en-US" sz="1800" dirty="0">
                <a:effectLst/>
                <a:latin typeface="Arial" panose="020B0604020202020204" pitchFamily="34" charset="0"/>
                <a:ea typeface="Arial" panose="020B0604020202020204" pitchFamily="34" charset="0"/>
                <a:cs typeface="Arial" panose="020B0604020202020204" pitchFamily="34" charset="0"/>
              </a:rPr>
              <a:t> These systems assist drivers approaching an intersection understand the state of activities within that intersection through dynamic messaging.</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marR="0" lvl="0" indent="-342900" algn="just">
              <a:lnSpc>
                <a:spcPct val="115000"/>
              </a:lnSpc>
              <a:spcBef>
                <a:spcPts val="0"/>
              </a:spcBef>
              <a:spcAft>
                <a:spcPts val="0"/>
              </a:spcAft>
              <a:buFont typeface="Symbol" panose="05050102010706020507" pitchFamily="18" charset="2"/>
              <a:buChar char=""/>
            </a:pPr>
            <a:r>
              <a:rPr lang="en-US" sz="1800" b="1" dirty="0">
                <a:solidFill>
                  <a:srgbClr val="4F81BD"/>
                </a:solidFill>
                <a:effectLst/>
                <a:latin typeface="Arial" panose="020B0604020202020204" pitchFamily="34" charset="0"/>
                <a:ea typeface="Times New Roman" panose="02020603050405020304" pitchFamily="18" charset="0"/>
                <a:cs typeface="Times New Roman" panose="02020603050405020304" pitchFamily="18" charset="0"/>
              </a:rPr>
              <a:t>Pedestrian Safety –</a:t>
            </a:r>
            <a:r>
              <a:rPr lang="en-US" sz="1800" dirty="0">
                <a:effectLst/>
                <a:latin typeface="Arial" panose="020B0604020202020204" pitchFamily="34" charset="0"/>
                <a:ea typeface="Arial" panose="020B0604020202020204" pitchFamily="34" charset="0"/>
                <a:cs typeface="Arial" panose="020B0604020202020204" pitchFamily="34" charset="0"/>
              </a:rPr>
              <a:t> Pedestrian safety systems include a variety of strategies such as rectangular rapid flashing beacons and advanced pedestrian detection.</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marR="0" lvl="0" indent="-342900" algn="just">
              <a:lnSpc>
                <a:spcPct val="115000"/>
              </a:lnSpc>
              <a:spcBef>
                <a:spcPts val="0"/>
              </a:spcBef>
              <a:spcAft>
                <a:spcPts val="0"/>
              </a:spcAft>
              <a:buFont typeface="Symbol" panose="05050102010706020507" pitchFamily="18" charset="2"/>
              <a:buChar char=""/>
            </a:pPr>
            <a:r>
              <a:rPr lang="en-US" sz="1800" b="1" dirty="0">
                <a:solidFill>
                  <a:srgbClr val="4F81BD"/>
                </a:solidFill>
                <a:effectLst/>
                <a:latin typeface="Arial" panose="020B0604020202020204" pitchFamily="34" charset="0"/>
                <a:ea typeface="Times New Roman" panose="02020603050405020304" pitchFamily="18" charset="0"/>
                <a:cs typeface="Times New Roman" panose="02020603050405020304" pitchFamily="18" charset="0"/>
              </a:rPr>
              <a:t>Speed Awareness Systems –</a:t>
            </a:r>
            <a:r>
              <a:rPr lang="en-US" sz="1800" dirty="0">
                <a:effectLst/>
                <a:latin typeface="Arial" panose="020B0604020202020204" pitchFamily="34" charset="0"/>
                <a:ea typeface="Arial" panose="020B0604020202020204" pitchFamily="34" charset="0"/>
                <a:cs typeface="Arial" panose="020B0604020202020204" pitchFamily="34" charset="0"/>
              </a:rPr>
              <a:t> These reinforce existing speed limits with driver feedback signs in areas such as school zones and other high-volume pedestrian areas.</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a:defRPr/>
            </a:pPr>
            <a:fld id="{11BD1B47-854E-408A-B33F-716F75751E07}" type="slidenum">
              <a:rPr lang="en-US" altLang="en-US" smtClean="0"/>
              <a:pPr>
                <a:defRPr/>
              </a:pPr>
              <a:t>34</a:t>
            </a:fld>
            <a:endParaRPr lang="en-US" altLang="en-US" dirty="0"/>
          </a:p>
        </p:txBody>
      </p:sp>
    </p:spTree>
    <p:extLst>
      <p:ext uri="{BB962C8B-B14F-4D97-AF65-F5344CB8AC3E}">
        <p14:creationId xmlns:p14="http://schemas.microsoft.com/office/powerpoint/2010/main" val="12058384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1200"/>
              </a:spcBef>
              <a:spcAft>
                <a:spcPts val="300"/>
              </a:spcAft>
            </a:pPr>
            <a:r>
              <a:rPr lang="en-US" sz="1800" b="1" i="1" dirty="0">
                <a:effectLst/>
                <a:latin typeface="Cambria" panose="02040503050406030204" pitchFamily="18" charset="0"/>
                <a:ea typeface="Arial" panose="020B0604020202020204" pitchFamily="34" charset="0"/>
                <a:cs typeface="Times New Roman" panose="02020603050405020304" pitchFamily="18" charset="0"/>
              </a:rPr>
              <a:t>Arterial Traffic Incident Management</a:t>
            </a:r>
            <a:endParaRPr lang="en-US" sz="1800" b="1" i="1" dirty="0">
              <a:effectLst/>
              <a:latin typeface="Cambria" panose="02040503050406030204" pitchFamily="18"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pPr>
            <a:r>
              <a:rPr lang="en-US" sz="1800" dirty="0">
                <a:solidFill>
                  <a:srgbClr val="000000"/>
                </a:solidFill>
                <a:effectLst/>
                <a:latin typeface="Arial" panose="020B0604020202020204" pitchFamily="34" charset="0"/>
                <a:ea typeface="Arial" panose="020B0604020202020204" pitchFamily="34" charset="0"/>
                <a:cs typeface="Arial" panose="020B0604020202020204" pitchFamily="34" charset="0"/>
              </a:rPr>
              <a:t>Increasingly, the successes of freeway-oriented TIM programs are being expanded to congested arterials with the same goals of safety of the traveling public and responders, incident scene security, timely traveler information, and improved clearance times. Arterial TIM programs leverage ITS equipment on surface streets to detect and verify events, and specially designated safety service patrol vehicles to respond and provide motorist assistance, traffic control and queue awareness.</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0" marR="0">
              <a:lnSpc>
                <a:spcPct val="115000"/>
              </a:lnSpc>
              <a:spcBef>
                <a:spcPts val="1200"/>
              </a:spcBef>
              <a:spcAft>
                <a:spcPts val="300"/>
              </a:spcAft>
            </a:pPr>
            <a:endParaRPr lang="en-US" sz="1800" b="1" i="1" dirty="0">
              <a:effectLst/>
              <a:latin typeface="Cambria" panose="02040503050406030204" pitchFamily="18" charset="0"/>
              <a:ea typeface="Arial" panose="020B0604020202020204" pitchFamily="34" charset="0"/>
              <a:cs typeface="Times New Roman" panose="02020603050405020304" pitchFamily="18" charset="0"/>
            </a:endParaRPr>
          </a:p>
          <a:p>
            <a:pPr marL="0" marR="0">
              <a:lnSpc>
                <a:spcPct val="115000"/>
              </a:lnSpc>
              <a:spcBef>
                <a:spcPts val="1200"/>
              </a:spcBef>
              <a:spcAft>
                <a:spcPts val="300"/>
              </a:spcAft>
            </a:pPr>
            <a:r>
              <a:rPr lang="en-US" sz="1800" b="1" i="1" dirty="0">
                <a:effectLst/>
                <a:latin typeface="Cambria" panose="02040503050406030204" pitchFamily="18" charset="0"/>
                <a:ea typeface="Arial" panose="020B0604020202020204" pitchFamily="34" charset="0"/>
                <a:cs typeface="Times New Roman" panose="02020603050405020304" pitchFamily="18" charset="0"/>
              </a:rPr>
              <a:t>Signal System Maintenance/Asset Management</a:t>
            </a:r>
            <a:endParaRPr lang="en-US" sz="1800" b="1" i="1" dirty="0">
              <a:effectLst/>
              <a:latin typeface="Cambria" panose="02040503050406030204" pitchFamily="18"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pPr>
            <a:r>
              <a:rPr lang="en-US" sz="1800" dirty="0">
                <a:solidFill>
                  <a:srgbClr val="000000"/>
                </a:solidFill>
                <a:effectLst/>
                <a:latin typeface="Arial" panose="020B0604020202020204" pitchFamily="34" charset="0"/>
                <a:ea typeface="Arial" panose="020B0604020202020204" pitchFamily="34" charset="0"/>
                <a:cs typeface="Arial" panose="020B0604020202020204" pitchFamily="34" charset="0"/>
              </a:rPr>
              <a:t>A critical component to the effectiveness of traffic signal systems is the active management of field assets and preventative maintenance, to properly sustain signal operations. Typical elements of a signal system maintenance program include:</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pPr>
            <a:r>
              <a:rPr lang="en-US" sz="1800" dirty="0">
                <a:solidFill>
                  <a:srgbClr val="000000"/>
                </a:solidFill>
                <a:effectLst/>
                <a:latin typeface="Arial" panose="020B0604020202020204" pitchFamily="34" charset="0"/>
                <a:ea typeface="Arial" panose="020B0604020202020204" pitchFamily="34" charset="0"/>
                <a:cs typeface="Arial" panose="020B0604020202020204" pitchFamily="34" charset="0"/>
              </a:rPr>
              <a:t> </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pPr>
            <a:r>
              <a:rPr lang="en-US" sz="1800" dirty="0">
                <a:solidFill>
                  <a:srgbClr val="000000"/>
                </a:solidFill>
                <a:effectLst/>
                <a:latin typeface="Arial" panose="020B0604020202020204" pitchFamily="34" charset="0"/>
                <a:ea typeface="Arial" panose="020B0604020202020204" pitchFamily="34" charset="0"/>
                <a:cs typeface="Arial" panose="020B0604020202020204" pitchFamily="34" charset="0"/>
              </a:rPr>
              <a:t>Asset management including field equipment life-cycle history.</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pPr>
            <a:r>
              <a:rPr lang="en-US" sz="1800" dirty="0">
                <a:solidFill>
                  <a:srgbClr val="000000"/>
                </a:solidFill>
                <a:effectLst/>
                <a:latin typeface="Arial" panose="020B0604020202020204" pitchFamily="34" charset="0"/>
                <a:ea typeface="Arial" panose="020B0604020202020204" pitchFamily="34" charset="0"/>
                <a:cs typeface="Arial" panose="020B0604020202020204" pitchFamily="34" charset="0"/>
              </a:rPr>
              <a:t>Dispatch scheduling and on-call notification planning.</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pPr>
            <a:r>
              <a:rPr lang="en-US" sz="1800" dirty="0">
                <a:solidFill>
                  <a:srgbClr val="000000"/>
                </a:solidFill>
                <a:effectLst/>
                <a:latin typeface="Arial" panose="020B0604020202020204" pitchFamily="34" charset="0"/>
                <a:ea typeface="Arial" panose="020B0604020202020204" pitchFamily="34" charset="0"/>
                <a:cs typeface="Arial" panose="020B0604020202020204" pitchFamily="34" charset="0"/>
              </a:rPr>
              <a:t>Create, dispatch, schedule, prioritize and track trouble tickets and work orders.</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pPr>
            <a:r>
              <a:rPr lang="en-US" sz="1800" dirty="0">
                <a:solidFill>
                  <a:srgbClr val="000000"/>
                </a:solidFill>
                <a:effectLst/>
                <a:latin typeface="Arial" panose="020B0604020202020204" pitchFamily="34" charset="0"/>
                <a:ea typeface="Arial" panose="020B0604020202020204" pitchFamily="34" charset="0"/>
                <a:cs typeface="Arial" panose="020B0604020202020204" pitchFamily="34" charset="0"/>
              </a:rPr>
              <a:t>Real-time, location-based equipment tracking and reporting.</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pPr>
            <a:r>
              <a:rPr lang="en-US" sz="1800" dirty="0">
                <a:solidFill>
                  <a:srgbClr val="000000"/>
                </a:solidFill>
                <a:effectLst/>
                <a:latin typeface="Arial" panose="020B0604020202020204" pitchFamily="34" charset="0"/>
                <a:ea typeface="Arial" panose="020B0604020202020204" pitchFamily="34" charset="0"/>
                <a:cs typeface="Arial" panose="020B0604020202020204" pitchFamily="34" charset="0"/>
              </a:rPr>
              <a:t>Location-based storage and retrieval of drawings manuals and other documents.</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pPr>
            <a:r>
              <a:rPr lang="en-US" sz="1800" dirty="0">
                <a:solidFill>
                  <a:srgbClr val="000000"/>
                </a:solidFill>
                <a:effectLst/>
                <a:latin typeface="Arial" panose="020B0604020202020204" pitchFamily="34" charset="0"/>
                <a:ea typeface="Arial" panose="020B0604020202020204" pitchFamily="34" charset="0"/>
                <a:cs typeface="Arial" panose="020B0604020202020204" pitchFamily="34" charset="0"/>
              </a:rPr>
              <a:t> </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pPr>
            <a:r>
              <a:rPr lang="en-US" sz="1800" dirty="0">
                <a:solidFill>
                  <a:srgbClr val="000000"/>
                </a:solidFill>
                <a:effectLst/>
                <a:latin typeface="Arial" panose="020B0604020202020204" pitchFamily="34" charset="0"/>
                <a:ea typeface="Arial" panose="020B0604020202020204" pitchFamily="34" charset="0"/>
                <a:cs typeface="Arial" panose="020B0604020202020204" pitchFamily="34" charset="0"/>
              </a:rPr>
              <a:t>Arterial management ITS infrastructure is one of the components of a TAMP that helps to magnify how operations benefits the organization in meeting its mission.  For example, Connecticut DOT (CTDOT) identified several investment strategies in its TAMP related to arterial management including:</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pPr>
            <a:r>
              <a:rPr lang="en-US" sz="1800" dirty="0">
                <a:solidFill>
                  <a:srgbClr val="000000"/>
                </a:solidFill>
                <a:effectLst/>
                <a:latin typeface="Arial" panose="020B0604020202020204" pitchFamily="34" charset="0"/>
                <a:ea typeface="Arial" panose="020B0604020202020204" pitchFamily="34" charset="0"/>
                <a:cs typeface="Arial" panose="020B0604020202020204" pitchFamily="34" charset="0"/>
              </a:rPr>
              <a:t> </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pPr>
            <a:r>
              <a:rPr lang="en-US" sz="1800" dirty="0">
                <a:solidFill>
                  <a:srgbClr val="000000"/>
                </a:solidFill>
                <a:effectLst/>
                <a:latin typeface="Arial" panose="020B0604020202020204" pitchFamily="34" charset="0"/>
                <a:ea typeface="Arial" panose="020B0604020202020204" pitchFamily="34" charset="0"/>
                <a:cs typeface="Arial" panose="020B0604020202020204" pitchFamily="34" charset="0"/>
              </a:rPr>
              <a:t>Continue efforts to develop and implement a Traffic Signal Management Plan.</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pPr>
            <a:r>
              <a:rPr lang="en-US" sz="1800" dirty="0">
                <a:solidFill>
                  <a:srgbClr val="000000"/>
                </a:solidFill>
                <a:effectLst/>
                <a:latin typeface="Arial" panose="020B0604020202020204" pitchFamily="34" charset="0"/>
                <a:ea typeface="Arial" panose="020B0604020202020204" pitchFamily="34" charset="0"/>
                <a:cs typeface="Arial" panose="020B0604020202020204" pitchFamily="34" charset="0"/>
              </a:rPr>
              <a:t>Continue planning traffic signal replacement projects based on projected age.</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pPr>
            <a:r>
              <a:rPr lang="en-US" sz="1800" dirty="0">
                <a:solidFill>
                  <a:srgbClr val="000000"/>
                </a:solidFill>
                <a:effectLst/>
                <a:latin typeface="Arial" panose="020B0604020202020204" pitchFamily="34" charset="0"/>
                <a:ea typeface="Arial" panose="020B0604020202020204" pitchFamily="34" charset="0"/>
                <a:cs typeface="Arial" panose="020B0604020202020204" pitchFamily="34" charset="0"/>
              </a:rPr>
              <a:t>Continue efforts to develop traffic signal component-based life-cycle planning.</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r>
              <a:rPr lang="en-US" sz="1800" dirty="0">
                <a:solidFill>
                  <a:srgbClr val="000000"/>
                </a:solidFill>
                <a:effectLst/>
                <a:latin typeface="Arial" panose="020B0604020202020204" pitchFamily="34" charset="0"/>
                <a:ea typeface="Arial" panose="020B0604020202020204" pitchFamily="34" charset="0"/>
              </a:rPr>
              <a:t>Seek to improve traffic operations through enhanced signal control systems.</a:t>
            </a:r>
            <a:endParaRPr lang="en-US" dirty="0"/>
          </a:p>
        </p:txBody>
      </p:sp>
      <p:sp>
        <p:nvSpPr>
          <p:cNvPr id="4" name="Slide Number Placeholder 3"/>
          <p:cNvSpPr>
            <a:spLocks noGrp="1"/>
          </p:cNvSpPr>
          <p:nvPr>
            <p:ph type="sldNum" sz="quarter" idx="5"/>
          </p:nvPr>
        </p:nvSpPr>
        <p:spPr/>
        <p:txBody>
          <a:bodyPr/>
          <a:lstStyle/>
          <a:p>
            <a:pPr>
              <a:defRPr/>
            </a:pPr>
            <a:fld id="{11BD1B47-854E-408A-B33F-716F75751E07}" type="slidenum">
              <a:rPr lang="en-US" altLang="en-US" smtClean="0"/>
              <a:pPr>
                <a:defRPr/>
              </a:pPr>
              <a:t>35</a:t>
            </a:fld>
            <a:endParaRPr lang="en-US" altLang="en-US" dirty="0"/>
          </a:p>
        </p:txBody>
      </p:sp>
    </p:spTree>
    <p:extLst>
      <p:ext uri="{BB962C8B-B14F-4D97-AF65-F5344CB8AC3E}">
        <p14:creationId xmlns:p14="http://schemas.microsoft.com/office/powerpoint/2010/main" val="138329495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800" dirty="0">
                <a:solidFill>
                  <a:srgbClr val="000000"/>
                </a:solidFill>
                <a:effectLst/>
                <a:latin typeface="Arial" panose="020B0604020202020204" pitchFamily="34" charset="0"/>
                <a:ea typeface="Arial" panose="020B0604020202020204" pitchFamily="34" charset="0"/>
                <a:cs typeface="Arial" panose="020B0604020202020204" pitchFamily="34" charset="0"/>
              </a:rPr>
              <a:t>Integrated Corridor Management (ICM) is an approach to improve transportation along a corridor that considers all elements, including highways, arterial roads, and transit systems. ICM takes a multimodal/multiagency approach to congestion management. ICM uses technology and operational strategies as tools for transportation operators to address recurring and nonrecurring congestion and optimizes performance of the transportation infrastructure. Table 4 shows generalized goals and objectives related to ICM:</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a:defRPr/>
            </a:pPr>
            <a:fld id="{11BD1B47-854E-408A-B33F-716F75751E07}" type="slidenum">
              <a:rPr lang="en-US" altLang="en-US" smtClean="0"/>
              <a:pPr>
                <a:defRPr/>
              </a:pPr>
              <a:t>36</a:t>
            </a:fld>
            <a:endParaRPr lang="en-US" altLang="en-US" dirty="0"/>
          </a:p>
        </p:txBody>
      </p:sp>
    </p:spTree>
    <p:extLst>
      <p:ext uri="{BB962C8B-B14F-4D97-AF65-F5344CB8AC3E}">
        <p14:creationId xmlns:p14="http://schemas.microsoft.com/office/powerpoint/2010/main" val="260794692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0"/>
              </a:spcAf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In 2007, the United States Department of Transportation (USDOT) selected eight pioneer demonstration sites across the country to be a part of the Department’s first-ever ICM Initiative.  The initial eight sites were narrowed down over time to two locations: Dallas and San Diego, with several objectives:</a:t>
            </a:r>
          </a:p>
          <a:p>
            <a:pPr marL="0" marR="0">
              <a:lnSpc>
                <a:spcPct val="115000"/>
              </a:lnSpc>
              <a:spcBef>
                <a:spcPts val="0"/>
              </a:spcBef>
              <a:spcAft>
                <a:spcPts val="0"/>
              </a:spcAf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p>
          <a:p>
            <a:pPr marL="342900" marR="0" lvl="0" indent="-342900" algn="just">
              <a:lnSpc>
                <a:spcPct val="115000"/>
              </a:lnSpc>
              <a:spcBef>
                <a:spcPts val="0"/>
              </a:spcBef>
              <a:spcAft>
                <a:spcPts val="0"/>
              </a:spcAft>
              <a:buFont typeface="Symbol" panose="05050102010706020507" pitchFamily="18" charset="2"/>
              <a:buChar char=""/>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Manage the corridor as a system rather than individual assets.</a:t>
            </a:r>
          </a:p>
          <a:p>
            <a:pPr marL="342900" marR="0" lvl="0" indent="-342900" algn="just">
              <a:lnSpc>
                <a:spcPct val="115000"/>
              </a:lnSpc>
              <a:spcBef>
                <a:spcPts val="0"/>
              </a:spcBef>
              <a:spcAft>
                <a:spcPts val="0"/>
              </a:spcAft>
              <a:buFont typeface="Symbol" panose="05050102010706020507" pitchFamily="18" charset="2"/>
              <a:buChar char=""/>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Enable travelers to make informed travel decisions and dynamically shift modes during a trip.</a:t>
            </a:r>
          </a:p>
          <a:p>
            <a:pPr marL="342900" marR="0" lvl="0" indent="-342900" algn="just">
              <a:lnSpc>
                <a:spcPct val="115000"/>
              </a:lnSpc>
              <a:spcBef>
                <a:spcPts val="0"/>
              </a:spcBef>
              <a:spcAft>
                <a:spcPts val="0"/>
              </a:spcAft>
              <a:buFont typeface="Symbol" panose="05050102010706020507" pitchFamily="18" charset="2"/>
              <a:buChar char=""/>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Reduce travel delays, fuel consumption, emissions, and incidents.</a:t>
            </a:r>
          </a:p>
          <a:p>
            <a:pPr marL="342900" marR="0" lvl="0" indent="-342900" algn="just">
              <a:lnSpc>
                <a:spcPct val="115000"/>
              </a:lnSpc>
              <a:spcBef>
                <a:spcPts val="0"/>
              </a:spcBef>
              <a:spcAft>
                <a:spcPts val="0"/>
              </a:spcAft>
              <a:buFont typeface="Symbol" panose="05050102010706020507" pitchFamily="18" charset="2"/>
              <a:buChar char=""/>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Improve travel time reliability and predictability.</a:t>
            </a:r>
          </a:p>
          <a:p>
            <a:pPr marL="342900" marR="0" lvl="0" indent="-342900" algn="just">
              <a:lnSpc>
                <a:spcPct val="115000"/>
              </a:lnSpc>
              <a:spcBef>
                <a:spcPts val="0"/>
              </a:spcBef>
              <a:spcAft>
                <a:spcPts val="0"/>
              </a:spcAft>
              <a:buFont typeface="Symbol" panose="05050102010706020507" pitchFamily="18" charset="2"/>
              <a:buChar char=""/>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Optimize existing transportation infrastructure along a corridor, making transportation investments go farther.</a:t>
            </a:r>
          </a:p>
          <a:p>
            <a:pPr marL="342900" marR="0" lvl="0" indent="-342900" algn="just">
              <a:lnSpc>
                <a:spcPct val="115000"/>
              </a:lnSpc>
              <a:spcBef>
                <a:spcPts val="0"/>
              </a:spcBef>
              <a:spcAft>
                <a:spcPts val="0"/>
              </a:spcAft>
              <a:buFont typeface="Symbol" panose="05050102010706020507" pitchFamily="18" charset="2"/>
              <a:buChar char=""/>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Integrated Corridor Management (ICM) Program: Major Achievements, Key Findings, and Outlook: </a:t>
            </a:r>
            <a:r>
              <a:rPr lang="en-US" sz="1800" u="sng" dirty="0">
                <a:solidFill>
                  <a:srgbClr val="0000FF"/>
                </a:solidFill>
                <a:effectLst/>
                <a:latin typeface="Arial" panose="020B0604020202020204" pitchFamily="34" charset="0"/>
                <a:ea typeface="Times New Roman" panose="02020603050405020304" pitchFamily="18" charset="0"/>
                <a:cs typeface="Times New Roman" panose="02020603050405020304" pitchFamily="18" charset="0"/>
                <a:hlinkClick r:id="rId3"/>
              </a:rPr>
              <a:t>https://ops.fhwa.dot.gov/publications/fhwahop19016/form.htm</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p>
          <a:p>
            <a:endParaRPr lang="en-US" dirty="0"/>
          </a:p>
        </p:txBody>
      </p:sp>
      <p:sp>
        <p:nvSpPr>
          <p:cNvPr id="4" name="Slide Number Placeholder 3"/>
          <p:cNvSpPr>
            <a:spLocks noGrp="1"/>
          </p:cNvSpPr>
          <p:nvPr>
            <p:ph type="sldNum" sz="quarter" idx="5"/>
          </p:nvPr>
        </p:nvSpPr>
        <p:spPr/>
        <p:txBody>
          <a:bodyPr/>
          <a:lstStyle/>
          <a:p>
            <a:pPr>
              <a:defRPr/>
            </a:pPr>
            <a:fld id="{11BD1B47-854E-408A-B33F-716F75751E07}" type="slidenum">
              <a:rPr lang="en-US" altLang="en-US" smtClean="0"/>
              <a:pPr>
                <a:defRPr/>
              </a:pPr>
              <a:t>37</a:t>
            </a:fld>
            <a:endParaRPr lang="en-US" altLang="en-US" dirty="0"/>
          </a:p>
        </p:txBody>
      </p:sp>
    </p:spTree>
    <p:extLst>
      <p:ext uri="{BB962C8B-B14F-4D97-AF65-F5344CB8AC3E}">
        <p14:creationId xmlns:p14="http://schemas.microsoft.com/office/powerpoint/2010/main" val="410936476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800" dirty="0">
                <a:effectLst/>
                <a:latin typeface="Arial" panose="020B0604020202020204" pitchFamily="34" charset="0"/>
                <a:ea typeface="Arial" panose="020B0604020202020204" pitchFamily="34" charset="0"/>
                <a:cs typeface="Times New Roman" panose="02020603050405020304" pitchFamily="18" charset="0"/>
              </a:rPr>
              <a:t>Based on the early ICM work around the country, FHWA, FTA, and the ITS JPO have come together to identify ten attributes associated with a successful site:</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a:defRPr/>
            </a:pPr>
            <a:fld id="{11BD1B47-854E-408A-B33F-716F75751E07}" type="slidenum">
              <a:rPr lang="en-US" altLang="en-US" smtClean="0"/>
              <a:pPr>
                <a:defRPr/>
              </a:pPr>
              <a:t>39</a:t>
            </a:fld>
            <a:endParaRPr lang="en-US" altLang="en-US" dirty="0"/>
          </a:p>
        </p:txBody>
      </p:sp>
    </p:spTree>
    <p:extLst>
      <p:ext uri="{BB962C8B-B14F-4D97-AF65-F5344CB8AC3E}">
        <p14:creationId xmlns:p14="http://schemas.microsoft.com/office/powerpoint/2010/main" val="271512675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1200"/>
              </a:spcBef>
              <a:spcAft>
                <a:spcPts val="300"/>
              </a:spcAft>
            </a:pPr>
            <a:r>
              <a:rPr lang="en-US" sz="1800" b="1" i="1" dirty="0">
                <a:effectLst/>
                <a:latin typeface="Cambria" panose="02040503050406030204" pitchFamily="18" charset="0"/>
                <a:ea typeface="Arial" panose="020B0604020202020204" pitchFamily="34" charset="0"/>
                <a:cs typeface="Times New Roman" panose="02020603050405020304" pitchFamily="18" charset="0"/>
              </a:rPr>
              <a:t>Active Parking Management</a:t>
            </a:r>
            <a:endParaRPr lang="en-US" sz="1800" b="1" i="1" dirty="0">
              <a:effectLst/>
              <a:latin typeface="Cambria" panose="02040503050406030204" pitchFamily="18"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pPr>
            <a:r>
              <a:rPr lang="en-US" sz="1800" dirty="0">
                <a:solidFill>
                  <a:srgbClr val="000000"/>
                </a:solidFill>
                <a:effectLst/>
                <a:latin typeface="Arial" panose="020B0604020202020204" pitchFamily="34" charset="0"/>
                <a:ea typeface="Arial" panose="020B0604020202020204" pitchFamily="34" charset="0"/>
                <a:cs typeface="Arial" panose="020B0604020202020204" pitchFamily="34" charset="0"/>
              </a:rPr>
              <a:t>Active parking management is the dynamic management of parking facilities in a region to optimize performance and utilization while influencing travel behavior at various stages along the trip making process.  Examples of active parking management include:</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pPr>
            <a:r>
              <a:rPr lang="en-US" sz="1800" dirty="0">
                <a:solidFill>
                  <a:srgbClr val="000000"/>
                </a:solidFill>
                <a:effectLst/>
                <a:latin typeface="Arial" panose="020B0604020202020204" pitchFamily="34" charset="0"/>
                <a:ea typeface="Arial" panose="020B0604020202020204" pitchFamily="34" charset="0"/>
                <a:cs typeface="Arial" panose="020B0604020202020204" pitchFamily="34" charset="0"/>
              </a:rPr>
              <a:t> </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marR="0" lvl="0" indent="-342900" algn="just">
              <a:lnSpc>
                <a:spcPct val="115000"/>
              </a:lnSpc>
              <a:spcBef>
                <a:spcPts val="0"/>
              </a:spcBef>
              <a:spcAft>
                <a:spcPts val="0"/>
              </a:spcAft>
              <a:buFont typeface="Symbol" panose="05050102010706020507" pitchFamily="18" charset="2"/>
              <a:buChar char=""/>
            </a:pPr>
            <a:r>
              <a:rPr lang="en-US" sz="1800" b="1" dirty="0">
                <a:solidFill>
                  <a:srgbClr val="4F81BD"/>
                </a:solidFill>
                <a:effectLst/>
                <a:latin typeface="Arial" panose="020B0604020202020204" pitchFamily="34" charset="0"/>
                <a:ea typeface="Times New Roman" panose="02020603050405020304" pitchFamily="18" charset="0"/>
                <a:cs typeface="Times New Roman" panose="02020603050405020304" pitchFamily="18" charset="0"/>
              </a:rPr>
              <a:t>Dynamic Overflow Transit Parking –</a:t>
            </a:r>
            <a:r>
              <a:rPr lang="en-US" sz="1800" dirty="0">
                <a:effectLst/>
                <a:latin typeface="Arial" panose="020B0604020202020204" pitchFamily="34" charset="0"/>
                <a:ea typeface="Arial" panose="020B0604020202020204" pitchFamily="34" charset="0"/>
                <a:cs typeface="Arial" panose="020B0604020202020204" pitchFamily="34" charset="0"/>
              </a:rPr>
              <a:t> This is a strategy where parking demand and availability is continuously monitored, and real-time assessments are made if overflow parking is needed. Associated dynamic routing information is provided to motorists through smartphone applications or on-street variable wayfinding.</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marR="0" lvl="0" indent="-342900" algn="just">
              <a:lnSpc>
                <a:spcPct val="115000"/>
              </a:lnSpc>
              <a:spcBef>
                <a:spcPts val="0"/>
              </a:spcBef>
              <a:spcAft>
                <a:spcPts val="0"/>
              </a:spcAft>
              <a:buFont typeface="Symbol" panose="05050102010706020507" pitchFamily="18" charset="2"/>
              <a:buChar char=""/>
            </a:pPr>
            <a:r>
              <a:rPr lang="en-US" sz="1800" b="1" dirty="0">
                <a:solidFill>
                  <a:srgbClr val="4F81BD"/>
                </a:solidFill>
                <a:effectLst/>
                <a:latin typeface="Arial" panose="020B0604020202020204" pitchFamily="34" charset="0"/>
                <a:ea typeface="Times New Roman" panose="02020603050405020304" pitchFamily="18" charset="0"/>
                <a:cs typeface="Times New Roman" panose="02020603050405020304" pitchFamily="18" charset="0"/>
              </a:rPr>
              <a:t>Dynamic Parking Reservation –</a:t>
            </a:r>
            <a:r>
              <a:rPr lang="en-US" sz="1800" dirty="0">
                <a:effectLst/>
                <a:latin typeface="Arial" panose="020B0604020202020204" pitchFamily="34" charset="0"/>
                <a:ea typeface="Arial" panose="020B0604020202020204" pitchFamily="34" charset="0"/>
                <a:cs typeface="Arial" panose="020B0604020202020204" pitchFamily="34" charset="0"/>
              </a:rPr>
              <a:t> This strategy continuously monitors capacity availability and system users can reserve a parking space ahead of arriving at the parking location, usually through a private sector smartphone application.</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marR="0" lvl="0" indent="-342900" algn="just">
              <a:lnSpc>
                <a:spcPct val="115000"/>
              </a:lnSpc>
              <a:spcBef>
                <a:spcPts val="0"/>
              </a:spcBef>
              <a:spcAft>
                <a:spcPts val="0"/>
              </a:spcAft>
              <a:buFont typeface="Symbol" panose="05050102010706020507" pitchFamily="18" charset="2"/>
              <a:buChar char=""/>
            </a:pPr>
            <a:r>
              <a:rPr lang="en-US" sz="1800" b="1" dirty="0">
                <a:solidFill>
                  <a:srgbClr val="4F81BD"/>
                </a:solidFill>
                <a:effectLst/>
                <a:latin typeface="Arial" panose="020B0604020202020204" pitchFamily="34" charset="0"/>
                <a:ea typeface="Times New Roman" panose="02020603050405020304" pitchFamily="18" charset="0"/>
                <a:cs typeface="Times New Roman" panose="02020603050405020304" pitchFamily="18" charset="0"/>
              </a:rPr>
              <a:t>Dynamic Wayfinding –</a:t>
            </a:r>
            <a:r>
              <a:rPr lang="en-US" sz="1800" dirty="0">
                <a:effectLst/>
                <a:latin typeface="Arial" panose="020B0604020202020204" pitchFamily="34" charset="0"/>
                <a:ea typeface="Arial" panose="020B0604020202020204" pitchFamily="34" charset="0"/>
                <a:cs typeface="Arial" panose="020B0604020202020204" pitchFamily="34" charset="0"/>
              </a:rPr>
              <a:t> This provides real-time, parking-related information to travelers associated with space availability and location to optimize use of parking facilities and minimize time spent searching for available parking, usually in the form of roadside dynamic message signs.</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marR="0" lvl="0" indent="-342900" algn="just">
              <a:lnSpc>
                <a:spcPct val="115000"/>
              </a:lnSpc>
              <a:spcBef>
                <a:spcPts val="0"/>
              </a:spcBef>
              <a:spcAft>
                <a:spcPts val="0"/>
              </a:spcAft>
              <a:buFont typeface="Symbol" panose="05050102010706020507" pitchFamily="18" charset="2"/>
              <a:buChar char=""/>
            </a:pPr>
            <a:r>
              <a:rPr lang="en-US" sz="1800" b="1" dirty="0">
                <a:solidFill>
                  <a:srgbClr val="4F81BD"/>
                </a:solidFill>
                <a:effectLst/>
                <a:latin typeface="Arial" panose="020B0604020202020204" pitchFamily="34" charset="0"/>
                <a:ea typeface="Times New Roman" panose="02020603050405020304" pitchFamily="18" charset="0"/>
                <a:cs typeface="Times New Roman" panose="02020603050405020304" pitchFamily="18" charset="0"/>
              </a:rPr>
              <a:t>Dynamically Priced Parking –</a:t>
            </a:r>
            <a:r>
              <a:rPr lang="en-US" sz="1800" dirty="0">
                <a:effectLst/>
                <a:latin typeface="Arial" panose="020B0604020202020204" pitchFamily="34" charset="0"/>
                <a:ea typeface="Arial" panose="020B0604020202020204" pitchFamily="34" charset="0"/>
                <a:cs typeface="Arial" panose="020B0604020202020204" pitchFamily="34" charset="0"/>
              </a:rPr>
              <a:t> This includes dynamically adjusted parking fees based on demand and availability to influence trip timing choice and parking location choice to balance parking supply and demand more efficiently, reduce negative impacts of travelers searching for parking, or to reduce traffic impacts associated with peak period trip making.</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marR="0" lvl="0" indent="-342900" algn="just">
              <a:lnSpc>
                <a:spcPct val="115000"/>
              </a:lnSpc>
              <a:spcBef>
                <a:spcPts val="0"/>
              </a:spcBef>
              <a:spcAft>
                <a:spcPts val="0"/>
              </a:spcAft>
              <a:buFont typeface="Symbol" panose="05050102010706020507" pitchFamily="18" charset="2"/>
              <a:buChar char=""/>
            </a:pPr>
            <a:r>
              <a:rPr lang="en-US" sz="1800" b="1" dirty="0">
                <a:solidFill>
                  <a:srgbClr val="4F81BD"/>
                </a:solidFill>
                <a:effectLst/>
                <a:latin typeface="Arial" panose="020B0604020202020204" pitchFamily="34" charset="0"/>
                <a:ea typeface="Times New Roman" panose="02020603050405020304" pitchFamily="18" charset="0"/>
                <a:cs typeface="Times New Roman" panose="02020603050405020304" pitchFamily="18" charset="0"/>
              </a:rPr>
              <a:t>Truck Parking Information Management Systems (TPIMS) –</a:t>
            </a:r>
            <a:r>
              <a:rPr lang="en-US" sz="1800" dirty="0">
                <a:effectLst/>
                <a:latin typeface="Arial" panose="020B0604020202020204" pitchFamily="34" charset="0"/>
                <a:ea typeface="Arial" panose="020B0604020202020204" pitchFamily="34" charset="0"/>
                <a:cs typeface="Arial" panose="020B0604020202020204" pitchFamily="34" charset="0"/>
              </a:rPr>
              <a:t> Real-time parking information is made available using data from sensors at public rest areas or commercial truck stops using upstream dynamic message signs, in-cab routing systems, smartphone applications, and traveler information websites.  TPIMS helps to maximize available parking capacity and allow drivers to proactively plan their routes and make safer, smarter parking decisions.  An example of TPIMS dynamic message sign is shown in Figure 11.</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endParaRPr lang="en-US" sz="1800" u="sng" dirty="0">
              <a:solidFill>
                <a:srgbClr val="0000FF"/>
              </a:solidFill>
              <a:effectLst/>
              <a:latin typeface="Arial" panose="020B060402020202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800" u="sng" dirty="0">
                <a:solidFill>
                  <a:srgbClr val="0000FF"/>
                </a:solidFill>
                <a:effectLst/>
                <a:latin typeface="Arial" panose="020B0604020202020204" pitchFamily="34" charset="0"/>
                <a:ea typeface="Times New Roman" panose="02020603050405020304" pitchFamily="18" charset="0"/>
                <a:cs typeface="Times New Roman" panose="02020603050405020304" pitchFamily="18" charset="0"/>
              </a:rPr>
              <a:t>FHWA Office of Operations Active Parking Management website: </a:t>
            </a:r>
            <a:r>
              <a:rPr lang="en-US" sz="1800" u="sng" dirty="0">
                <a:solidFill>
                  <a:srgbClr val="0000FF"/>
                </a:solidFill>
                <a:effectLst/>
                <a:latin typeface="Arial" panose="020B0604020202020204" pitchFamily="34" charset="0"/>
                <a:ea typeface="Times New Roman" panose="02020603050405020304" pitchFamily="18" charset="0"/>
                <a:cs typeface="Times New Roman" panose="02020603050405020304" pitchFamily="18" charset="0"/>
                <a:hlinkClick r:id="rId3"/>
              </a:rPr>
              <a:t>https://ops.fhwa.dot.gov/atdm/approaches/apm.htm</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p>
          <a:p>
            <a:endParaRPr lang="en-US" dirty="0"/>
          </a:p>
        </p:txBody>
      </p:sp>
      <p:sp>
        <p:nvSpPr>
          <p:cNvPr id="4" name="Slide Number Placeholder 3"/>
          <p:cNvSpPr>
            <a:spLocks noGrp="1"/>
          </p:cNvSpPr>
          <p:nvPr>
            <p:ph type="sldNum" sz="quarter" idx="5"/>
          </p:nvPr>
        </p:nvSpPr>
        <p:spPr/>
        <p:txBody>
          <a:bodyPr/>
          <a:lstStyle/>
          <a:p>
            <a:pPr>
              <a:defRPr/>
            </a:pPr>
            <a:fld id="{11BD1B47-854E-408A-B33F-716F75751E07}" type="slidenum">
              <a:rPr lang="en-US" altLang="en-US" smtClean="0"/>
              <a:pPr>
                <a:defRPr/>
              </a:pPr>
              <a:t>40</a:t>
            </a:fld>
            <a:endParaRPr lang="en-US" altLang="en-US" dirty="0"/>
          </a:p>
        </p:txBody>
      </p:sp>
    </p:spTree>
    <p:extLst>
      <p:ext uri="{BB962C8B-B14F-4D97-AF65-F5344CB8AC3E}">
        <p14:creationId xmlns:p14="http://schemas.microsoft.com/office/powerpoint/2010/main" val="305134118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an example of a Truck Parking Information Management System Sign in Wisconsin.</a:t>
            </a:r>
          </a:p>
        </p:txBody>
      </p:sp>
      <p:sp>
        <p:nvSpPr>
          <p:cNvPr id="4" name="Slide Number Placeholder 3"/>
          <p:cNvSpPr>
            <a:spLocks noGrp="1"/>
          </p:cNvSpPr>
          <p:nvPr>
            <p:ph type="sldNum" sz="quarter" idx="5"/>
          </p:nvPr>
        </p:nvSpPr>
        <p:spPr/>
        <p:txBody>
          <a:bodyPr/>
          <a:lstStyle/>
          <a:p>
            <a:pPr>
              <a:defRPr/>
            </a:pPr>
            <a:fld id="{11BD1B47-854E-408A-B33F-716F75751E07}" type="slidenum">
              <a:rPr lang="en-US" altLang="en-US" smtClean="0"/>
              <a:pPr>
                <a:defRPr/>
              </a:pPr>
              <a:t>41</a:t>
            </a:fld>
            <a:endParaRPr lang="en-US" altLang="en-US" dirty="0"/>
          </a:p>
        </p:txBody>
      </p:sp>
    </p:spTree>
    <p:extLst>
      <p:ext uri="{BB962C8B-B14F-4D97-AF65-F5344CB8AC3E}">
        <p14:creationId xmlns:p14="http://schemas.microsoft.com/office/powerpoint/2010/main" val="248704925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0"/>
              </a:spcAft>
            </a:pPr>
            <a:r>
              <a:rPr lang="en-US" sz="1800" dirty="0">
                <a:solidFill>
                  <a:srgbClr val="000000"/>
                </a:solidFill>
                <a:effectLst/>
                <a:latin typeface="Arial" panose="020B0604020202020204" pitchFamily="34" charset="0"/>
                <a:ea typeface="Arial" panose="020B0604020202020204" pitchFamily="34" charset="0"/>
                <a:cs typeface="Arial" panose="020B0604020202020204" pitchFamily="34" charset="0"/>
              </a:rPr>
              <a:t>Active transportation, micromobility, and their use of ITS to support better TSMO are an area of rapid change. Efforts to provide last mile human powered connectivity also has tremendous positive public health benefits. Micromobility refers to several different modes of human and electric-powered transport that are low-speed (comparable to a bicycle), small, lightweight, and typically used for short distance trips. Micromobility includes bikes, ebikes, electric scooters, electric skateboards, share bikes, electric pedal assisted (pedelec) bikes, and other variations that meet the criteria definition.</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pPr>
            <a:r>
              <a:rPr lang="en-US" sz="1800" dirty="0">
                <a:solidFill>
                  <a:srgbClr val="000000"/>
                </a:solidFill>
                <a:effectLst/>
                <a:latin typeface="Arial" panose="020B0604020202020204" pitchFamily="34" charset="0"/>
                <a:ea typeface="Arial" panose="020B0604020202020204" pitchFamily="34" charset="0"/>
                <a:cs typeface="Arial" panose="020B0604020202020204" pitchFamily="34" charset="0"/>
              </a:rPr>
              <a:t> </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pPr>
            <a:r>
              <a:rPr lang="en-US" sz="1800" dirty="0">
                <a:solidFill>
                  <a:srgbClr val="000000"/>
                </a:solidFill>
                <a:effectLst/>
                <a:latin typeface="Arial" panose="020B0604020202020204" pitchFamily="34" charset="0"/>
                <a:ea typeface="Arial" panose="020B0604020202020204" pitchFamily="34" charset="0"/>
                <a:cs typeface="Arial" panose="020B0604020202020204" pitchFamily="34" charset="0"/>
              </a:rPr>
              <a:t>Examples of ITS-based active transportation and micromobility include:</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pPr>
            <a:r>
              <a:rPr lang="en-US" sz="1800" dirty="0">
                <a:solidFill>
                  <a:srgbClr val="000000"/>
                </a:solidFill>
                <a:effectLst/>
                <a:latin typeface="Arial" panose="020B0604020202020204" pitchFamily="34" charset="0"/>
                <a:ea typeface="Arial" panose="020B0604020202020204" pitchFamily="34" charset="0"/>
                <a:cs typeface="Arial" panose="020B0604020202020204" pitchFamily="34" charset="0"/>
              </a:rPr>
              <a:t> </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marR="0" lvl="0" indent="-342900" algn="just">
              <a:lnSpc>
                <a:spcPct val="115000"/>
              </a:lnSpc>
              <a:spcBef>
                <a:spcPts val="0"/>
              </a:spcBef>
              <a:spcAft>
                <a:spcPts val="0"/>
              </a:spcAft>
              <a:buFont typeface="Symbol" panose="05050102010706020507" pitchFamily="18" charset="2"/>
              <a:buChar char=""/>
            </a:pPr>
            <a:r>
              <a:rPr lang="en-US" sz="1800" b="1" dirty="0">
                <a:solidFill>
                  <a:srgbClr val="4F81BD"/>
                </a:solidFill>
                <a:effectLst/>
                <a:latin typeface="Arial" panose="020B0604020202020204" pitchFamily="34" charset="0"/>
                <a:ea typeface="Times New Roman" panose="02020603050405020304" pitchFamily="18" charset="0"/>
                <a:cs typeface="Times New Roman" panose="02020603050405020304" pitchFamily="18" charset="0"/>
              </a:rPr>
              <a:t>Bike Sharing Programs –</a:t>
            </a:r>
            <a:r>
              <a:rPr lang="en-US" sz="1800" dirty="0">
                <a:effectLst/>
                <a:latin typeface="Arial" panose="020B0604020202020204" pitchFamily="34" charset="0"/>
                <a:ea typeface="Arial" panose="020B0604020202020204" pitchFamily="34" charset="0"/>
                <a:cs typeface="Arial" panose="020B0604020202020204" pitchFamily="34" charset="0"/>
              </a:rPr>
              <a:t> These </a:t>
            </a:r>
            <a:r>
              <a:rPr lang="en-US" sz="1800" dirty="0">
                <a:solidFill>
                  <a:srgbClr val="000000"/>
                </a:solidFill>
                <a:effectLst/>
                <a:latin typeface="Arial" panose="020B0604020202020204" pitchFamily="34" charset="0"/>
                <a:ea typeface="Arial" panose="020B0604020202020204" pitchFamily="34" charset="0"/>
                <a:cs typeface="Arial" panose="020B0604020202020204" pitchFamily="34" charset="0"/>
              </a:rPr>
              <a:t>come in the form of docked or dockless.  Docked sharing programs require the rider to pick up and drop off the bike at a designated location.  Dockless programs allow bikes to be parked anywhere. Equipped with GPS, the bikes can be tracked by the company who routinely drives around to collect the bikes and bring them back to popular rental locations (e.g., transit stations, special events, etc.). One area of increased popularity are e-bikes.  Pedaling an e-bike is easier than riding a normal bike and makes cycling more accessible, especially in communities with hilly terrain.  Figure 12 shows a sample of an e-bike sharing location.</a:t>
            </a:r>
          </a:p>
          <a:p>
            <a:pPr marL="342900" marR="0" lvl="0" indent="-342900" algn="just" defTabSz="914400" rtl="0" eaLnBrk="0" fontAlgn="base" latinLnBrk="0" hangingPunct="0">
              <a:lnSpc>
                <a:spcPct val="115000"/>
              </a:lnSpc>
              <a:spcBef>
                <a:spcPts val="0"/>
              </a:spcBef>
              <a:spcAft>
                <a:spcPts val="0"/>
              </a:spcAft>
              <a:buClrTx/>
              <a:buSzTx/>
              <a:buFont typeface="Symbol" panose="05050102010706020507" pitchFamily="18" charset="2"/>
              <a:buChar char=""/>
              <a:tabLst/>
              <a:defRPr/>
            </a:pPr>
            <a:r>
              <a:rPr lang="en-US" sz="1800" b="1" dirty="0">
                <a:solidFill>
                  <a:srgbClr val="4F81BD"/>
                </a:solidFill>
                <a:effectLst/>
                <a:latin typeface="Arial" panose="020B0604020202020204" pitchFamily="34" charset="0"/>
                <a:ea typeface="Times New Roman" panose="02020603050405020304" pitchFamily="18" charset="0"/>
                <a:cs typeface="Times New Roman" panose="02020603050405020304" pitchFamily="18" charset="0"/>
              </a:rPr>
              <a:t>E-Scooter Sharing Programs -</a:t>
            </a:r>
            <a:r>
              <a:rPr lang="en-US" sz="1800" dirty="0">
                <a:solidFill>
                  <a:srgbClr val="000000"/>
                </a:solidFill>
                <a:effectLst/>
                <a:latin typeface="Arial" panose="020B0604020202020204" pitchFamily="34" charset="0"/>
                <a:ea typeface="Arial" panose="020B0604020202020204" pitchFamily="34" charset="0"/>
                <a:cs typeface="Arial" panose="020B0604020202020204" pitchFamily="34" charset="0"/>
              </a:rPr>
              <a:t> Predominantly dockless and equipped with GPS, the scooters can be tracked by the company who routinely drives around to collect scooters, charge them, and transport them back to popular rental locations (e.g., transit stations, special events, etc.).</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marR="0" lvl="0" indent="-342900" algn="just">
              <a:lnSpc>
                <a:spcPct val="115000"/>
              </a:lnSpc>
              <a:spcBef>
                <a:spcPts val="0"/>
              </a:spcBef>
              <a:spcAft>
                <a:spcPts val="0"/>
              </a:spcAft>
              <a:buFont typeface="Symbol" panose="05050102010706020507" pitchFamily="18" charset="2"/>
              <a:buChar char=""/>
            </a:pP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a:defRPr/>
            </a:pPr>
            <a:fld id="{11BD1B47-854E-408A-B33F-716F75751E07}" type="slidenum">
              <a:rPr lang="en-US" altLang="en-US" smtClean="0"/>
              <a:pPr>
                <a:defRPr/>
              </a:pPr>
              <a:t>42</a:t>
            </a:fld>
            <a:endParaRPr lang="en-US" altLang="en-US" dirty="0"/>
          </a:p>
        </p:txBody>
      </p:sp>
    </p:spTree>
    <p:extLst>
      <p:ext uri="{BB962C8B-B14F-4D97-AF65-F5344CB8AC3E}">
        <p14:creationId xmlns:p14="http://schemas.microsoft.com/office/powerpoint/2010/main" val="36955842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0"/>
              </a:spcAft>
            </a:pPr>
            <a:r>
              <a:rPr lang="en-US" sz="1800" dirty="0">
                <a:solidFill>
                  <a:srgbClr val="000000"/>
                </a:solidFill>
                <a:effectLst/>
                <a:latin typeface="Arial" panose="020B0604020202020204" pitchFamily="34" charset="0"/>
                <a:ea typeface="Arial" panose="020B0604020202020204" pitchFamily="34" charset="0"/>
                <a:cs typeface="Arial" panose="020B0604020202020204" pitchFamily="34" charset="0"/>
              </a:rPr>
              <a:t>Fundamentally, there are a several components that need to be considered when developing ITS that enables TSMO:</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pPr>
            <a:r>
              <a:rPr lang="en-US" sz="1800" dirty="0">
                <a:solidFill>
                  <a:srgbClr val="000000"/>
                </a:solidFill>
                <a:effectLst/>
                <a:latin typeface="Arial" panose="020B0604020202020204" pitchFamily="34" charset="0"/>
                <a:ea typeface="Arial" panose="020B0604020202020204" pitchFamily="34" charset="0"/>
                <a:cs typeface="Arial" panose="020B0604020202020204" pitchFamily="34" charset="0"/>
              </a:rPr>
              <a:t> </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marR="0" lvl="0" indent="-342900" algn="just">
              <a:lnSpc>
                <a:spcPct val="115000"/>
              </a:lnSpc>
              <a:spcBef>
                <a:spcPts val="0"/>
              </a:spcBef>
              <a:spcAft>
                <a:spcPts val="600"/>
              </a:spcAft>
              <a:buFont typeface="+mj-lt"/>
              <a:buAutoNum type="arabicPeriod"/>
            </a:pPr>
            <a:r>
              <a:rPr lang="en-US" sz="1800" b="1" dirty="0">
                <a:solidFill>
                  <a:srgbClr val="4F81BD"/>
                </a:solidFill>
                <a:effectLst/>
                <a:latin typeface="Arial" panose="020B0604020202020204" pitchFamily="34" charset="0"/>
                <a:ea typeface="Times New Roman" panose="02020603050405020304" pitchFamily="18" charset="0"/>
                <a:cs typeface="Times New Roman" panose="02020603050405020304" pitchFamily="18" charset="0"/>
              </a:rPr>
              <a:t>Centers –</a:t>
            </a:r>
            <a:r>
              <a:rPr lang="en-US" sz="1800" dirty="0">
                <a:effectLst/>
                <a:latin typeface="Arial" panose="020B0604020202020204" pitchFamily="34" charset="0"/>
                <a:ea typeface="Arial" panose="020B0604020202020204" pitchFamily="34" charset="0"/>
                <a:cs typeface="Arial" panose="020B0604020202020204" pitchFamily="34" charset="0"/>
              </a:rPr>
              <a:t> gather information from a variety of sources including field devices, other agencies, and vehicles that are typically integrated through hardware and software to make a variety of command-and-control decisions.</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marR="0" lvl="0" indent="-342900" algn="just">
              <a:lnSpc>
                <a:spcPct val="115000"/>
              </a:lnSpc>
              <a:spcBef>
                <a:spcPts val="0"/>
              </a:spcBef>
              <a:spcAft>
                <a:spcPts val="600"/>
              </a:spcAft>
              <a:buFont typeface="+mj-lt"/>
              <a:buAutoNum type="arabicPeriod"/>
            </a:pPr>
            <a:r>
              <a:rPr lang="en-US" sz="1800" b="1" dirty="0">
                <a:solidFill>
                  <a:srgbClr val="4F81BD"/>
                </a:solidFill>
                <a:effectLst/>
                <a:latin typeface="Arial" panose="020B0604020202020204" pitchFamily="34" charset="0"/>
                <a:ea typeface="Times New Roman" panose="02020603050405020304" pitchFamily="18" charset="0"/>
                <a:cs typeface="Times New Roman" panose="02020603050405020304" pitchFamily="18" charset="0"/>
              </a:rPr>
              <a:t>Field Devices –</a:t>
            </a:r>
            <a:r>
              <a:rPr lang="en-US" sz="1800" dirty="0">
                <a:effectLst/>
                <a:latin typeface="Arial" panose="020B0604020202020204" pitchFamily="34" charset="0"/>
                <a:ea typeface="Arial" panose="020B0604020202020204" pitchFamily="34" charset="0"/>
                <a:cs typeface="Arial" panose="020B0604020202020204" pitchFamily="34" charset="0"/>
              </a:rPr>
              <a:t> equipment installed primarily within right of way or within the road that feeds data into associated centers to make effective operational decisions.</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marR="0" lvl="0" indent="-342900" algn="just">
              <a:lnSpc>
                <a:spcPct val="115000"/>
              </a:lnSpc>
              <a:spcBef>
                <a:spcPts val="0"/>
              </a:spcBef>
              <a:spcAft>
                <a:spcPts val="600"/>
              </a:spcAft>
              <a:buFont typeface="+mj-lt"/>
              <a:buAutoNum type="arabicPeriod"/>
            </a:pPr>
            <a:r>
              <a:rPr lang="en-US" sz="1800" b="1" dirty="0">
                <a:solidFill>
                  <a:srgbClr val="4F81BD"/>
                </a:solidFill>
                <a:effectLst/>
                <a:latin typeface="Arial" panose="020B0604020202020204" pitchFamily="34" charset="0"/>
                <a:ea typeface="Times New Roman" panose="02020603050405020304" pitchFamily="18" charset="0"/>
                <a:cs typeface="Times New Roman" panose="02020603050405020304" pitchFamily="18" charset="0"/>
              </a:rPr>
              <a:t>Communications –</a:t>
            </a:r>
            <a:r>
              <a:rPr lang="en-US" sz="1800" dirty="0">
                <a:effectLst/>
                <a:latin typeface="Arial" panose="020B0604020202020204" pitchFamily="34" charset="0"/>
                <a:ea typeface="Arial" panose="020B0604020202020204" pitchFamily="34" charset="0"/>
                <a:cs typeface="Arial" panose="020B0604020202020204" pitchFamily="34" charset="0"/>
              </a:rPr>
              <a:t> connects centers to field devices and critical to making timely and effective operations decisions. Takes the form of robust, redundant communications and targeted remote wireline or wireless communications typically that ensures defined continuity of operations thresholds. For very critical communications connections, there is often an added level of hardening, such as encasing conduit in concrete or designing access points to be maintained during extreme weather events.</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marR="0" lvl="0" indent="-342900" algn="just">
              <a:lnSpc>
                <a:spcPct val="115000"/>
              </a:lnSpc>
              <a:spcBef>
                <a:spcPts val="0"/>
              </a:spcBef>
              <a:spcAft>
                <a:spcPts val="600"/>
              </a:spcAft>
              <a:buFont typeface="+mj-lt"/>
              <a:buAutoNum type="arabicPeriod"/>
            </a:pPr>
            <a:r>
              <a:rPr lang="en-US" sz="1800" b="1" dirty="0">
                <a:solidFill>
                  <a:srgbClr val="4F81BD"/>
                </a:solidFill>
                <a:effectLst/>
                <a:latin typeface="Arial" panose="020B0604020202020204" pitchFamily="34" charset="0"/>
                <a:ea typeface="Times New Roman" panose="02020603050405020304" pitchFamily="18" charset="0"/>
                <a:cs typeface="Times New Roman" panose="02020603050405020304" pitchFamily="18" charset="0"/>
              </a:rPr>
              <a:t>Vehicles, Pedestrians, Bicycles, and other Forms of Surface Transportation –</a:t>
            </a:r>
            <a:r>
              <a:rPr lang="en-US" sz="1800" dirty="0">
                <a:solidFill>
                  <a:srgbClr val="000000"/>
                </a:solidFill>
                <a:effectLst/>
                <a:latin typeface="Arial" panose="020B0604020202020204" pitchFamily="34" charset="0"/>
                <a:ea typeface="Arial" panose="020B0604020202020204" pitchFamily="34" charset="0"/>
                <a:cs typeface="Arial" panose="020B0604020202020204" pitchFamily="34" charset="0"/>
              </a:rPr>
              <a:t> feed the data to the centers from field devices via communications. As smart phones continue to advance with widespread coverage, more applications are using the devices to support a wide range of transportation applications.</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a:defRPr/>
            </a:pPr>
            <a:fld id="{11BD1B47-854E-408A-B33F-716F75751E07}" type="slidenum">
              <a:rPr lang="en-US" altLang="en-US" smtClean="0"/>
              <a:pPr>
                <a:defRPr/>
              </a:pPr>
              <a:t>6</a:t>
            </a:fld>
            <a:endParaRPr lang="en-US" altLang="en-US" dirty="0"/>
          </a:p>
        </p:txBody>
      </p:sp>
    </p:spTree>
    <p:extLst>
      <p:ext uri="{BB962C8B-B14F-4D97-AF65-F5344CB8AC3E}">
        <p14:creationId xmlns:p14="http://schemas.microsoft.com/office/powerpoint/2010/main" val="223017942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picture in Madison, WI.  It was the first bike share system in the country to convert to all e-bikes (Trek Bicycle Headquarters are nearby) in 2019.</a:t>
            </a:r>
          </a:p>
        </p:txBody>
      </p:sp>
      <p:sp>
        <p:nvSpPr>
          <p:cNvPr id="4" name="Slide Number Placeholder 3"/>
          <p:cNvSpPr>
            <a:spLocks noGrp="1"/>
          </p:cNvSpPr>
          <p:nvPr>
            <p:ph type="sldNum" sz="quarter" idx="5"/>
          </p:nvPr>
        </p:nvSpPr>
        <p:spPr/>
        <p:txBody>
          <a:bodyPr/>
          <a:lstStyle/>
          <a:p>
            <a:pPr>
              <a:defRPr/>
            </a:pPr>
            <a:fld id="{11BD1B47-854E-408A-B33F-716F75751E07}" type="slidenum">
              <a:rPr lang="en-US" altLang="en-US" smtClean="0"/>
              <a:pPr>
                <a:defRPr/>
              </a:pPr>
              <a:t>43</a:t>
            </a:fld>
            <a:endParaRPr lang="en-US" altLang="en-US" dirty="0"/>
          </a:p>
        </p:txBody>
      </p:sp>
    </p:spTree>
    <p:extLst>
      <p:ext uri="{BB962C8B-B14F-4D97-AF65-F5344CB8AC3E}">
        <p14:creationId xmlns:p14="http://schemas.microsoft.com/office/powerpoint/2010/main" val="411865695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1200"/>
              </a:spcBef>
              <a:spcAft>
                <a:spcPts val="300"/>
              </a:spcAft>
            </a:pPr>
            <a:r>
              <a:rPr lang="en-US" sz="1800" b="1" i="1" dirty="0">
                <a:effectLst/>
                <a:latin typeface="Cambria" panose="02040503050406030204" pitchFamily="18" charset="0"/>
                <a:ea typeface="Arial" panose="020B0604020202020204" pitchFamily="34" charset="0"/>
                <a:cs typeface="Times New Roman" panose="02020603050405020304" pitchFamily="18" charset="0"/>
              </a:rPr>
              <a:t>Smart City/Smart Community Applications</a:t>
            </a:r>
            <a:endParaRPr lang="en-US" sz="1800" b="1" i="1" dirty="0">
              <a:effectLst/>
              <a:latin typeface="Cambria" panose="02040503050406030204" pitchFamily="18"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pPr>
            <a:r>
              <a:rPr lang="en-US" sz="1800" dirty="0">
                <a:solidFill>
                  <a:srgbClr val="000000"/>
                </a:solidFill>
                <a:effectLst/>
                <a:latin typeface="Arial" panose="020B0604020202020204" pitchFamily="34" charset="0"/>
                <a:ea typeface="Arial" panose="020B0604020202020204" pitchFamily="34" charset="0"/>
                <a:cs typeface="Arial" panose="020B0604020202020204" pitchFamily="34" charset="0"/>
              </a:rPr>
              <a:t>Smart city applications are geared toward leveraging technology, and specifically the Internet of Things (IoT), to make communities operate more efficiently while promoting sustainable development. ITS and TSMO fall under the category of smart mobility.  Other categories that have a connection to transportation include:</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pPr>
            <a:r>
              <a:rPr lang="en-US" sz="1800" dirty="0">
                <a:solidFill>
                  <a:srgbClr val="000000"/>
                </a:solidFill>
                <a:effectLst/>
                <a:latin typeface="Arial" panose="020B0604020202020204" pitchFamily="34" charset="0"/>
                <a:ea typeface="Arial" panose="020B0604020202020204" pitchFamily="34" charset="0"/>
                <a:cs typeface="Arial" panose="020B0604020202020204" pitchFamily="34" charset="0"/>
              </a:rPr>
              <a:t> </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marR="0" lvl="0" indent="-342900" algn="just">
              <a:lnSpc>
                <a:spcPct val="115000"/>
              </a:lnSpc>
              <a:spcBef>
                <a:spcPts val="0"/>
              </a:spcBef>
              <a:spcAft>
                <a:spcPts val="0"/>
              </a:spcAft>
              <a:buFont typeface="Symbol" panose="05050102010706020507" pitchFamily="18" charset="2"/>
              <a:buChar char=""/>
            </a:pPr>
            <a:r>
              <a:rPr lang="en-US" sz="1800" b="1" dirty="0">
                <a:solidFill>
                  <a:srgbClr val="4F81BD"/>
                </a:solidFill>
                <a:effectLst/>
                <a:latin typeface="Arial" panose="020B0604020202020204" pitchFamily="34" charset="0"/>
                <a:ea typeface="Times New Roman" panose="02020603050405020304" pitchFamily="18" charset="0"/>
                <a:cs typeface="Times New Roman" panose="02020603050405020304" pitchFamily="18" charset="0"/>
              </a:rPr>
              <a:t>Smart Infrastructure –</a:t>
            </a:r>
            <a:r>
              <a:rPr lang="en-US" sz="1800" dirty="0">
                <a:effectLst/>
                <a:latin typeface="Arial" panose="020B0604020202020204" pitchFamily="34" charset="0"/>
                <a:ea typeface="Arial" panose="020B0604020202020204" pitchFamily="34" charset="0"/>
                <a:cs typeface="Arial" panose="020B0604020202020204" pitchFamily="34" charset="0"/>
              </a:rPr>
              <a:t> This includes intelligent LED lighting, public wi-fi, community interconnectivity, and smart cards that can be used for variety of services.</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marR="0" lvl="0" indent="-342900" algn="just">
              <a:lnSpc>
                <a:spcPct val="115000"/>
              </a:lnSpc>
              <a:spcBef>
                <a:spcPts val="0"/>
              </a:spcBef>
              <a:spcAft>
                <a:spcPts val="0"/>
              </a:spcAft>
              <a:buFont typeface="Symbol" panose="05050102010706020507" pitchFamily="18" charset="2"/>
              <a:buChar char=""/>
            </a:pPr>
            <a:r>
              <a:rPr lang="en-US" sz="1800" b="1" dirty="0">
                <a:solidFill>
                  <a:srgbClr val="4F81BD"/>
                </a:solidFill>
                <a:effectLst/>
                <a:latin typeface="Arial" panose="020B0604020202020204" pitchFamily="34" charset="0"/>
                <a:ea typeface="Times New Roman" panose="02020603050405020304" pitchFamily="18" charset="0"/>
                <a:cs typeface="Times New Roman" panose="02020603050405020304" pitchFamily="18" charset="0"/>
              </a:rPr>
              <a:t>Smart Environment -</a:t>
            </a:r>
            <a:r>
              <a:rPr lang="en-US" sz="1800" dirty="0">
                <a:effectLst/>
                <a:latin typeface="Arial" panose="020B0604020202020204" pitchFamily="34" charset="0"/>
                <a:ea typeface="Arial" panose="020B0604020202020204" pitchFamily="34" charset="0"/>
                <a:cs typeface="Arial" panose="020B0604020202020204" pitchFamily="34" charset="0"/>
              </a:rPr>
              <a:t> This includes air quality monitoring, green energy, and green urban planning.</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marR="0" lvl="0" indent="-342900" algn="just">
              <a:lnSpc>
                <a:spcPct val="115000"/>
              </a:lnSpc>
              <a:spcBef>
                <a:spcPts val="0"/>
              </a:spcBef>
              <a:spcAft>
                <a:spcPts val="0"/>
              </a:spcAft>
              <a:buFont typeface="Symbol" panose="05050102010706020507" pitchFamily="18" charset="2"/>
              <a:buChar char=""/>
            </a:pPr>
            <a:r>
              <a:rPr lang="en-US" sz="1800" b="1" dirty="0">
                <a:solidFill>
                  <a:srgbClr val="4F81BD"/>
                </a:solidFill>
                <a:effectLst/>
                <a:latin typeface="Arial" panose="020B0604020202020204" pitchFamily="34" charset="0"/>
                <a:ea typeface="Times New Roman" panose="02020603050405020304" pitchFamily="18" charset="0"/>
                <a:cs typeface="Times New Roman" panose="02020603050405020304" pitchFamily="18" charset="0"/>
              </a:rPr>
              <a:t>Smart Public Safety -</a:t>
            </a:r>
            <a:r>
              <a:rPr lang="en-US" sz="1800" dirty="0">
                <a:effectLst/>
                <a:latin typeface="Arial" panose="020B0604020202020204" pitchFamily="34" charset="0"/>
                <a:ea typeface="Arial" panose="020B0604020202020204" pitchFamily="34" charset="0"/>
                <a:cs typeface="Arial" panose="020B0604020202020204" pitchFamily="34" charset="0"/>
              </a:rPr>
              <a:t> Camera surveillance and NextGen 911 are examples of smart public safety.</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marR="0" lvl="0" indent="-342900" algn="just">
              <a:lnSpc>
                <a:spcPct val="115000"/>
              </a:lnSpc>
              <a:spcBef>
                <a:spcPts val="0"/>
              </a:spcBef>
              <a:spcAft>
                <a:spcPts val="0"/>
              </a:spcAft>
              <a:buFont typeface="Symbol" panose="05050102010706020507" pitchFamily="18" charset="2"/>
              <a:buChar char=""/>
            </a:pPr>
            <a:r>
              <a:rPr lang="en-US" sz="1800" b="1" dirty="0">
                <a:solidFill>
                  <a:srgbClr val="4F81BD"/>
                </a:solidFill>
                <a:effectLst/>
                <a:latin typeface="Arial" panose="020B0604020202020204" pitchFamily="34" charset="0"/>
                <a:ea typeface="Times New Roman" panose="02020603050405020304" pitchFamily="18" charset="0"/>
                <a:cs typeface="Times New Roman" panose="02020603050405020304" pitchFamily="18" charset="0"/>
              </a:rPr>
              <a:t>Smart Government –</a:t>
            </a:r>
            <a:r>
              <a:rPr lang="en-US" sz="1800" dirty="0">
                <a:solidFill>
                  <a:srgbClr val="000000"/>
                </a:solidFill>
                <a:effectLst/>
                <a:latin typeface="Arial" panose="020B0604020202020204" pitchFamily="34" charset="0"/>
                <a:ea typeface="Arial" panose="020B0604020202020204" pitchFamily="34" charset="0"/>
                <a:cs typeface="Arial" panose="020B0604020202020204" pitchFamily="34" charset="0"/>
              </a:rPr>
              <a:t> This includes open data portals, data eco systems, customer relations management, digital permits, and asset management systems.</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0" marR="0">
              <a:lnSpc>
                <a:spcPct val="115000"/>
              </a:lnSpc>
              <a:spcBef>
                <a:spcPts val="1200"/>
              </a:spcBef>
              <a:spcAft>
                <a:spcPts val="300"/>
              </a:spcAft>
            </a:pPr>
            <a:r>
              <a:rPr lang="en-US" sz="1800" b="1" i="1" dirty="0">
                <a:effectLst/>
                <a:latin typeface="Cambria" panose="02040503050406030204" pitchFamily="18" charset="0"/>
                <a:ea typeface="Arial" panose="020B0604020202020204" pitchFamily="34" charset="0"/>
                <a:cs typeface="Times New Roman" panose="02020603050405020304" pitchFamily="18" charset="0"/>
              </a:rPr>
              <a:t>Freight</a:t>
            </a:r>
            <a:endParaRPr lang="en-US" sz="1800" b="1" i="1" dirty="0">
              <a:effectLst/>
              <a:latin typeface="Cambria" panose="02040503050406030204" pitchFamily="18"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pPr>
            <a:r>
              <a:rPr lang="en-US" sz="1800" dirty="0">
                <a:solidFill>
                  <a:srgbClr val="000000"/>
                </a:solidFill>
                <a:effectLst/>
                <a:latin typeface="Arial" panose="020B0604020202020204" pitchFamily="34" charset="0"/>
                <a:ea typeface="Arial" panose="020B0604020202020204" pitchFamily="34" charset="0"/>
                <a:cs typeface="Arial" panose="020B0604020202020204" pitchFamily="34" charset="0"/>
              </a:rPr>
              <a:t>Management of freight movement through technology can help improve TSMO. For example, by providing situational awareness of where oversize/overweight permitted loads may conflict with construction lane width restrictions can avoid loads getting stuck in work zones. Applications of virtual weigh in motion systems can help protect infrastructure on known bypass routes when nearby safety and weight enforcement facilities are open. Freight-based ITS, such as dynamic mobility applications, asset tracking, safety inspection, and on-board monitoring are covered in Module 6.</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0" marR="0">
              <a:lnSpc>
                <a:spcPct val="115000"/>
              </a:lnSpc>
              <a:spcBef>
                <a:spcPts val="1200"/>
              </a:spcBef>
              <a:spcAft>
                <a:spcPts val="300"/>
              </a:spcAft>
            </a:pPr>
            <a:r>
              <a:rPr lang="en-US" sz="1800" b="1" i="1" dirty="0">
                <a:effectLst/>
                <a:latin typeface="Cambria" panose="02040503050406030204" pitchFamily="18" charset="0"/>
                <a:ea typeface="Arial" panose="020B0604020202020204" pitchFamily="34" charset="0"/>
                <a:cs typeface="Times New Roman" panose="02020603050405020304" pitchFamily="18" charset="0"/>
              </a:rPr>
              <a:t>Transit</a:t>
            </a:r>
            <a:endParaRPr lang="en-US" sz="1800" b="1" i="1" dirty="0">
              <a:effectLst/>
              <a:latin typeface="Cambria" panose="02040503050406030204" pitchFamily="18"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pPr>
            <a:r>
              <a:rPr lang="en-US" sz="1800" dirty="0">
                <a:solidFill>
                  <a:srgbClr val="000000"/>
                </a:solidFill>
                <a:effectLst/>
                <a:latin typeface="Arial" panose="020B0604020202020204" pitchFamily="34" charset="0"/>
                <a:ea typeface="Arial" panose="020B0604020202020204" pitchFamily="34" charset="0"/>
                <a:cs typeface="Arial" panose="020B0604020202020204" pitchFamily="34" charset="0"/>
              </a:rPr>
              <a:t>Transit technology has a significant role to play in TSMO. For example, broad use of real-time automated passenger counter information can inform better decisions related to integrated corridor management, and transit signal priority can help improve the rate of corridor throughput.  Integrated fare payment systems can make travel across modes more convenient, more sustainable, grow ridership, and improve equity. Transit-based ITS, such as in-vehicle technologies, integrated fare payment systems, and multimodal trip planning applications are covered in Module 7.</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a:defRPr/>
            </a:pPr>
            <a:fld id="{11BD1B47-854E-408A-B33F-716F75751E07}" type="slidenum">
              <a:rPr lang="en-US" altLang="en-US" smtClean="0"/>
              <a:pPr>
                <a:defRPr/>
              </a:pPr>
              <a:t>44</a:t>
            </a:fld>
            <a:endParaRPr lang="en-US" altLang="en-US" dirty="0"/>
          </a:p>
        </p:txBody>
      </p:sp>
    </p:spTree>
    <p:extLst>
      <p:ext uri="{BB962C8B-B14F-4D97-AF65-F5344CB8AC3E}">
        <p14:creationId xmlns:p14="http://schemas.microsoft.com/office/powerpoint/2010/main" val="99695932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1200"/>
              </a:spcBef>
              <a:spcAft>
                <a:spcPts val="300"/>
              </a:spcAft>
            </a:pPr>
            <a:r>
              <a:rPr lang="en-US" sz="1800" b="1" i="1" dirty="0">
                <a:effectLst/>
                <a:latin typeface="Cambria" panose="02040503050406030204" pitchFamily="18" charset="0"/>
                <a:ea typeface="Arial" panose="020B0604020202020204" pitchFamily="34" charset="0"/>
                <a:cs typeface="Times New Roman" panose="02020603050405020304" pitchFamily="18" charset="0"/>
              </a:rPr>
              <a:t>Edge Computing Transportation Applications</a:t>
            </a:r>
            <a:endParaRPr lang="en-US" sz="1800" b="1" i="1" dirty="0">
              <a:effectLst/>
              <a:latin typeface="Cambria" panose="02040503050406030204" pitchFamily="18"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pPr>
            <a:r>
              <a:rPr lang="en-US" sz="1800" dirty="0">
                <a:solidFill>
                  <a:srgbClr val="000000"/>
                </a:solidFill>
                <a:effectLst/>
                <a:latin typeface="Arial" panose="020B0604020202020204" pitchFamily="34" charset="0"/>
                <a:ea typeface="Arial" panose="020B0604020202020204" pitchFamily="34" charset="0"/>
                <a:cs typeface="Arial" panose="020B0604020202020204" pitchFamily="34" charset="0"/>
              </a:rPr>
              <a:t>Edge computing takes computation power and data storage and places it in the field close to where operations are taking place. Edge computing reduces the burden of having robust communications to support centralized processing. It also helps provide a balance between bandwidth, security, latency, and cost at the edge verses big data analytics on agency-owned IT infrastructure or in the Cloud. Examples of existing and potential edge computing in ITS include:</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pPr>
            <a:r>
              <a:rPr lang="en-US" sz="1800" dirty="0">
                <a:solidFill>
                  <a:srgbClr val="000000"/>
                </a:solidFill>
                <a:effectLst/>
                <a:latin typeface="Arial" panose="020B0604020202020204" pitchFamily="34" charset="0"/>
                <a:ea typeface="Arial" panose="020B0604020202020204" pitchFamily="34" charset="0"/>
                <a:cs typeface="Arial" panose="020B0604020202020204" pitchFamily="34" charset="0"/>
              </a:rPr>
              <a:t> </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pPr>
            <a:r>
              <a:rPr lang="en-US" sz="1800" dirty="0">
                <a:solidFill>
                  <a:srgbClr val="000000"/>
                </a:solidFill>
                <a:effectLst/>
                <a:latin typeface="Arial" panose="020B0604020202020204" pitchFamily="34" charset="0"/>
                <a:ea typeface="Arial" panose="020B0604020202020204" pitchFamily="34" charset="0"/>
                <a:cs typeface="Arial" panose="020B0604020202020204" pitchFamily="34" charset="0"/>
              </a:rPr>
              <a:t>Predictive traffic signal operations.</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pPr>
            <a:r>
              <a:rPr lang="en-US" sz="1800" dirty="0">
                <a:solidFill>
                  <a:srgbClr val="000000"/>
                </a:solidFill>
                <a:effectLst/>
                <a:latin typeface="Arial" panose="020B0604020202020204" pitchFamily="34" charset="0"/>
                <a:ea typeface="Arial" panose="020B0604020202020204" pitchFamily="34" charset="0"/>
                <a:cs typeface="Arial" panose="020B0604020202020204" pitchFamily="34" charset="0"/>
              </a:rPr>
              <a:t>Improved localized weather condition detection (e.g., fog).</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pPr>
            <a:r>
              <a:rPr lang="en-US" sz="1800" dirty="0">
                <a:solidFill>
                  <a:srgbClr val="000000"/>
                </a:solidFill>
                <a:effectLst/>
                <a:latin typeface="Arial" panose="020B0604020202020204" pitchFamily="34" charset="0"/>
                <a:ea typeface="Arial" panose="020B0604020202020204" pitchFamily="34" charset="0"/>
                <a:cs typeface="Arial" panose="020B0604020202020204" pitchFamily="34" charset="0"/>
              </a:rPr>
              <a:t>Improved video analytics.</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pPr>
            <a:r>
              <a:rPr lang="en-US" sz="1800" dirty="0">
                <a:solidFill>
                  <a:srgbClr val="000000"/>
                </a:solidFill>
                <a:effectLst/>
                <a:latin typeface="Arial" panose="020B0604020202020204" pitchFamily="34" charset="0"/>
                <a:ea typeface="Arial" panose="020B0604020202020204" pitchFamily="34" charset="0"/>
                <a:cs typeface="Arial" panose="020B0604020202020204" pitchFamily="34" charset="0"/>
              </a:rPr>
              <a:t>Connected and automated vehicles.</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pPr>
            <a:r>
              <a:rPr lang="en-US" sz="1800" dirty="0">
                <a:solidFill>
                  <a:srgbClr val="000000"/>
                </a:solidFill>
                <a:effectLst/>
                <a:latin typeface="Arial" panose="020B0604020202020204" pitchFamily="34" charset="0"/>
                <a:ea typeface="Arial" panose="020B0604020202020204" pitchFamily="34" charset="0"/>
                <a:cs typeface="Arial" panose="020B0604020202020204" pitchFamily="34" charset="0"/>
              </a:rPr>
              <a:t> </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pPr>
            <a:r>
              <a:rPr lang="en-US" sz="1800" dirty="0">
                <a:solidFill>
                  <a:srgbClr val="000000"/>
                </a:solidFill>
                <a:effectLst/>
                <a:latin typeface="Arial" panose="020B0604020202020204" pitchFamily="34" charset="0"/>
                <a:ea typeface="Arial" panose="020B0604020202020204" pitchFamily="34" charset="0"/>
                <a:cs typeface="Arial" panose="020B0604020202020204" pitchFamily="34" charset="0"/>
              </a:rPr>
              <a:t>As improved wireless telecommunications networks start to become more ubiquitous, the potential for connecting edge computing capabilities offers great opportunities for improving transportation management.</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0" marR="0">
              <a:lnSpc>
                <a:spcPct val="115000"/>
              </a:lnSpc>
              <a:spcBef>
                <a:spcPts val="1200"/>
              </a:spcBef>
              <a:spcAft>
                <a:spcPts val="300"/>
              </a:spcAft>
            </a:pPr>
            <a:r>
              <a:rPr lang="en-US" sz="1800" b="1" i="1" dirty="0">
                <a:effectLst/>
                <a:latin typeface="Cambria" panose="02040503050406030204" pitchFamily="18" charset="0"/>
                <a:ea typeface="Arial" panose="020B0604020202020204" pitchFamily="34" charset="0"/>
                <a:cs typeface="Times New Roman" panose="02020603050405020304" pitchFamily="18" charset="0"/>
              </a:rPr>
              <a:t>ATMS Hardware in the Loop/ Near Real-Time Simulation</a:t>
            </a:r>
            <a:endParaRPr lang="en-US" sz="1800" b="1" i="1" dirty="0">
              <a:effectLst/>
              <a:latin typeface="Cambria" panose="02040503050406030204" pitchFamily="18"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pPr>
            <a:r>
              <a:rPr lang="en-US" sz="1800" dirty="0">
                <a:solidFill>
                  <a:srgbClr val="000000"/>
                </a:solidFill>
                <a:effectLst/>
                <a:latin typeface="Arial" panose="020B0604020202020204" pitchFamily="34" charset="0"/>
                <a:ea typeface="Arial" panose="020B0604020202020204" pitchFamily="34" charset="0"/>
                <a:cs typeface="Arial" panose="020B0604020202020204" pitchFamily="34" charset="0"/>
              </a:rPr>
              <a:t>With increased computing power, the ability to use real-time data from traffic detectors to feed into simulation software is being used to predict future traffic conditions.  Several companies have developed commercial ATMS products that integrate hardware in the loop with rapid simulation software to help make better operations decisions.</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0" marR="0">
              <a:lnSpc>
                <a:spcPct val="115000"/>
              </a:lnSpc>
              <a:spcBef>
                <a:spcPts val="1200"/>
              </a:spcBef>
              <a:spcAft>
                <a:spcPts val="300"/>
              </a:spcAft>
            </a:pPr>
            <a:r>
              <a:rPr lang="en-US" sz="1800" b="1" i="1" dirty="0">
                <a:effectLst/>
                <a:latin typeface="Cambria" panose="02040503050406030204" pitchFamily="18" charset="0"/>
                <a:ea typeface="Arial" panose="020B0604020202020204" pitchFamily="34" charset="0"/>
                <a:cs typeface="Times New Roman" panose="02020603050405020304" pitchFamily="18" charset="0"/>
              </a:rPr>
              <a:t>Artificial Intelligence in Transportation</a:t>
            </a:r>
            <a:endParaRPr lang="en-US" sz="1800" b="1" i="1" dirty="0">
              <a:effectLst/>
              <a:latin typeface="Cambria" panose="02040503050406030204" pitchFamily="18"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Artificial Intelligence (AI) has been increasingly integrated into the tools and techniques of the transportation industry. AI holds promise to improve capacity limitations, safety, reliability, environmental quality, and energy efficiency. More recently, critical operations related to automated vehicles and dynamic traffic control devices have included elements of AI.  The public demands a certain level of guaranteed safety and reliability of AI-enabled systems. </a:t>
            </a:r>
          </a:p>
          <a:p>
            <a:pPr marL="0" marR="0">
              <a:lnSpc>
                <a:spcPct val="115000"/>
              </a:lnSpc>
              <a:spcBef>
                <a:spcPts val="0"/>
              </a:spcBef>
              <a:spcAft>
                <a:spcPts val="0"/>
              </a:spcAft>
            </a:pPr>
            <a:endParaRPr lang="en-US" sz="1800" dirty="0">
              <a:effectLst/>
              <a:latin typeface="Arial" panose="020B0604020202020204" pitchFamily="34" charset="0"/>
              <a:cs typeface="Times New Roman" panose="02020603050405020304" pitchFamily="18" charset="0"/>
            </a:endParaRPr>
          </a:p>
          <a:p>
            <a:pPr marL="0" marR="0">
              <a:lnSpc>
                <a:spcPct val="115000"/>
              </a:lnSpc>
              <a:spcBef>
                <a:spcPts val="1200"/>
              </a:spcBef>
              <a:spcAft>
                <a:spcPts val="300"/>
              </a:spcAft>
            </a:pPr>
            <a:r>
              <a:rPr lang="en-US" sz="1800" b="1" i="1" dirty="0">
                <a:effectLst/>
                <a:latin typeface="Cambria" panose="02040503050406030204" pitchFamily="18" charset="0"/>
                <a:ea typeface="Arial" panose="020B0604020202020204" pitchFamily="34" charset="0"/>
                <a:cs typeface="Times New Roman" panose="02020603050405020304" pitchFamily="18" charset="0"/>
              </a:rPr>
              <a:t>Connected and Automated Vehicles </a:t>
            </a:r>
            <a:endParaRPr lang="en-US" sz="1800" b="1" i="1" dirty="0">
              <a:effectLst/>
              <a:latin typeface="Cambria" panose="02040503050406030204" pitchFamily="18"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pPr>
            <a:r>
              <a:rPr lang="en-US" sz="1800" dirty="0">
                <a:solidFill>
                  <a:srgbClr val="000000"/>
                </a:solidFill>
                <a:effectLst/>
                <a:latin typeface="Arial" panose="020B0604020202020204" pitchFamily="34" charset="0"/>
                <a:ea typeface="Arial" panose="020B0604020202020204" pitchFamily="34" charset="0"/>
                <a:cs typeface="Arial" panose="020B0604020202020204" pitchFamily="34" charset="0"/>
              </a:rPr>
              <a:t>Connected and automated vehicle ITS, such as vehicle-to-vehicle (V2V), vehicle-to-infrastructure (V2I), vehicle-to-everything (V2X), and several other highway automation applications are covered in Module 13.</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pPr>
            <a:endParaRPr lang="en-US" dirty="0"/>
          </a:p>
        </p:txBody>
      </p:sp>
      <p:sp>
        <p:nvSpPr>
          <p:cNvPr id="4" name="Slide Number Placeholder 3"/>
          <p:cNvSpPr>
            <a:spLocks noGrp="1"/>
          </p:cNvSpPr>
          <p:nvPr>
            <p:ph type="sldNum" sz="quarter" idx="5"/>
          </p:nvPr>
        </p:nvSpPr>
        <p:spPr/>
        <p:txBody>
          <a:bodyPr/>
          <a:lstStyle/>
          <a:p>
            <a:pPr>
              <a:defRPr/>
            </a:pPr>
            <a:fld id="{11BD1B47-854E-408A-B33F-716F75751E07}" type="slidenum">
              <a:rPr lang="en-US" altLang="en-US" smtClean="0"/>
              <a:pPr>
                <a:defRPr/>
              </a:pPr>
              <a:t>45</a:t>
            </a:fld>
            <a:endParaRPr lang="en-US" altLang="en-US" dirty="0"/>
          </a:p>
        </p:txBody>
      </p:sp>
    </p:spTree>
    <p:extLst>
      <p:ext uri="{BB962C8B-B14F-4D97-AF65-F5344CB8AC3E}">
        <p14:creationId xmlns:p14="http://schemas.microsoft.com/office/powerpoint/2010/main" val="111757151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Arial" panose="020B0604020202020204" pitchFamily="34" charset="0"/>
                <a:ea typeface="Times New Roman" panose="02020603050405020304" pitchFamily="18" charset="0"/>
                <a:cs typeface="Times New Roman" panose="02020603050405020304" pitchFamily="18" charset="0"/>
              </a:rPr>
              <a:t>This Table highlights existing and future uses of AI in many areas of transportation, including ITS and TSMO.</a:t>
            </a:r>
            <a:endParaRPr lang="en-US" dirty="0"/>
          </a:p>
        </p:txBody>
      </p:sp>
      <p:sp>
        <p:nvSpPr>
          <p:cNvPr id="4" name="Slide Number Placeholder 3"/>
          <p:cNvSpPr>
            <a:spLocks noGrp="1"/>
          </p:cNvSpPr>
          <p:nvPr>
            <p:ph type="sldNum" sz="quarter" idx="5"/>
          </p:nvPr>
        </p:nvSpPr>
        <p:spPr/>
        <p:txBody>
          <a:bodyPr/>
          <a:lstStyle/>
          <a:p>
            <a:pPr>
              <a:defRPr/>
            </a:pPr>
            <a:fld id="{11BD1B47-854E-408A-B33F-716F75751E07}" type="slidenum">
              <a:rPr lang="en-US" altLang="en-US" smtClean="0"/>
              <a:pPr>
                <a:defRPr/>
              </a:pPr>
              <a:t>46</a:t>
            </a:fld>
            <a:endParaRPr lang="en-US" altLang="en-US" dirty="0"/>
          </a:p>
        </p:txBody>
      </p:sp>
    </p:spTree>
    <p:extLst>
      <p:ext uri="{BB962C8B-B14F-4D97-AF65-F5344CB8AC3E}">
        <p14:creationId xmlns:p14="http://schemas.microsoft.com/office/powerpoint/2010/main" val="353336686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l">
              <a:lnSpc>
                <a:spcPct val="115000"/>
              </a:lnSpc>
              <a:spcBef>
                <a:spcPts val="0"/>
              </a:spcBef>
              <a:spcAft>
                <a:spcPts val="0"/>
              </a:spcAft>
            </a:pPr>
            <a:r>
              <a:rPr lang="en-US" sz="1100" b="0" dirty="0">
                <a:effectLst/>
                <a:latin typeface="Arial" panose="020B0604020202020204" pitchFamily="34" charset="0"/>
                <a:ea typeface="Times New Roman" panose="02020603050405020304" pitchFamily="18" charset="0"/>
                <a:cs typeface="Times New Roman" panose="02020603050405020304" pitchFamily="18" charset="0"/>
              </a:rPr>
              <a:t>This is an image of an UAS crash investigation by Iowa State Patrol along I-80 just outside Des Moines.</a:t>
            </a:r>
          </a:p>
          <a:p>
            <a:pPr marL="0" marR="0" algn="l">
              <a:lnSpc>
                <a:spcPct val="115000"/>
              </a:lnSpc>
              <a:spcBef>
                <a:spcPts val="0"/>
              </a:spcBef>
              <a:spcAft>
                <a:spcPts val="0"/>
              </a:spcAft>
            </a:pPr>
            <a:endParaRPr lang="en-US" sz="1100" b="1" dirty="0">
              <a:effectLst/>
              <a:latin typeface="Arial" panose="020B0604020202020204" pitchFamily="34" charset="0"/>
              <a:ea typeface="Times New Roman" panose="02020603050405020304" pitchFamily="18" charset="0"/>
              <a:cs typeface="Times New Roman" panose="02020603050405020304" pitchFamily="18" charset="0"/>
            </a:endParaRPr>
          </a:p>
          <a:p>
            <a:pPr marL="0" marR="0" algn="l">
              <a:lnSpc>
                <a:spcPct val="115000"/>
              </a:lnSpc>
              <a:spcBef>
                <a:spcPts val="0"/>
              </a:spcBef>
              <a:spcAft>
                <a:spcPts val="0"/>
              </a:spcAft>
            </a:pPr>
            <a:r>
              <a:rPr lang="en-US" sz="1100" b="1" dirty="0">
                <a:effectLst/>
                <a:latin typeface="Arial" panose="020B0604020202020204" pitchFamily="34" charset="0"/>
                <a:ea typeface="Times New Roman" panose="02020603050405020304" pitchFamily="18" charset="0"/>
                <a:cs typeface="Times New Roman" panose="02020603050405020304" pitchFamily="18" charset="0"/>
              </a:rPr>
              <a:t>Unmanned Aerial System (UAS) Applications for TSMO</a:t>
            </a:r>
            <a:endParaRPr lang="en-US" sz="1100" dirty="0">
              <a:effectLst/>
              <a:latin typeface="Arial" panose="020B060402020202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endParaRPr lang="en-US" dirty="0">
              <a:solidFill>
                <a:srgbClr val="000000"/>
              </a:solidFill>
              <a:effectLst/>
              <a:ea typeface="Arial" panose="020B0604020202020204" pitchFamily="34" charset="0"/>
              <a:cs typeface="Arial" panose="020B0604020202020204" pitchFamily="34" charset="0"/>
            </a:endParaRPr>
          </a:p>
          <a:p>
            <a:pPr marL="0" marR="0">
              <a:spcBef>
                <a:spcPts val="0"/>
              </a:spcBef>
              <a:spcAft>
                <a:spcPts val="0"/>
              </a:spcAft>
            </a:pPr>
            <a:r>
              <a:rPr lang="en-US" dirty="0">
                <a:solidFill>
                  <a:srgbClr val="000000"/>
                </a:solidFill>
                <a:effectLst/>
                <a:ea typeface="Arial" panose="020B0604020202020204" pitchFamily="34" charset="0"/>
                <a:cs typeface="Arial" panose="020B0604020202020204" pitchFamily="34" charset="0"/>
              </a:rPr>
              <a:t>Unmanned aerial systems as a tool for TIM and improved situational awareness have been making their way into transportation. Based on a 2019 AASHTO survey, conducted over a three-year period, DOTs experienced rapid adoption of UAS for a variety of activities. In an earlier 2016 survey, there were no DOTs using UAS in daily operations.  Today, approximately three quarters of State DOTs use UAS for routine work functions with the top uses being for video capture, surveying, and infrastructure inspection.  This adoption is extremely fast for transportation agencies, who traditionally have been slower in adapting to emerging technologies.  Building on the rapid rate of adoption, the business case for using UAS in TIM is also growing. For example, some areas are using UAS for large incident scene management and situational awareness and will likely incorporate their use into routine TIM investigations and supplement current training programs.  </a:t>
            </a:r>
          </a:p>
          <a:p>
            <a:pPr marL="0" marR="0">
              <a:spcBef>
                <a:spcPts val="0"/>
              </a:spcBef>
              <a:spcAft>
                <a:spcPts val="0"/>
              </a:spcAft>
            </a:pPr>
            <a:r>
              <a:rPr lang="en-US" dirty="0">
                <a:solidFill>
                  <a:srgbClr val="000000"/>
                </a:solidFill>
                <a:effectLst/>
                <a:ea typeface="Arial" panose="020B0604020202020204" pitchFamily="34" charset="0"/>
                <a:cs typeface="Arial" panose="020B0604020202020204" pitchFamily="34" charset="0"/>
              </a:rPr>
              <a:t>This picture shows an example of how UAS has helped in crash investigation.</a:t>
            </a:r>
            <a:r>
              <a:rPr lang="en-US" dirty="0">
                <a:effectLst/>
              </a:rPr>
              <a:t> </a:t>
            </a:r>
          </a:p>
          <a:p>
            <a:pPr marL="0" marR="0">
              <a:spcBef>
                <a:spcPts val="0"/>
              </a:spcBef>
              <a:spcAft>
                <a:spcPts val="0"/>
              </a:spcAft>
            </a:pPr>
            <a:endParaRPr lang="en-US" sz="1000" dirty="0">
              <a:effectLst/>
              <a:latin typeface="Arial" panose="020B060402020202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000" dirty="0">
                <a:effectLst/>
                <a:latin typeface="Arial" panose="020B0604020202020204" pitchFamily="34" charset="0"/>
                <a:ea typeface="Times New Roman" panose="02020603050405020304" pitchFamily="18" charset="0"/>
                <a:cs typeface="Times New Roman" panose="02020603050405020304" pitchFamily="18" charset="0"/>
              </a:rPr>
              <a:t>AASHTO Journal, AASHTO Survey Finds Drone Use Exploding Among State DOTs </a:t>
            </a:r>
            <a:r>
              <a:rPr lang="en-US" sz="1000" u="sng" dirty="0">
                <a:solidFill>
                  <a:srgbClr val="0000FF"/>
                </a:solidFill>
                <a:effectLst/>
                <a:latin typeface="Arial" panose="020B0604020202020204" pitchFamily="34" charset="0"/>
                <a:ea typeface="Times New Roman" panose="02020603050405020304" pitchFamily="18" charset="0"/>
                <a:cs typeface="Times New Roman" panose="02020603050405020304" pitchFamily="18" charset="0"/>
                <a:hlinkClick r:id="rId3"/>
              </a:rPr>
              <a:t>https://aashtojournal.org/2019/05/24/aashto-survey-finds-drone-use-exploding-among-state-dots/</a:t>
            </a:r>
            <a:r>
              <a:rPr lang="en-US" sz="1000" dirty="0">
                <a:effectLst/>
                <a:latin typeface="Arial" panose="020B0604020202020204" pitchFamily="34" charset="0"/>
                <a:ea typeface="Times New Roman" panose="02020603050405020304" pitchFamily="18" charset="0"/>
                <a:cs typeface="Times New Roman" panose="02020603050405020304" pitchFamily="18" charset="0"/>
              </a:rPr>
              <a:t> </a:t>
            </a:r>
          </a:p>
          <a:p>
            <a:endParaRPr lang="en-US" dirty="0"/>
          </a:p>
        </p:txBody>
      </p:sp>
      <p:sp>
        <p:nvSpPr>
          <p:cNvPr id="4" name="Slide Number Placeholder 3"/>
          <p:cNvSpPr>
            <a:spLocks noGrp="1"/>
          </p:cNvSpPr>
          <p:nvPr>
            <p:ph type="sldNum" sz="quarter" idx="5"/>
          </p:nvPr>
        </p:nvSpPr>
        <p:spPr/>
        <p:txBody>
          <a:bodyPr/>
          <a:lstStyle/>
          <a:p>
            <a:pPr>
              <a:defRPr/>
            </a:pPr>
            <a:fld id="{11BD1B47-854E-408A-B33F-716F75751E07}" type="slidenum">
              <a:rPr lang="en-US" altLang="en-US" smtClean="0"/>
              <a:pPr>
                <a:defRPr/>
              </a:pPr>
              <a:t>47</a:t>
            </a:fld>
            <a:endParaRPr lang="en-US" altLang="en-US" dirty="0"/>
          </a:p>
        </p:txBody>
      </p:sp>
    </p:spTree>
    <p:extLst>
      <p:ext uri="{BB962C8B-B14F-4D97-AF65-F5344CB8AC3E}">
        <p14:creationId xmlns:p14="http://schemas.microsoft.com/office/powerpoint/2010/main" val="205579751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0"/>
              </a:spcAft>
            </a:pPr>
            <a:r>
              <a:rPr lang="en-US" sz="1800" dirty="0">
                <a:solidFill>
                  <a:srgbClr val="000000"/>
                </a:solidFill>
                <a:effectLst/>
                <a:latin typeface="Arial" panose="020B0604020202020204" pitchFamily="34" charset="0"/>
                <a:ea typeface="Arial" panose="020B0604020202020204" pitchFamily="34" charset="0"/>
                <a:cs typeface="Arial" panose="020B0604020202020204" pitchFamily="34" charset="0"/>
              </a:rPr>
              <a:t>As transportation agencies continue to evolve from infrastructure building to balanced management and operations organizations with an increased focus on TSMO, there is a need to attract, retain and evolve not only traditional positions such as traffic engineers and transportation planners, but also recognize the need for a more technically diverse workforce.  A more diverse workforce needs to have expertise to support emerging technologies such as connected and automated vehicles, big data analytics, and sophisticated decision support systems. The TSMO activities of government agencies will need to change dramatically because of the increasing rate of transportation technology.</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pPr>
            <a:r>
              <a:rPr lang="en-US" sz="1800" dirty="0">
                <a:solidFill>
                  <a:srgbClr val="000000"/>
                </a:solidFill>
                <a:effectLst/>
                <a:latin typeface="Arial" panose="020B0604020202020204" pitchFamily="34" charset="0"/>
                <a:ea typeface="Arial" panose="020B0604020202020204" pitchFamily="34" charset="0"/>
                <a:cs typeface="Arial" panose="020B0604020202020204" pitchFamily="34" charset="0"/>
              </a:rPr>
              <a:t> </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pPr>
            <a:r>
              <a:rPr lang="en-US" sz="1800" dirty="0">
                <a:solidFill>
                  <a:srgbClr val="000000"/>
                </a:solidFill>
                <a:effectLst/>
                <a:latin typeface="Arial" panose="020B0604020202020204" pitchFamily="34" charset="0"/>
                <a:ea typeface="Arial" panose="020B0604020202020204" pitchFamily="34" charset="0"/>
                <a:cs typeface="Arial" panose="020B0604020202020204" pitchFamily="34" charset="0"/>
              </a:rPr>
              <a:t>A TSMO Workforce Development Guidebook was published as part of an NCHRP project in 2019. The guidebook focuses on defining professional positions transportation agencies should consider as they mature their TSMO operations. The guidebook characterizes the TSMO workforce into professional and paraprofessional categories.</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NCHRP 20-07/Task 408, TSMO Workforce: Skills, Positions, Recruitment, Retention, and Career Development: </a:t>
            </a:r>
            <a:r>
              <a:rPr lang="en-US" sz="1800" u="sng" dirty="0">
                <a:solidFill>
                  <a:srgbClr val="0000FF"/>
                </a:solidFill>
                <a:effectLst/>
                <a:latin typeface="Arial" panose="020B0604020202020204" pitchFamily="34" charset="0"/>
                <a:ea typeface="Times New Roman" panose="02020603050405020304" pitchFamily="18" charset="0"/>
                <a:cs typeface="Times New Roman" panose="02020603050405020304" pitchFamily="18" charset="0"/>
                <a:hlinkClick r:id="rId3"/>
              </a:rPr>
              <a:t>https://apps.trb.org/cmsfeed/TRBNetProjectDisplay.asp?ProjectID=4326</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p>
          <a:p>
            <a:endParaRPr lang="en-US" dirty="0"/>
          </a:p>
        </p:txBody>
      </p:sp>
      <p:sp>
        <p:nvSpPr>
          <p:cNvPr id="4" name="Slide Number Placeholder 3"/>
          <p:cNvSpPr>
            <a:spLocks noGrp="1"/>
          </p:cNvSpPr>
          <p:nvPr>
            <p:ph type="sldNum" sz="quarter" idx="5"/>
          </p:nvPr>
        </p:nvSpPr>
        <p:spPr/>
        <p:txBody>
          <a:bodyPr/>
          <a:lstStyle/>
          <a:p>
            <a:pPr>
              <a:defRPr/>
            </a:pPr>
            <a:fld id="{11BD1B47-854E-408A-B33F-716F75751E07}" type="slidenum">
              <a:rPr lang="en-US" altLang="en-US" smtClean="0"/>
              <a:pPr>
                <a:defRPr/>
              </a:pPr>
              <a:t>48</a:t>
            </a:fld>
            <a:endParaRPr lang="en-US" altLang="en-US" dirty="0"/>
          </a:p>
        </p:txBody>
      </p:sp>
    </p:spTree>
    <p:extLst>
      <p:ext uri="{BB962C8B-B14F-4D97-AF65-F5344CB8AC3E}">
        <p14:creationId xmlns:p14="http://schemas.microsoft.com/office/powerpoint/2010/main" val="390576070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just">
              <a:lnSpc>
                <a:spcPct val="115000"/>
              </a:lnSpc>
              <a:spcBef>
                <a:spcPts val="0"/>
              </a:spcBef>
              <a:spcAft>
                <a:spcPts val="0"/>
              </a:spcAft>
              <a:buFont typeface="+mj-lt"/>
              <a:buAutoNum type="arabicPeriod"/>
            </a:pPr>
            <a:r>
              <a:rPr lang="en-US" sz="1800" b="1" dirty="0">
                <a:solidFill>
                  <a:srgbClr val="4F81BD"/>
                </a:solidFill>
                <a:effectLst/>
                <a:latin typeface="Arial" panose="020B0604020202020204" pitchFamily="34" charset="0"/>
                <a:ea typeface="Times New Roman" panose="02020603050405020304" pitchFamily="18" charset="0"/>
                <a:cs typeface="Times New Roman" panose="02020603050405020304" pitchFamily="18" charset="0"/>
              </a:rPr>
              <a:t>Traffic Data Scientist/Statistician -</a:t>
            </a:r>
            <a:r>
              <a:rPr lang="en-US" sz="1800" dirty="0">
                <a:effectLst/>
                <a:latin typeface="Arial" panose="020B0604020202020204" pitchFamily="34" charset="0"/>
                <a:ea typeface="Arial" panose="020B0604020202020204" pitchFamily="34" charset="0"/>
                <a:cs typeface="Arial" panose="020B0604020202020204" pitchFamily="34" charset="0"/>
              </a:rPr>
              <a:t> An added emphasis on data science is required as very large amounts of data are becoming more important in making better operations decisions.</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marR="0" lvl="0" indent="-342900" algn="just">
              <a:lnSpc>
                <a:spcPct val="115000"/>
              </a:lnSpc>
              <a:spcBef>
                <a:spcPts val="0"/>
              </a:spcBef>
              <a:spcAft>
                <a:spcPts val="0"/>
              </a:spcAft>
              <a:buFont typeface="+mj-lt"/>
              <a:buAutoNum type="arabicPeriod"/>
            </a:pPr>
            <a:r>
              <a:rPr lang="en-US" sz="1800" b="1" dirty="0">
                <a:solidFill>
                  <a:srgbClr val="4F81BD"/>
                </a:solidFill>
                <a:effectLst/>
                <a:latin typeface="Arial" panose="020B0604020202020204" pitchFamily="34" charset="0"/>
                <a:ea typeface="Times New Roman" panose="02020603050405020304" pitchFamily="18" charset="0"/>
                <a:cs typeface="Times New Roman" panose="02020603050405020304" pitchFamily="18" charset="0"/>
              </a:rPr>
              <a:t>TSMO Manager/Chief/Bureau Director -</a:t>
            </a:r>
            <a:r>
              <a:rPr lang="en-US" sz="1800" dirty="0">
                <a:effectLst/>
                <a:latin typeface="Arial" panose="020B0604020202020204" pitchFamily="34" charset="0"/>
                <a:ea typeface="Arial" panose="020B0604020202020204" pitchFamily="34" charset="0"/>
                <a:cs typeface="Arial" panose="020B0604020202020204" pitchFamily="34" charset="0"/>
              </a:rPr>
              <a:t> As TSMO is elevated in government agencies, roles and responsibilities of higher-level executive management are required. </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marR="0" lvl="0" indent="-342900" algn="just">
              <a:lnSpc>
                <a:spcPct val="115000"/>
              </a:lnSpc>
              <a:spcBef>
                <a:spcPts val="0"/>
              </a:spcBef>
              <a:spcAft>
                <a:spcPts val="0"/>
              </a:spcAft>
              <a:buFont typeface="+mj-lt"/>
              <a:buAutoNum type="arabicPeriod"/>
            </a:pPr>
            <a:r>
              <a:rPr lang="en-US" sz="1800" b="1" dirty="0">
                <a:solidFill>
                  <a:srgbClr val="4F81BD"/>
                </a:solidFill>
                <a:effectLst/>
                <a:latin typeface="Arial" panose="020B0604020202020204" pitchFamily="34" charset="0"/>
                <a:ea typeface="Times New Roman" panose="02020603050405020304" pitchFamily="18" charset="0"/>
                <a:cs typeface="Times New Roman" panose="02020603050405020304" pitchFamily="18" charset="0"/>
              </a:rPr>
              <a:t>TSMO Program Manager -</a:t>
            </a:r>
            <a:r>
              <a:rPr lang="en-US" sz="1800" dirty="0">
                <a:effectLst/>
                <a:latin typeface="Arial" panose="020B0604020202020204" pitchFamily="34" charset="0"/>
                <a:ea typeface="Arial" panose="020B0604020202020204" pitchFamily="34" charset="0"/>
                <a:cs typeface="Arial" panose="020B0604020202020204" pitchFamily="34" charset="0"/>
              </a:rPr>
              <a:t> Several early adopters of TSMO have created Program Manager positions to coordinate across the wide array of functional areas and to implement activities that require a broad range of internal and external stakeholders. </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marR="0" lvl="0" indent="-342900" algn="just">
              <a:lnSpc>
                <a:spcPct val="115000"/>
              </a:lnSpc>
              <a:spcBef>
                <a:spcPts val="0"/>
              </a:spcBef>
              <a:spcAft>
                <a:spcPts val="0"/>
              </a:spcAft>
              <a:buFont typeface="+mj-lt"/>
              <a:buAutoNum type="arabicPeriod"/>
            </a:pPr>
            <a:r>
              <a:rPr lang="en-US" sz="1800" b="1" dirty="0">
                <a:solidFill>
                  <a:srgbClr val="4F81BD"/>
                </a:solidFill>
                <a:effectLst/>
                <a:latin typeface="Arial" panose="020B0604020202020204" pitchFamily="34" charset="0"/>
                <a:ea typeface="Times New Roman" panose="02020603050405020304" pitchFamily="18" charset="0"/>
                <a:cs typeface="Times New Roman" panose="02020603050405020304" pitchFamily="18" charset="0"/>
              </a:rPr>
              <a:t>Computer Engineer -</a:t>
            </a:r>
            <a:r>
              <a:rPr lang="en-US" sz="1800" dirty="0">
                <a:effectLst/>
                <a:latin typeface="Arial" panose="020B0604020202020204" pitchFamily="34" charset="0"/>
                <a:ea typeface="Arial" panose="020B0604020202020204" pitchFamily="34" charset="0"/>
                <a:cs typeface="Arial" panose="020B0604020202020204" pitchFamily="34" charset="0"/>
              </a:rPr>
              <a:t> Specialized computer engineering is required as processing becomes more distributed where more and more operational decisions are made through edge computing in the field versus a centralized model.</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marR="0" lvl="0" indent="-342900" algn="just">
              <a:lnSpc>
                <a:spcPct val="115000"/>
              </a:lnSpc>
              <a:spcBef>
                <a:spcPts val="0"/>
              </a:spcBef>
              <a:spcAft>
                <a:spcPts val="0"/>
              </a:spcAft>
              <a:buFont typeface="+mj-lt"/>
              <a:buAutoNum type="arabicPeriod"/>
            </a:pPr>
            <a:r>
              <a:rPr lang="en-US" sz="1800" b="1" dirty="0">
                <a:solidFill>
                  <a:srgbClr val="4F81BD"/>
                </a:solidFill>
                <a:effectLst/>
                <a:latin typeface="Arial" panose="020B0604020202020204" pitchFamily="34" charset="0"/>
                <a:ea typeface="Times New Roman" panose="02020603050405020304" pitchFamily="18" charset="0"/>
                <a:cs typeface="Times New Roman" panose="02020603050405020304" pitchFamily="18" charset="0"/>
              </a:rPr>
              <a:t>Artificial Intelligence (AI) Scientist -</a:t>
            </a:r>
            <a:r>
              <a:rPr lang="en-US" sz="1800" dirty="0">
                <a:effectLst/>
                <a:latin typeface="Arial" panose="020B0604020202020204" pitchFamily="34" charset="0"/>
                <a:ea typeface="Arial" panose="020B0604020202020204" pitchFamily="34" charset="0"/>
                <a:cs typeface="Arial" panose="020B0604020202020204" pitchFamily="34" charset="0"/>
              </a:rPr>
              <a:t> Government agencies currently have very little experience with AI, but this will rapidly increase as cooperative automated transportation becomes more broadly deployed.</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marR="0" lvl="0" indent="-342900" algn="just">
              <a:lnSpc>
                <a:spcPct val="115000"/>
              </a:lnSpc>
              <a:spcBef>
                <a:spcPts val="0"/>
              </a:spcBef>
              <a:spcAft>
                <a:spcPts val="0"/>
              </a:spcAft>
              <a:buFont typeface="+mj-lt"/>
              <a:buAutoNum type="arabicPeriod"/>
            </a:pPr>
            <a:r>
              <a:rPr lang="en-US" sz="1800" b="1" dirty="0">
                <a:solidFill>
                  <a:srgbClr val="4F81BD"/>
                </a:solidFill>
                <a:effectLst/>
                <a:latin typeface="Arial" panose="020B0604020202020204" pitchFamily="34" charset="0"/>
                <a:ea typeface="Times New Roman" panose="02020603050405020304" pitchFamily="18" charset="0"/>
                <a:cs typeface="Times New Roman" panose="02020603050405020304" pitchFamily="18" charset="0"/>
              </a:rPr>
              <a:t>Telecommunications Engineer -</a:t>
            </a:r>
            <a:r>
              <a:rPr lang="en-US" sz="1800" dirty="0">
                <a:effectLst/>
                <a:latin typeface="Arial" panose="020B0604020202020204" pitchFamily="34" charset="0"/>
                <a:ea typeface="Arial" panose="020B0604020202020204" pitchFamily="34" charset="0"/>
                <a:cs typeface="Arial" panose="020B0604020202020204" pitchFamily="34" charset="0"/>
              </a:rPr>
              <a:t> As private and public communication networks become more ubiquitous and the bandwidth required for emerging technologies increases, staff that can navigate how to design the best ways to communicate with fixed and mobile assets will become more critical. </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marR="0" lvl="0" indent="-342900" algn="just">
              <a:lnSpc>
                <a:spcPct val="115000"/>
              </a:lnSpc>
              <a:spcBef>
                <a:spcPts val="0"/>
              </a:spcBef>
              <a:spcAft>
                <a:spcPts val="0"/>
              </a:spcAft>
              <a:buFont typeface="+mj-lt"/>
              <a:buAutoNum type="arabicPeriod"/>
            </a:pPr>
            <a:r>
              <a:rPr lang="en-US" sz="1800" b="1" dirty="0">
                <a:solidFill>
                  <a:srgbClr val="4F81BD"/>
                </a:solidFill>
                <a:effectLst/>
                <a:latin typeface="Arial" panose="020B0604020202020204" pitchFamily="34" charset="0"/>
                <a:ea typeface="Times New Roman" panose="02020603050405020304" pitchFamily="18" charset="0"/>
                <a:cs typeface="Times New Roman" panose="02020603050405020304" pitchFamily="18" charset="0"/>
              </a:rPr>
              <a:t>Data Management Specialist -</a:t>
            </a:r>
            <a:r>
              <a:rPr lang="en-US" sz="1800" dirty="0">
                <a:effectLst/>
                <a:latin typeface="Arial" panose="020B0604020202020204" pitchFamily="34" charset="0"/>
                <a:ea typeface="Arial" panose="020B0604020202020204" pitchFamily="34" charset="0"/>
                <a:cs typeface="Arial" panose="020B0604020202020204" pitchFamily="34" charset="0"/>
              </a:rPr>
              <a:t> As a compliment to computer engineers and data scientists, data management specialists are responsible for curating data in a way that ensures a high level of reliability and accuracy. </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marR="0" lvl="0" indent="-342900" algn="just">
              <a:lnSpc>
                <a:spcPct val="115000"/>
              </a:lnSpc>
              <a:spcBef>
                <a:spcPts val="0"/>
              </a:spcBef>
              <a:spcAft>
                <a:spcPts val="0"/>
              </a:spcAft>
              <a:buFont typeface="+mj-lt"/>
              <a:buAutoNum type="arabicPeriod"/>
            </a:pPr>
            <a:r>
              <a:rPr lang="en-US" sz="1800" b="1" dirty="0">
                <a:solidFill>
                  <a:srgbClr val="4F81BD"/>
                </a:solidFill>
                <a:effectLst/>
                <a:latin typeface="Arial" panose="020B0604020202020204" pitchFamily="34" charset="0"/>
                <a:ea typeface="Times New Roman" panose="02020603050405020304" pitchFamily="18" charset="0"/>
                <a:cs typeface="Times New Roman" panose="02020603050405020304" pitchFamily="18" charset="0"/>
              </a:rPr>
              <a:t>Visualization Specialist -</a:t>
            </a:r>
            <a:r>
              <a:rPr lang="en-US" sz="1800" dirty="0">
                <a:effectLst/>
                <a:latin typeface="Arial" panose="020B0604020202020204" pitchFamily="34" charset="0"/>
                <a:ea typeface="Arial" panose="020B0604020202020204" pitchFamily="34" charset="0"/>
                <a:cs typeface="Arial" panose="020B0604020202020204" pitchFamily="34" charset="0"/>
              </a:rPr>
              <a:t> With the output from the analysis performed by data scientists, visualizing large amounts of data in a way that is easy to understand becomes important as the information is used to make better operational decisions and to demonstrate the benefits of TSMO. </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marR="0" lvl="0" indent="-342900" algn="just">
              <a:lnSpc>
                <a:spcPct val="115000"/>
              </a:lnSpc>
              <a:spcBef>
                <a:spcPts val="0"/>
              </a:spcBef>
              <a:spcAft>
                <a:spcPts val="0"/>
              </a:spcAft>
              <a:buFont typeface="+mj-lt"/>
              <a:buAutoNum type="arabicPeriod"/>
            </a:pPr>
            <a:r>
              <a:rPr lang="en-US" sz="1800" b="1" dirty="0">
                <a:solidFill>
                  <a:srgbClr val="4F81BD"/>
                </a:solidFill>
                <a:effectLst/>
                <a:latin typeface="Arial" panose="020B0604020202020204" pitchFamily="34" charset="0"/>
                <a:ea typeface="Times New Roman" panose="02020603050405020304" pitchFamily="18" charset="0"/>
                <a:cs typeface="Times New Roman" panose="02020603050405020304" pitchFamily="18" charset="0"/>
              </a:rPr>
              <a:t>CAV Program Manager -</a:t>
            </a:r>
            <a:r>
              <a:rPr lang="en-US" sz="1800" dirty="0">
                <a:effectLst/>
                <a:latin typeface="Arial" panose="020B0604020202020204" pitchFamily="34" charset="0"/>
                <a:ea typeface="Arial" panose="020B0604020202020204" pitchFamily="34" charset="0"/>
                <a:cs typeface="Arial" panose="020B0604020202020204" pitchFamily="34" charset="0"/>
              </a:rPr>
              <a:t> Many government agencies have hired Program Managers to work on issues related to developing the organizations’ capacity to support CAV technologies through research, testing, and partnerships with industry. </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marR="0" lvl="0" indent="-342900" algn="just">
              <a:lnSpc>
                <a:spcPct val="115000"/>
              </a:lnSpc>
              <a:spcBef>
                <a:spcPts val="0"/>
              </a:spcBef>
              <a:spcAft>
                <a:spcPts val="0"/>
              </a:spcAft>
              <a:buFont typeface="+mj-lt"/>
              <a:buAutoNum type="arabicPeriod"/>
            </a:pPr>
            <a:r>
              <a:rPr lang="en-US" sz="1800" b="1" dirty="0">
                <a:solidFill>
                  <a:srgbClr val="4F81BD"/>
                </a:solidFill>
                <a:effectLst/>
                <a:latin typeface="Arial" panose="020B0604020202020204" pitchFamily="34" charset="0"/>
                <a:ea typeface="Times New Roman" panose="02020603050405020304" pitchFamily="18" charset="0"/>
                <a:cs typeface="Times New Roman" panose="02020603050405020304" pitchFamily="18" charset="0"/>
              </a:rPr>
              <a:t>TIM Program Manager -</a:t>
            </a:r>
            <a:r>
              <a:rPr lang="en-US" sz="1800" dirty="0">
                <a:effectLst/>
                <a:latin typeface="Arial" panose="020B0604020202020204" pitchFamily="34" charset="0"/>
                <a:ea typeface="Arial" panose="020B0604020202020204" pitchFamily="34" charset="0"/>
                <a:cs typeface="Arial" panose="020B0604020202020204" pitchFamily="34" charset="0"/>
              </a:rPr>
              <a:t> Working with partners to improve responses to traffic incidents is critical to driving down clearance times and secondary crashes.  The best programs around the country have varying levels of participation from the local to statewide levels. </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marR="0" lvl="0" indent="-342900" algn="just">
              <a:lnSpc>
                <a:spcPct val="115000"/>
              </a:lnSpc>
              <a:spcBef>
                <a:spcPts val="0"/>
              </a:spcBef>
              <a:spcAft>
                <a:spcPts val="0"/>
              </a:spcAft>
              <a:buFont typeface="+mj-lt"/>
              <a:buAutoNum type="arabicPeriod"/>
            </a:pPr>
            <a:r>
              <a:rPr lang="en-US" sz="1800" b="1" dirty="0">
                <a:solidFill>
                  <a:srgbClr val="4F81BD"/>
                </a:solidFill>
                <a:effectLst/>
                <a:latin typeface="Arial" panose="020B0604020202020204" pitchFamily="34" charset="0"/>
                <a:ea typeface="Times New Roman" panose="02020603050405020304" pitchFamily="18" charset="0"/>
                <a:cs typeface="Times New Roman" panose="02020603050405020304" pitchFamily="18" charset="0"/>
              </a:rPr>
              <a:t>Cyber Security Engineer -</a:t>
            </a:r>
            <a:r>
              <a:rPr lang="en-US" sz="1800" dirty="0">
                <a:effectLst/>
                <a:latin typeface="Arial" panose="020B0604020202020204" pitchFamily="34" charset="0"/>
                <a:ea typeface="Arial" panose="020B0604020202020204" pitchFamily="34" charset="0"/>
                <a:cs typeface="Arial" panose="020B0604020202020204" pitchFamily="34" charset="0"/>
              </a:rPr>
              <a:t> Cyber security is a growing concern as Internet of Things (IoT), Smart Community and CAV technologies propagate along transportation networks. </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marR="0" lvl="0" indent="-342900" algn="just">
              <a:lnSpc>
                <a:spcPct val="115000"/>
              </a:lnSpc>
              <a:spcBef>
                <a:spcPts val="0"/>
              </a:spcBef>
              <a:spcAft>
                <a:spcPts val="0"/>
              </a:spcAft>
              <a:buFont typeface="+mj-lt"/>
              <a:buAutoNum type="arabicPeriod"/>
            </a:pPr>
            <a:r>
              <a:rPr lang="en-US" sz="1800" b="1" dirty="0">
                <a:solidFill>
                  <a:srgbClr val="4F81BD"/>
                </a:solidFill>
                <a:effectLst/>
                <a:latin typeface="Arial" panose="020B0604020202020204" pitchFamily="34" charset="0"/>
                <a:ea typeface="Times New Roman" panose="02020603050405020304" pitchFamily="18" charset="0"/>
                <a:cs typeface="Times New Roman" panose="02020603050405020304" pitchFamily="18" charset="0"/>
              </a:rPr>
              <a:t>Transportation Data Ethicist -</a:t>
            </a:r>
            <a:r>
              <a:rPr lang="en-US" sz="1800" dirty="0">
                <a:effectLst/>
                <a:latin typeface="Arial" panose="020B0604020202020204" pitchFamily="34" charset="0"/>
                <a:ea typeface="Arial" panose="020B0604020202020204" pitchFamily="34" charset="0"/>
                <a:cs typeface="Arial" panose="020B0604020202020204" pitchFamily="34" charset="0"/>
              </a:rPr>
              <a:t> The most forward looking of all the positions, these staff will be dedicated to making sure data is being used for the right reasons and all data is properly anonymized. </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marR="0" lvl="0" indent="-342900" algn="just">
              <a:lnSpc>
                <a:spcPct val="115000"/>
              </a:lnSpc>
              <a:spcBef>
                <a:spcPts val="0"/>
              </a:spcBef>
              <a:spcAft>
                <a:spcPts val="0"/>
              </a:spcAft>
              <a:buFont typeface="+mj-lt"/>
              <a:buAutoNum type="arabicPeriod"/>
            </a:pPr>
            <a:r>
              <a:rPr lang="en-US" sz="1800" b="1" dirty="0">
                <a:solidFill>
                  <a:srgbClr val="4F81BD"/>
                </a:solidFill>
                <a:effectLst/>
                <a:latin typeface="Arial" panose="020B0604020202020204" pitchFamily="34" charset="0"/>
                <a:ea typeface="Times New Roman" panose="02020603050405020304" pitchFamily="18" charset="0"/>
                <a:cs typeface="Times New Roman" panose="02020603050405020304" pitchFamily="18" charset="0"/>
              </a:rPr>
              <a:t>Surface Weather Specialist -</a:t>
            </a:r>
            <a:r>
              <a:rPr lang="en-US" sz="1800" dirty="0">
                <a:effectLst/>
                <a:latin typeface="Arial" panose="020B0604020202020204" pitchFamily="34" charset="0"/>
                <a:ea typeface="Arial" panose="020B0604020202020204" pitchFamily="34" charset="0"/>
                <a:cs typeface="Arial" panose="020B0604020202020204" pitchFamily="34" charset="0"/>
              </a:rPr>
              <a:t> As climate change continues to impact the transportation network, engaging weather specialists with a TMC environment will aid in understanding the impacts and improving responses. </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marR="0" lvl="0" indent="-342900" algn="just">
              <a:lnSpc>
                <a:spcPct val="115000"/>
              </a:lnSpc>
              <a:spcBef>
                <a:spcPts val="0"/>
              </a:spcBef>
              <a:spcAft>
                <a:spcPts val="0"/>
              </a:spcAft>
              <a:buFont typeface="+mj-lt"/>
              <a:buAutoNum type="arabicPeriod"/>
            </a:pPr>
            <a:r>
              <a:rPr lang="en-US" sz="1800" b="1" dirty="0">
                <a:solidFill>
                  <a:srgbClr val="4F81BD"/>
                </a:solidFill>
                <a:effectLst/>
                <a:latin typeface="Arial" panose="020B0604020202020204" pitchFamily="34" charset="0"/>
                <a:ea typeface="Times New Roman" panose="02020603050405020304" pitchFamily="18" charset="0"/>
                <a:cs typeface="Times New Roman" panose="02020603050405020304" pitchFamily="18" charset="0"/>
              </a:rPr>
              <a:t>Systems Engineer -</a:t>
            </a:r>
            <a:r>
              <a:rPr lang="en-US" sz="1800" dirty="0">
                <a:effectLst/>
                <a:latin typeface="Arial" panose="020B0604020202020204" pitchFamily="34" charset="0"/>
                <a:ea typeface="Arial" panose="020B0604020202020204" pitchFamily="34" charset="0"/>
                <a:cs typeface="Arial" panose="020B0604020202020204" pitchFamily="34" charset="0"/>
              </a:rPr>
              <a:t> As software, hardware, and communications networks become more complicated, having expertise on how all the pieces interact with one another will become even more critical. </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marR="0" lvl="0" indent="-342900" algn="just">
              <a:lnSpc>
                <a:spcPct val="115000"/>
              </a:lnSpc>
              <a:spcBef>
                <a:spcPts val="0"/>
              </a:spcBef>
              <a:spcAft>
                <a:spcPts val="0"/>
              </a:spcAft>
              <a:buFont typeface="+mj-lt"/>
              <a:buAutoNum type="arabicPeriod"/>
            </a:pPr>
            <a:r>
              <a:rPr lang="en-US" sz="1800" b="1" dirty="0">
                <a:solidFill>
                  <a:srgbClr val="4F81BD"/>
                </a:solidFill>
                <a:effectLst/>
                <a:latin typeface="Arial" panose="020B0604020202020204" pitchFamily="34" charset="0"/>
                <a:ea typeface="Times New Roman" panose="02020603050405020304" pitchFamily="18" charset="0"/>
                <a:cs typeface="Times New Roman" panose="02020603050405020304" pitchFamily="18" charset="0"/>
              </a:rPr>
              <a:t>TSMO Modeling Specialist -</a:t>
            </a:r>
            <a:r>
              <a:rPr lang="en-US" sz="1800" dirty="0">
                <a:effectLst/>
                <a:latin typeface="Arial" panose="020B0604020202020204" pitchFamily="34" charset="0"/>
                <a:ea typeface="Arial" panose="020B0604020202020204" pitchFamily="34" charset="0"/>
                <a:cs typeface="Arial" panose="020B0604020202020204" pitchFamily="34" charset="0"/>
              </a:rPr>
              <a:t> As ICM strategies become more prevalent, the need for staff with advanced modeling and simulation skillsets for planning for operations and assessing impacts is critical.</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marR="0" lvl="0" indent="-342900" algn="just">
              <a:lnSpc>
                <a:spcPct val="115000"/>
              </a:lnSpc>
              <a:spcBef>
                <a:spcPts val="0"/>
              </a:spcBef>
              <a:spcAft>
                <a:spcPts val="0"/>
              </a:spcAft>
              <a:buFont typeface="+mj-lt"/>
              <a:buAutoNum type="arabicPeriod"/>
            </a:pPr>
            <a:r>
              <a:rPr lang="en-US" sz="1800" b="1" dirty="0">
                <a:solidFill>
                  <a:srgbClr val="4F81BD"/>
                </a:solidFill>
                <a:effectLst/>
                <a:latin typeface="Arial" panose="020B0604020202020204" pitchFamily="34" charset="0"/>
                <a:ea typeface="Times New Roman" panose="02020603050405020304" pitchFamily="18" charset="0"/>
                <a:cs typeface="Times New Roman" panose="02020603050405020304" pitchFamily="18" charset="0"/>
              </a:rPr>
              <a:t>Emerging Technologies Industry Liaison</a:t>
            </a:r>
            <a:r>
              <a:rPr lang="en-US" sz="1800" dirty="0">
                <a:effectLst/>
                <a:latin typeface="Arial" panose="020B0604020202020204" pitchFamily="34" charset="0"/>
                <a:ea typeface="Arial" panose="020B0604020202020204" pitchFamily="34" charset="0"/>
                <a:cs typeface="Arial" panose="020B0604020202020204" pitchFamily="34" charset="0"/>
              </a:rPr>
              <a:t> - Several organizations have identified a need to hire an industry liaison to facilitate local private sector technology companies working with government agencies, recognizing the direct benefits of new approaches to solving problems and a less direct economic development impact. </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marR="0" lvl="0" indent="-342900" algn="just">
              <a:lnSpc>
                <a:spcPct val="115000"/>
              </a:lnSpc>
              <a:spcBef>
                <a:spcPts val="0"/>
              </a:spcBef>
              <a:spcAft>
                <a:spcPts val="0"/>
              </a:spcAft>
              <a:buFont typeface="+mj-lt"/>
              <a:buAutoNum type="arabicPeriod"/>
            </a:pPr>
            <a:r>
              <a:rPr lang="en-US" sz="1800" b="1" dirty="0">
                <a:solidFill>
                  <a:srgbClr val="4F81BD"/>
                </a:solidFill>
                <a:effectLst/>
                <a:latin typeface="Arial" panose="020B0604020202020204" pitchFamily="34" charset="0"/>
                <a:ea typeface="Times New Roman" panose="02020603050405020304" pitchFamily="18" charset="0"/>
                <a:cs typeface="Times New Roman" panose="02020603050405020304" pitchFamily="18" charset="0"/>
              </a:rPr>
              <a:t>Transportation Systems Performance Manager -</a:t>
            </a:r>
            <a:r>
              <a:rPr lang="en-US" sz="1800" dirty="0">
                <a:effectLst/>
                <a:latin typeface="Arial" panose="020B0604020202020204" pitchFamily="34" charset="0"/>
                <a:ea typeface="Arial" panose="020B0604020202020204" pitchFamily="34" charset="0"/>
                <a:cs typeface="Arial" panose="020B0604020202020204" pitchFamily="34" charset="0"/>
              </a:rPr>
              <a:t> Telling the story of how the transportation system is functioning, both in real-time and over a period, has been critical to demonstrating the benefits of TSMO. A performance manager sees the big picture and can demonstrate the collective benefits of the various functions of TSMO. </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marR="0" lvl="0" indent="-342900" algn="just">
              <a:lnSpc>
                <a:spcPct val="115000"/>
              </a:lnSpc>
              <a:spcBef>
                <a:spcPts val="0"/>
              </a:spcBef>
              <a:spcAft>
                <a:spcPts val="0"/>
              </a:spcAft>
              <a:buFont typeface="+mj-lt"/>
              <a:buAutoNum type="arabicPeriod"/>
            </a:pPr>
            <a:r>
              <a:rPr lang="en-US" sz="1800" b="1" dirty="0">
                <a:solidFill>
                  <a:srgbClr val="4F81BD"/>
                </a:solidFill>
                <a:effectLst/>
                <a:latin typeface="Arial" panose="020B0604020202020204" pitchFamily="34" charset="0"/>
                <a:ea typeface="Times New Roman" panose="02020603050405020304" pitchFamily="18" charset="0"/>
                <a:cs typeface="Times New Roman" panose="02020603050405020304" pitchFamily="18" charset="0"/>
              </a:rPr>
              <a:t>Integrated Corridor Management Manager -</a:t>
            </a:r>
            <a:r>
              <a:rPr lang="en-US" sz="1800" dirty="0">
                <a:effectLst/>
                <a:latin typeface="Arial" panose="020B0604020202020204" pitchFamily="34" charset="0"/>
                <a:ea typeface="Arial" panose="020B0604020202020204" pitchFamily="34" charset="0"/>
                <a:cs typeface="Arial" panose="020B0604020202020204" pitchFamily="34" charset="0"/>
              </a:rPr>
              <a:t> As management of freeways and arterial networks converge, dedicating staff to oversee the strategies across facilities that promote safety while improving corridor-wide mobility is increasingly important.  </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marR="0" lvl="0" indent="-342900" algn="just">
              <a:lnSpc>
                <a:spcPct val="115000"/>
              </a:lnSpc>
              <a:spcBef>
                <a:spcPts val="0"/>
              </a:spcBef>
              <a:spcAft>
                <a:spcPts val="0"/>
              </a:spcAft>
              <a:buFont typeface="+mj-lt"/>
              <a:buAutoNum type="arabicPeriod"/>
            </a:pPr>
            <a:r>
              <a:rPr lang="en-US" sz="1800" b="1" dirty="0">
                <a:solidFill>
                  <a:srgbClr val="4F81BD"/>
                </a:solidFill>
                <a:effectLst/>
                <a:latin typeface="Arial" panose="020B0604020202020204" pitchFamily="34" charset="0"/>
                <a:ea typeface="Times New Roman" panose="02020603050405020304" pitchFamily="18" charset="0"/>
                <a:cs typeface="Times New Roman" panose="02020603050405020304" pitchFamily="18" charset="0"/>
              </a:rPr>
              <a:t>Traffic Management Center Manager -</a:t>
            </a:r>
            <a:r>
              <a:rPr lang="en-US" sz="1800" dirty="0">
                <a:effectLst/>
                <a:latin typeface="Arial" panose="020B0604020202020204" pitchFamily="34" charset="0"/>
                <a:ea typeface="Arial" panose="020B0604020202020204" pitchFamily="34" charset="0"/>
                <a:cs typeface="Arial" panose="020B0604020202020204" pitchFamily="34" charset="0"/>
              </a:rPr>
              <a:t> While many government agencies have TMC managers that oversee staff in reacting to incidents and other events, the growth of technologies such as ATDM, ICM, and CAV within a control room environment will require an added level of sophistication and understanding of how different actions impact network operations.</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a:defRPr/>
            </a:pPr>
            <a:fld id="{11BD1B47-854E-408A-B33F-716F75751E07}" type="slidenum">
              <a:rPr lang="en-US" altLang="en-US" smtClean="0"/>
              <a:pPr>
                <a:defRPr/>
              </a:pPr>
              <a:t>49</a:t>
            </a:fld>
            <a:endParaRPr lang="en-US" altLang="en-US" dirty="0"/>
          </a:p>
        </p:txBody>
      </p:sp>
    </p:spTree>
    <p:extLst>
      <p:ext uri="{BB962C8B-B14F-4D97-AF65-F5344CB8AC3E}">
        <p14:creationId xmlns:p14="http://schemas.microsoft.com/office/powerpoint/2010/main" val="239257653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0"/>
              </a:spcAft>
            </a:pPr>
            <a:r>
              <a:rPr lang="en-US" sz="1800" dirty="0">
                <a:solidFill>
                  <a:srgbClr val="000000"/>
                </a:solidFill>
                <a:effectLst/>
                <a:latin typeface="Arial" panose="020B0604020202020204" pitchFamily="34" charset="0"/>
                <a:ea typeface="Arial" panose="020B0604020202020204" pitchFamily="34" charset="0"/>
                <a:cs typeface="Arial" panose="020B0604020202020204" pitchFamily="34" charset="0"/>
              </a:rPr>
              <a:t>A TSMO paraprofessional is a position supporting the management and operations of transportation infrastructure. A TSMO paraprofessional may exert a high level of judgment in the performance of their work. TSMO paraprofessionals can comprehend and apply knowledge of basic engineering principles in the solution of broadly defined TSMO problems at a cursory level. TSMO paraprofessionals provide traffic management center operations services and a variety of TSMO field services.</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0" marR="0">
              <a:lnSpc>
                <a:spcPct val="115000"/>
              </a:lnSpc>
              <a:spcBef>
                <a:spcPts val="1200"/>
              </a:spcBef>
              <a:spcAft>
                <a:spcPts val="300"/>
              </a:spcAft>
            </a:pPr>
            <a:r>
              <a:rPr lang="en-US" sz="1800" b="1" i="1" dirty="0">
                <a:effectLst/>
                <a:latin typeface="Cambria" panose="02040503050406030204" pitchFamily="18" charset="0"/>
                <a:ea typeface="Arial" panose="020B0604020202020204" pitchFamily="34" charset="0"/>
                <a:cs typeface="Times New Roman" panose="02020603050405020304" pitchFamily="18" charset="0"/>
              </a:rPr>
              <a:t>Paraprofessional Positions</a:t>
            </a:r>
            <a:endParaRPr lang="en-US" sz="1800" b="1" i="1" dirty="0">
              <a:effectLst/>
              <a:latin typeface="Cambria" panose="02040503050406030204" pitchFamily="18"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pPr>
            <a:r>
              <a:rPr lang="en-US" sz="1800" dirty="0">
                <a:solidFill>
                  <a:srgbClr val="000000"/>
                </a:solidFill>
                <a:effectLst/>
                <a:latin typeface="Arial" panose="020B0604020202020204" pitchFamily="34" charset="0"/>
                <a:ea typeface="Arial" panose="020B0604020202020204" pitchFamily="34" charset="0"/>
                <a:cs typeface="Arial" panose="020B0604020202020204" pitchFamily="34" charset="0"/>
              </a:rPr>
              <a:t>Examples of TSMO paraprofessionals include the following six positions:</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pPr>
            <a:r>
              <a:rPr lang="en-US" sz="1800" dirty="0">
                <a:solidFill>
                  <a:srgbClr val="000000"/>
                </a:solidFill>
                <a:effectLst/>
                <a:latin typeface="Arial" panose="020B0604020202020204" pitchFamily="34" charset="0"/>
                <a:ea typeface="Arial" panose="020B0604020202020204" pitchFamily="34" charset="0"/>
                <a:cs typeface="Arial" panose="020B0604020202020204" pitchFamily="34" charset="0"/>
              </a:rPr>
              <a:t> </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marR="0" lvl="0" indent="-342900" algn="just">
              <a:lnSpc>
                <a:spcPct val="115000"/>
              </a:lnSpc>
              <a:spcBef>
                <a:spcPts val="0"/>
              </a:spcBef>
              <a:spcAft>
                <a:spcPts val="0"/>
              </a:spcAft>
              <a:buFont typeface="+mj-lt"/>
              <a:buAutoNum type="arabicPeriod"/>
            </a:pPr>
            <a:r>
              <a:rPr lang="en-US" sz="1800" b="1" dirty="0">
                <a:solidFill>
                  <a:srgbClr val="4F81BD"/>
                </a:solidFill>
                <a:effectLst/>
                <a:latin typeface="Arial" panose="020B0604020202020204" pitchFamily="34" charset="0"/>
                <a:ea typeface="Times New Roman" panose="02020603050405020304" pitchFamily="18" charset="0"/>
                <a:cs typeface="Times New Roman" panose="02020603050405020304" pitchFamily="18" charset="0"/>
              </a:rPr>
              <a:t>TMC Operators -</a:t>
            </a:r>
            <a:r>
              <a:rPr lang="en-US" sz="1800" dirty="0">
                <a:effectLst/>
                <a:latin typeface="Arial" panose="020B0604020202020204" pitchFamily="34" charset="0"/>
                <a:ea typeface="Arial" panose="020B0604020202020204" pitchFamily="34" charset="0"/>
                <a:cs typeface="Arial" panose="020B0604020202020204" pitchFamily="34" charset="0"/>
              </a:rPr>
              <a:t> Perform visual inspection of roadways through cameras, communicate with responders in the field via radio, communicate and coordinate with other agencies, receive phone calls from citizens, and monitor sensors collecting traffic volumes, speeds, travel times, integration of information technology (IT) services, etc. TMC operators also post messages on dynamic message signs, adjust ramp metering systems, implement traffic signal timing plans, update 511 website, or dispatch safety service patrol vehicles.</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marR="0" lvl="0" indent="-342900" algn="just">
              <a:lnSpc>
                <a:spcPct val="115000"/>
              </a:lnSpc>
              <a:spcBef>
                <a:spcPts val="0"/>
              </a:spcBef>
              <a:spcAft>
                <a:spcPts val="0"/>
              </a:spcAft>
              <a:buFont typeface="+mj-lt"/>
              <a:buAutoNum type="arabicPeriod"/>
            </a:pPr>
            <a:r>
              <a:rPr lang="en-US" sz="1800" b="1" dirty="0">
                <a:solidFill>
                  <a:srgbClr val="4F81BD"/>
                </a:solidFill>
                <a:effectLst/>
                <a:latin typeface="Arial" panose="020B0604020202020204" pitchFamily="34" charset="0"/>
                <a:ea typeface="Times New Roman" panose="02020603050405020304" pitchFamily="18" charset="0"/>
                <a:cs typeface="Times New Roman" panose="02020603050405020304" pitchFamily="18" charset="0"/>
              </a:rPr>
              <a:t>TMC Operations Supervisors (non-degreed) -</a:t>
            </a:r>
            <a:r>
              <a:rPr lang="en-US" sz="1800" dirty="0">
                <a:effectLst/>
                <a:latin typeface="Arial" panose="020B0604020202020204" pitchFamily="34" charset="0"/>
                <a:ea typeface="Arial" panose="020B0604020202020204" pitchFamily="34" charset="0"/>
                <a:cs typeface="Arial" panose="020B0604020202020204" pitchFamily="34" charset="0"/>
              </a:rPr>
              <a:t> Responsible for overseeing TMC operators and serves as a main point of contact with professional staff.  </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marR="0" lvl="0" indent="-342900" algn="just">
              <a:lnSpc>
                <a:spcPct val="115000"/>
              </a:lnSpc>
              <a:spcBef>
                <a:spcPts val="0"/>
              </a:spcBef>
              <a:spcAft>
                <a:spcPts val="0"/>
              </a:spcAft>
              <a:buFont typeface="+mj-lt"/>
              <a:buAutoNum type="arabicPeriod"/>
            </a:pPr>
            <a:r>
              <a:rPr lang="en-US" sz="1800" b="1" dirty="0">
                <a:solidFill>
                  <a:srgbClr val="4F81BD"/>
                </a:solidFill>
                <a:effectLst/>
                <a:latin typeface="Arial" panose="020B0604020202020204" pitchFamily="34" charset="0"/>
                <a:ea typeface="Times New Roman" panose="02020603050405020304" pitchFamily="18" charset="0"/>
                <a:cs typeface="Times New Roman" panose="02020603050405020304" pitchFamily="18" charset="0"/>
              </a:rPr>
              <a:t>Safety Service Patrol Staff -</a:t>
            </a:r>
            <a:r>
              <a:rPr lang="en-US" sz="1800" dirty="0">
                <a:effectLst/>
                <a:latin typeface="Arial" panose="020B0604020202020204" pitchFamily="34" charset="0"/>
                <a:ea typeface="Arial" panose="020B0604020202020204" pitchFamily="34" charset="0"/>
                <a:cs typeface="Arial" panose="020B0604020202020204" pitchFamily="34" charset="0"/>
              </a:rPr>
              <a:t> Drive vehicles and aid motorists by providing basic services and repairs.  Also provide temporary traffic control and back of queue awareness.</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marR="0" lvl="0" indent="-342900" algn="just">
              <a:lnSpc>
                <a:spcPct val="115000"/>
              </a:lnSpc>
              <a:spcBef>
                <a:spcPts val="0"/>
              </a:spcBef>
              <a:spcAft>
                <a:spcPts val="0"/>
              </a:spcAft>
              <a:buFont typeface="+mj-lt"/>
              <a:buAutoNum type="arabicPeriod"/>
            </a:pPr>
            <a:r>
              <a:rPr lang="en-US" sz="1800" b="1" dirty="0">
                <a:solidFill>
                  <a:srgbClr val="4F81BD"/>
                </a:solidFill>
                <a:effectLst/>
                <a:latin typeface="Arial" panose="020B0604020202020204" pitchFamily="34" charset="0"/>
                <a:ea typeface="Times New Roman" panose="02020603050405020304" pitchFamily="18" charset="0"/>
                <a:cs typeface="Times New Roman" panose="02020603050405020304" pitchFamily="18" charset="0"/>
              </a:rPr>
              <a:t>ITS Maintenance Staff -</a:t>
            </a:r>
            <a:r>
              <a:rPr lang="en-US" sz="1800" dirty="0">
                <a:effectLst/>
                <a:latin typeface="Arial" panose="020B0604020202020204" pitchFamily="34" charset="0"/>
                <a:ea typeface="Arial" panose="020B0604020202020204" pitchFamily="34" charset="0"/>
                <a:cs typeface="Arial" panose="020B0604020202020204" pitchFamily="34" charset="0"/>
              </a:rPr>
              <a:t> Provide support in keeping ITS field equipment functioning. Requires strong knowledge on controller technology, communications, and sensors.</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marR="0" lvl="0" indent="-342900" algn="just">
              <a:lnSpc>
                <a:spcPct val="115000"/>
              </a:lnSpc>
              <a:spcBef>
                <a:spcPts val="0"/>
              </a:spcBef>
              <a:spcAft>
                <a:spcPts val="0"/>
              </a:spcAft>
              <a:buFont typeface="+mj-lt"/>
              <a:buAutoNum type="arabicPeriod"/>
            </a:pPr>
            <a:r>
              <a:rPr lang="en-US" sz="1800" b="1" dirty="0">
                <a:solidFill>
                  <a:srgbClr val="4F81BD"/>
                </a:solidFill>
                <a:effectLst/>
                <a:latin typeface="Arial" panose="020B0604020202020204" pitchFamily="34" charset="0"/>
                <a:ea typeface="Times New Roman" panose="02020603050405020304" pitchFamily="18" charset="0"/>
                <a:cs typeface="Times New Roman" panose="02020603050405020304" pitchFamily="18" charset="0"/>
              </a:rPr>
              <a:t>Roadway Maintenance Staff -</a:t>
            </a:r>
            <a:r>
              <a:rPr lang="en-US" sz="1800" dirty="0">
                <a:effectLst/>
                <a:latin typeface="Arial" panose="020B0604020202020204" pitchFamily="34" charset="0"/>
                <a:ea typeface="Arial" panose="020B0604020202020204" pitchFamily="34" charset="0"/>
                <a:cs typeface="Arial" panose="020B0604020202020204" pitchFamily="34" charset="0"/>
              </a:rPr>
              <a:t> Play a key role in supporting long-term incident response.</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marR="0" lvl="0" indent="-342900" algn="just">
              <a:lnSpc>
                <a:spcPct val="115000"/>
              </a:lnSpc>
              <a:spcBef>
                <a:spcPts val="0"/>
              </a:spcBef>
              <a:spcAft>
                <a:spcPts val="0"/>
              </a:spcAft>
              <a:buFont typeface="+mj-lt"/>
              <a:buAutoNum type="arabicPeriod"/>
            </a:pPr>
            <a:r>
              <a:rPr lang="en-US" sz="1800" b="1" dirty="0">
                <a:solidFill>
                  <a:srgbClr val="4F81BD"/>
                </a:solidFill>
                <a:effectLst/>
                <a:latin typeface="Arial" panose="020B0604020202020204" pitchFamily="34" charset="0"/>
                <a:ea typeface="Times New Roman" panose="02020603050405020304" pitchFamily="18" charset="0"/>
                <a:cs typeface="Times New Roman" panose="02020603050405020304" pitchFamily="18" charset="0"/>
              </a:rPr>
              <a:t>Major Roadway Traffic Incident Support Staff -</a:t>
            </a:r>
            <a:r>
              <a:rPr lang="en-US" sz="1800" dirty="0">
                <a:effectLst/>
                <a:latin typeface="Arial" panose="020B0604020202020204" pitchFamily="34" charset="0"/>
                <a:ea typeface="Arial" panose="020B0604020202020204" pitchFamily="34" charset="0"/>
                <a:cs typeface="Arial" panose="020B0604020202020204" pitchFamily="34" charset="0"/>
              </a:rPr>
              <a:t> Provides coordination of transportation resources during major traffic incidents.</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White Paper: TSMO Paraprofessional Workforce Development, National Operations Center of Excellence: </a:t>
            </a:r>
            <a:r>
              <a:rPr lang="en-US" sz="1800" u="sng" dirty="0">
                <a:solidFill>
                  <a:srgbClr val="0000FF"/>
                </a:solidFill>
                <a:effectLst/>
                <a:latin typeface="Arial" panose="020B0604020202020204" pitchFamily="34" charset="0"/>
                <a:ea typeface="Times New Roman" panose="02020603050405020304" pitchFamily="18" charset="0"/>
                <a:cs typeface="Times New Roman" panose="02020603050405020304" pitchFamily="18" charset="0"/>
                <a:hlinkClick r:id="rId3"/>
              </a:rPr>
              <a:t>https://transportationops.org/publications/white-paper-tsmo-paraprofessional-workforce-development</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p>
          <a:p>
            <a:endParaRPr lang="en-US" dirty="0"/>
          </a:p>
        </p:txBody>
      </p:sp>
      <p:sp>
        <p:nvSpPr>
          <p:cNvPr id="4" name="Slide Number Placeholder 3"/>
          <p:cNvSpPr>
            <a:spLocks noGrp="1"/>
          </p:cNvSpPr>
          <p:nvPr>
            <p:ph type="sldNum" sz="quarter" idx="5"/>
          </p:nvPr>
        </p:nvSpPr>
        <p:spPr/>
        <p:txBody>
          <a:bodyPr/>
          <a:lstStyle/>
          <a:p>
            <a:pPr>
              <a:defRPr/>
            </a:pPr>
            <a:fld id="{11BD1B47-854E-408A-B33F-716F75751E07}" type="slidenum">
              <a:rPr lang="en-US" altLang="en-US" smtClean="0"/>
              <a:pPr>
                <a:defRPr/>
              </a:pPr>
              <a:t>50</a:t>
            </a:fld>
            <a:endParaRPr lang="en-US" altLang="en-US" dirty="0"/>
          </a:p>
        </p:txBody>
      </p:sp>
    </p:spTree>
    <p:extLst>
      <p:ext uri="{BB962C8B-B14F-4D97-AF65-F5344CB8AC3E}">
        <p14:creationId xmlns:p14="http://schemas.microsoft.com/office/powerpoint/2010/main" val="327795540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0"/>
              </a:spcAf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ITS plays a significant role in enabling and maturing TSMO throughout transportation organizations and helps to provide better network performance through a variety of strategies. While this module focused on a wide range of ITS tools, it is important to recognize the people, planning, policies, procedures, and collaboration required to gain maximum benefit from their use. With rapid and accelerating technology, it is critical that transportation organizations evolve existing positions and create new ones to meet the specialized needs of emerging technologies.</a:t>
            </a:r>
          </a:p>
          <a:p>
            <a:pPr marL="0" marR="0">
              <a:lnSpc>
                <a:spcPct val="115000"/>
              </a:lnSpc>
              <a:spcBef>
                <a:spcPts val="0"/>
              </a:spcBef>
              <a:spcAft>
                <a:spcPts val="0"/>
              </a:spcAf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p>
          <a:p>
            <a:pPr marL="0" marR="0">
              <a:lnSpc>
                <a:spcPct val="115000"/>
              </a:lnSpc>
              <a:spcBef>
                <a:spcPts val="0"/>
              </a:spcBef>
              <a:spcAft>
                <a:spcPts val="0"/>
              </a:spcAf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Future considerations for ITS and TSMO include:</a:t>
            </a:r>
          </a:p>
          <a:p>
            <a:pPr marL="342900" marR="0" lvl="0" indent="-342900" algn="just">
              <a:lnSpc>
                <a:spcPct val="115000"/>
              </a:lnSpc>
              <a:spcBef>
                <a:spcPts val="0"/>
              </a:spcBef>
              <a:spcAft>
                <a:spcPts val="0"/>
              </a:spcAft>
              <a:buFont typeface="Symbol" panose="05050102010706020507" pitchFamily="18" charset="2"/>
              <a:buChar char=""/>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Alternative business models to maintain the latest technology.</a:t>
            </a:r>
          </a:p>
          <a:p>
            <a:pPr marL="342900" marR="0" lvl="0" indent="-342900" algn="just">
              <a:lnSpc>
                <a:spcPct val="115000"/>
              </a:lnSpc>
              <a:spcBef>
                <a:spcPts val="0"/>
              </a:spcBef>
              <a:spcAft>
                <a:spcPts val="0"/>
              </a:spcAft>
              <a:buFont typeface="Symbol" panose="05050102010706020507" pitchFamily="18" charset="2"/>
              <a:buChar char=""/>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Continued compression of public transportation agency staffing and associated need to provide unique staffing strategies that blend public, private, and academic sectors.</a:t>
            </a:r>
          </a:p>
          <a:p>
            <a:pPr marL="342900" marR="0" lvl="0" indent="-342900" algn="just">
              <a:lnSpc>
                <a:spcPct val="115000"/>
              </a:lnSpc>
              <a:spcBef>
                <a:spcPts val="0"/>
              </a:spcBef>
              <a:spcAft>
                <a:spcPts val="0"/>
              </a:spcAft>
              <a:buFont typeface="Symbol" panose="05050102010706020507" pitchFamily="18" charset="2"/>
              <a:buChar char=""/>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New ways to plan, fund, and program ITS to support TSMO strategies and approaches, especially moving to the next evolution of technology. </a:t>
            </a:r>
          </a:p>
          <a:p>
            <a:pPr marL="342900" marR="0" lvl="0" indent="-342900" algn="just">
              <a:lnSpc>
                <a:spcPct val="115000"/>
              </a:lnSpc>
              <a:spcBef>
                <a:spcPts val="0"/>
              </a:spcBef>
              <a:spcAft>
                <a:spcPts val="0"/>
              </a:spcAft>
              <a:buFont typeface="Symbol" panose="05050102010706020507" pitchFamily="18" charset="2"/>
              <a:buChar char=""/>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Expanding use of ITS architecture and systems engineering to leverage ITS data to generate critical output metrics for TSMO performance management to justify use and management of ITS for TSMO.</a:t>
            </a:r>
          </a:p>
          <a:p>
            <a:pPr marL="342900" marR="0" lvl="0" indent="-342900" algn="just">
              <a:lnSpc>
                <a:spcPct val="115000"/>
              </a:lnSpc>
              <a:spcBef>
                <a:spcPts val="0"/>
              </a:spcBef>
              <a:spcAft>
                <a:spcPts val="0"/>
              </a:spcAft>
              <a:buFont typeface="Symbol" panose="05050102010706020507" pitchFamily="18" charset="2"/>
              <a:buChar char=""/>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Developing novel approaches to making the business case for ITS supporting TSMO throughout the organization and with external partners.</a:t>
            </a:r>
          </a:p>
          <a:p>
            <a:endParaRPr lang="en-US" dirty="0"/>
          </a:p>
        </p:txBody>
      </p:sp>
      <p:sp>
        <p:nvSpPr>
          <p:cNvPr id="4" name="Slide Number Placeholder 3"/>
          <p:cNvSpPr>
            <a:spLocks noGrp="1"/>
          </p:cNvSpPr>
          <p:nvPr>
            <p:ph type="sldNum" sz="quarter" idx="5"/>
          </p:nvPr>
        </p:nvSpPr>
        <p:spPr/>
        <p:txBody>
          <a:bodyPr/>
          <a:lstStyle/>
          <a:p>
            <a:pPr>
              <a:defRPr/>
            </a:pPr>
            <a:fld id="{11BD1B47-854E-408A-B33F-716F75751E07}" type="slidenum">
              <a:rPr lang="en-US" altLang="en-US" smtClean="0"/>
              <a:pPr>
                <a:defRPr/>
              </a:pPr>
              <a:t>51</a:t>
            </a:fld>
            <a:endParaRPr lang="en-US" altLang="en-US" dirty="0"/>
          </a:p>
        </p:txBody>
      </p:sp>
    </p:spTree>
    <p:extLst>
      <p:ext uri="{BB962C8B-B14F-4D97-AF65-F5344CB8AC3E}">
        <p14:creationId xmlns:p14="http://schemas.microsoft.com/office/powerpoint/2010/main" val="303983506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just">
              <a:lnSpc>
                <a:spcPct val="115000"/>
              </a:lnSpc>
              <a:spcBef>
                <a:spcPts val="0"/>
              </a:spcBef>
              <a:spcAft>
                <a:spcPts val="0"/>
              </a:spcAft>
              <a:buFont typeface="Symbol" panose="05050102010706020507" pitchFamily="18" charset="2"/>
              <a:buChar char=""/>
            </a:pPr>
            <a:r>
              <a:rPr lang="en-US" sz="1600" dirty="0">
                <a:effectLst/>
                <a:latin typeface="Arial" panose="020B0604020202020204" pitchFamily="34" charset="0"/>
                <a:ea typeface="Times New Roman" panose="02020603050405020304" pitchFamily="18" charset="0"/>
                <a:cs typeface="Times New Roman" panose="02020603050405020304" pitchFamily="18" charset="0"/>
              </a:rPr>
              <a:t>Impacts of connected vehicle technologies which will drive more vehicle to infrastructure interactions.</a:t>
            </a:r>
          </a:p>
          <a:p>
            <a:pPr marL="342900" marR="0" lvl="0" indent="-342900" algn="just">
              <a:lnSpc>
                <a:spcPct val="115000"/>
              </a:lnSpc>
              <a:spcBef>
                <a:spcPts val="0"/>
              </a:spcBef>
              <a:spcAft>
                <a:spcPts val="0"/>
              </a:spcAft>
              <a:buFont typeface="Symbol" panose="05050102010706020507" pitchFamily="18" charset="2"/>
              <a:buChar char=""/>
            </a:pPr>
            <a:r>
              <a:rPr lang="en-US" sz="1600" dirty="0">
                <a:effectLst/>
                <a:latin typeface="Arial" panose="020B0604020202020204" pitchFamily="34" charset="0"/>
                <a:ea typeface="Times New Roman" panose="02020603050405020304" pitchFamily="18" charset="0"/>
                <a:cs typeface="Times New Roman" panose="02020603050405020304" pitchFamily="18" charset="0"/>
              </a:rPr>
              <a:t>New modes of transit and improvements to existing service including rapid growth of transit hubs with seamless transfer between modes.</a:t>
            </a:r>
          </a:p>
          <a:p>
            <a:pPr marL="342900" marR="0" lvl="0" indent="-342900" algn="just">
              <a:lnSpc>
                <a:spcPct val="115000"/>
              </a:lnSpc>
              <a:spcBef>
                <a:spcPts val="0"/>
              </a:spcBef>
              <a:spcAft>
                <a:spcPts val="0"/>
              </a:spcAft>
              <a:buFont typeface="Symbol" panose="05050102010706020507" pitchFamily="18" charset="2"/>
              <a:buChar char=""/>
            </a:pPr>
            <a:r>
              <a:rPr lang="en-US" sz="1600" dirty="0">
                <a:effectLst/>
                <a:latin typeface="Arial" panose="020B0604020202020204" pitchFamily="34" charset="0"/>
                <a:ea typeface="Times New Roman" panose="02020603050405020304" pitchFamily="18" charset="0"/>
                <a:cs typeface="Times New Roman" panose="02020603050405020304" pitchFamily="18" charset="0"/>
              </a:rPr>
              <a:t>Innovations in micromobility and last-mile connections.</a:t>
            </a:r>
          </a:p>
          <a:p>
            <a:pPr marL="342900" marR="0" lvl="0" indent="-342900" algn="just">
              <a:lnSpc>
                <a:spcPct val="115000"/>
              </a:lnSpc>
              <a:spcBef>
                <a:spcPts val="0"/>
              </a:spcBef>
              <a:spcAft>
                <a:spcPts val="0"/>
              </a:spcAft>
              <a:buFont typeface="Symbol" panose="05050102010706020507" pitchFamily="18" charset="2"/>
              <a:buChar char=""/>
            </a:pPr>
            <a:r>
              <a:rPr lang="en-US" sz="1600" dirty="0">
                <a:effectLst/>
                <a:latin typeface="Arial" panose="020B0604020202020204" pitchFamily="34" charset="0"/>
                <a:ea typeface="Times New Roman" panose="02020603050405020304" pitchFamily="18" charset="0"/>
                <a:cs typeface="Times New Roman" panose="02020603050405020304" pitchFamily="18" charset="0"/>
              </a:rPr>
              <a:t>AI-augmented mobility applications.</a:t>
            </a:r>
          </a:p>
          <a:p>
            <a:pPr marL="342900" marR="0" lvl="0" indent="-342900" algn="just">
              <a:lnSpc>
                <a:spcPct val="115000"/>
              </a:lnSpc>
              <a:spcBef>
                <a:spcPts val="0"/>
              </a:spcBef>
              <a:spcAft>
                <a:spcPts val="0"/>
              </a:spcAft>
              <a:buFont typeface="Symbol" panose="05050102010706020507" pitchFamily="18" charset="2"/>
              <a:buChar char=""/>
            </a:pPr>
            <a:r>
              <a:rPr lang="en-US" sz="1600" dirty="0">
                <a:effectLst/>
                <a:latin typeface="Arial" panose="020B0604020202020204" pitchFamily="34" charset="0"/>
                <a:ea typeface="Times New Roman" panose="02020603050405020304" pitchFamily="18" charset="0"/>
                <a:cs typeface="Times New Roman" panose="02020603050405020304" pitchFamily="18" charset="0"/>
              </a:rPr>
              <a:t>Increased demand for robust cyber security.</a:t>
            </a:r>
          </a:p>
          <a:p>
            <a:pPr marL="342900" marR="0" lvl="0" indent="-342900" algn="just">
              <a:lnSpc>
                <a:spcPct val="115000"/>
              </a:lnSpc>
              <a:spcBef>
                <a:spcPts val="0"/>
              </a:spcBef>
              <a:spcAft>
                <a:spcPts val="0"/>
              </a:spcAft>
              <a:buFont typeface="Symbol" panose="05050102010706020507" pitchFamily="18" charset="2"/>
              <a:buChar char=""/>
            </a:pPr>
            <a:r>
              <a:rPr lang="en-US" sz="1600" dirty="0">
                <a:effectLst/>
                <a:latin typeface="Arial" panose="020B0604020202020204" pitchFamily="34" charset="0"/>
                <a:ea typeface="Times New Roman" panose="02020603050405020304" pitchFamily="18" charset="0"/>
                <a:cs typeface="Times New Roman" panose="02020603050405020304" pitchFamily="18" charset="0"/>
              </a:rPr>
              <a:t>TSMO’s growing role in freight management and operations.</a:t>
            </a:r>
          </a:p>
          <a:p>
            <a:endParaRPr lang="en-US" dirty="0"/>
          </a:p>
        </p:txBody>
      </p:sp>
      <p:sp>
        <p:nvSpPr>
          <p:cNvPr id="4" name="Slide Number Placeholder 3"/>
          <p:cNvSpPr>
            <a:spLocks noGrp="1"/>
          </p:cNvSpPr>
          <p:nvPr>
            <p:ph type="sldNum" sz="quarter" idx="5"/>
          </p:nvPr>
        </p:nvSpPr>
        <p:spPr/>
        <p:txBody>
          <a:bodyPr/>
          <a:lstStyle/>
          <a:p>
            <a:pPr>
              <a:defRPr/>
            </a:pPr>
            <a:fld id="{11BD1B47-854E-408A-B33F-716F75751E07}" type="slidenum">
              <a:rPr lang="en-US" altLang="en-US" smtClean="0"/>
              <a:pPr>
                <a:defRPr/>
              </a:pPr>
              <a:t>53</a:t>
            </a:fld>
            <a:endParaRPr lang="en-US" altLang="en-US" dirty="0"/>
          </a:p>
        </p:txBody>
      </p:sp>
    </p:spTree>
    <p:extLst>
      <p:ext uri="{BB962C8B-B14F-4D97-AF65-F5344CB8AC3E}">
        <p14:creationId xmlns:p14="http://schemas.microsoft.com/office/powerpoint/2010/main" val="18653364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800" dirty="0">
                <a:solidFill>
                  <a:srgbClr val="000000"/>
                </a:solidFill>
                <a:effectLst/>
                <a:latin typeface="Arial" panose="020B0604020202020204" pitchFamily="34" charset="0"/>
                <a:ea typeface="Arial" panose="020B0604020202020204" pitchFamily="34" charset="0"/>
                <a:cs typeface="Arial" panose="020B0604020202020204" pitchFamily="34" charset="0"/>
              </a:rPr>
              <a:t>At the heart of any TSMO operation is the transportation management center (TMC).  Some agencies use similar names such as traffic operations center, transit dispatch center, or traffic management center. TMCs come in many shapes and sizes, with differing functions, hours of operation, scope, and hierarchy.  Some TMCs are operated 24/7/365, depending on the scope of their role in managing transportation, while others may have limited hours focused on peak travel times or during special events. Some TMCs can be single purpose or multi-purpose, combining different functional areas such as freeway, arterial, and transit management.  In some cases, there are TMC operations established remotely on a part-time basis to support large special events such as sporting or concert events. Figures 1-3 show examples of several TMCs.</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a:defRPr/>
            </a:pPr>
            <a:fld id="{11BD1B47-854E-408A-B33F-716F75751E07}" type="slidenum">
              <a:rPr lang="en-US" altLang="en-US" smtClean="0"/>
              <a:pPr>
                <a:defRPr/>
              </a:pPr>
              <a:t>7</a:t>
            </a:fld>
            <a:endParaRPr lang="en-US" altLang="en-US" dirty="0"/>
          </a:p>
        </p:txBody>
      </p:sp>
    </p:spTree>
    <p:extLst>
      <p:ext uri="{BB962C8B-B14F-4D97-AF65-F5344CB8AC3E}">
        <p14:creationId xmlns:p14="http://schemas.microsoft.com/office/powerpoint/2010/main" val="3726294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Lake County TMC (Libertyville, Illinois), Northern Chicagoland suburban area</a:t>
            </a:r>
          </a:p>
        </p:txBody>
      </p:sp>
      <p:sp>
        <p:nvSpPr>
          <p:cNvPr id="4" name="Slide Number Placeholder 3"/>
          <p:cNvSpPr>
            <a:spLocks noGrp="1"/>
          </p:cNvSpPr>
          <p:nvPr>
            <p:ph type="sldNum" sz="quarter" idx="5"/>
          </p:nvPr>
        </p:nvSpPr>
        <p:spPr/>
        <p:txBody>
          <a:bodyPr/>
          <a:lstStyle/>
          <a:p>
            <a:pPr>
              <a:defRPr/>
            </a:pPr>
            <a:fld id="{11BD1B47-854E-408A-B33F-716F75751E07}" type="slidenum">
              <a:rPr lang="en-US" altLang="en-US" smtClean="0"/>
              <a:pPr>
                <a:defRPr/>
              </a:pPr>
              <a:t>8</a:t>
            </a:fld>
            <a:endParaRPr lang="en-US" altLang="en-US" dirty="0"/>
          </a:p>
        </p:txBody>
      </p:sp>
    </p:spTree>
    <p:extLst>
      <p:ext uri="{BB962C8B-B14F-4D97-AF65-F5344CB8AC3E}">
        <p14:creationId xmlns:p14="http://schemas.microsoft.com/office/powerpoint/2010/main" val="23661042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Iowa DOT TMC (Ankeny, IA)</a:t>
            </a:r>
          </a:p>
        </p:txBody>
      </p:sp>
      <p:sp>
        <p:nvSpPr>
          <p:cNvPr id="4" name="Slide Number Placeholder 3"/>
          <p:cNvSpPr>
            <a:spLocks noGrp="1"/>
          </p:cNvSpPr>
          <p:nvPr>
            <p:ph type="sldNum" sz="quarter" idx="5"/>
          </p:nvPr>
        </p:nvSpPr>
        <p:spPr/>
        <p:txBody>
          <a:bodyPr/>
          <a:lstStyle/>
          <a:p>
            <a:pPr>
              <a:defRPr/>
            </a:pPr>
            <a:fld id="{11BD1B47-854E-408A-B33F-716F75751E07}" type="slidenum">
              <a:rPr lang="en-US" altLang="en-US" smtClean="0"/>
              <a:pPr>
                <a:defRPr/>
              </a:pPr>
              <a:t>9</a:t>
            </a:fld>
            <a:endParaRPr lang="en-US" altLang="en-US" dirty="0"/>
          </a:p>
        </p:txBody>
      </p:sp>
    </p:spTree>
    <p:extLst>
      <p:ext uri="{BB962C8B-B14F-4D97-AF65-F5344CB8AC3E}">
        <p14:creationId xmlns:p14="http://schemas.microsoft.com/office/powerpoint/2010/main" val="23331178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Houston TransStar –partnership of representatives from the City of Houston, Harris County, METRO and TxDOT</a:t>
            </a:r>
          </a:p>
        </p:txBody>
      </p:sp>
      <p:sp>
        <p:nvSpPr>
          <p:cNvPr id="4" name="Slide Number Placeholder 3"/>
          <p:cNvSpPr>
            <a:spLocks noGrp="1"/>
          </p:cNvSpPr>
          <p:nvPr>
            <p:ph type="sldNum" sz="quarter" idx="5"/>
          </p:nvPr>
        </p:nvSpPr>
        <p:spPr/>
        <p:txBody>
          <a:bodyPr/>
          <a:lstStyle/>
          <a:p>
            <a:pPr>
              <a:defRPr/>
            </a:pPr>
            <a:fld id="{11BD1B47-854E-408A-B33F-716F75751E07}" type="slidenum">
              <a:rPr lang="en-US" altLang="en-US" smtClean="0"/>
              <a:pPr>
                <a:defRPr/>
              </a:pPr>
              <a:t>10</a:t>
            </a:fld>
            <a:endParaRPr lang="en-US" altLang="en-US" dirty="0"/>
          </a:p>
        </p:txBody>
      </p:sp>
    </p:spTree>
    <p:extLst>
      <p:ext uri="{BB962C8B-B14F-4D97-AF65-F5344CB8AC3E}">
        <p14:creationId xmlns:p14="http://schemas.microsoft.com/office/powerpoint/2010/main" val="32250229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Picture is from Wisconsin DOT Statewide TOC (Milwaukee, WI)</a:t>
            </a:r>
          </a:p>
          <a:p>
            <a:endParaRPr lang="en-US" dirty="0"/>
          </a:p>
          <a:p>
            <a:pPr marL="0" marR="0">
              <a:lnSpc>
                <a:spcPct val="115000"/>
              </a:lnSpc>
              <a:spcBef>
                <a:spcPts val="0"/>
              </a:spcBef>
              <a:spcAft>
                <a:spcPts val="0"/>
              </a:spcAft>
            </a:pPr>
            <a:r>
              <a:rPr lang="en-US" sz="1800" dirty="0">
                <a:solidFill>
                  <a:srgbClr val="000000"/>
                </a:solidFill>
                <a:effectLst/>
                <a:latin typeface="Arial" panose="020B0604020202020204" pitchFamily="34" charset="0"/>
                <a:ea typeface="Arial" panose="020B0604020202020204" pitchFamily="34" charset="0"/>
                <a:cs typeface="Arial" panose="020B0604020202020204" pitchFamily="34" charset="0"/>
              </a:rPr>
              <a:t>TMCs typically are comprised of similar elements including:</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0" marR="0">
              <a:lnSpc>
                <a:spcPct val="115000"/>
              </a:lnSpc>
              <a:spcBef>
                <a:spcPts val="1000"/>
              </a:spcBef>
              <a:spcAft>
                <a:spcPts val="0"/>
              </a:spcAft>
            </a:pPr>
            <a:r>
              <a:rPr lang="en-US" sz="1800" b="1" dirty="0">
                <a:solidFill>
                  <a:srgbClr val="4F81BD"/>
                </a:solidFill>
                <a:effectLst/>
                <a:latin typeface="Arial" panose="020B0604020202020204" pitchFamily="34" charset="0"/>
                <a:ea typeface="Arial" panose="020B0604020202020204" pitchFamily="34" charset="0"/>
                <a:cs typeface="Times New Roman" panose="02020603050405020304" pitchFamily="18" charset="0"/>
              </a:rPr>
              <a:t>TMC COMMAND AND CONTROL</a:t>
            </a:r>
            <a:endParaRPr lang="en-US" sz="1800" b="1" dirty="0">
              <a:solidFill>
                <a:srgbClr val="4F81BD"/>
              </a:solidFill>
              <a:effectLst/>
              <a:latin typeface="Arial" panose="020B0604020202020204" pitchFamily="34" charset="0"/>
              <a:ea typeface="Times New Roman" panose="02020603050405020304" pitchFamily="18" charset="0"/>
              <a:cs typeface="Times New Roman" panose="02020603050405020304" pitchFamily="18" charset="0"/>
            </a:endParaRPr>
          </a:p>
          <a:p>
            <a:pPr marL="342900" marR="0" lvl="0" indent="-342900" algn="just">
              <a:lnSpc>
                <a:spcPct val="115000"/>
              </a:lnSpc>
              <a:spcBef>
                <a:spcPts val="0"/>
              </a:spcBef>
              <a:spcAft>
                <a:spcPts val="600"/>
              </a:spcAft>
              <a:buFont typeface="Symbol" panose="05050102010706020507" pitchFamily="18" charset="2"/>
              <a:buChar char=""/>
            </a:pPr>
            <a:r>
              <a:rPr lang="en-US" sz="1800" dirty="0">
                <a:solidFill>
                  <a:srgbClr val="000000"/>
                </a:solidFill>
                <a:effectLst/>
                <a:latin typeface="Arial" panose="020B0604020202020204" pitchFamily="34" charset="0"/>
                <a:ea typeface="Arial" panose="020B0604020202020204" pitchFamily="34" charset="0"/>
                <a:cs typeface="Arial" panose="020B0604020202020204" pitchFamily="34" charset="0"/>
              </a:rPr>
              <a:t>Control Room - Usually a secured environment that houses operator workstations and high visibility displays.</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marR="0" lvl="0" indent="-342900" algn="just">
              <a:lnSpc>
                <a:spcPct val="115000"/>
              </a:lnSpc>
              <a:spcBef>
                <a:spcPts val="0"/>
              </a:spcBef>
              <a:spcAft>
                <a:spcPts val="600"/>
              </a:spcAft>
              <a:buFont typeface="Symbol" panose="05050102010706020507" pitchFamily="18" charset="2"/>
              <a:buChar char=""/>
            </a:pPr>
            <a:r>
              <a:rPr lang="en-US" sz="1800" dirty="0">
                <a:solidFill>
                  <a:srgbClr val="000000"/>
                </a:solidFill>
                <a:effectLst/>
                <a:latin typeface="Arial" panose="020B0604020202020204" pitchFamily="34" charset="0"/>
                <a:ea typeface="Arial" panose="020B0604020202020204" pitchFamily="34" charset="0"/>
                <a:cs typeface="Arial" panose="020B0604020202020204" pitchFamily="34" charset="0"/>
              </a:rPr>
              <a:t>Workstations - Depending on the scope of the TMC, there may be anywhere between one and several dozen workstations that allow operators capabilities to control field devices based on data and other sources. Significant effort typically goes into workstation design because of the long hours operators typically work. Many workstations are ergonomically friendly with adjustable heights and individual environmental controls as shown in Figure 4. </a:t>
            </a:r>
          </a:p>
          <a:p>
            <a:pPr marL="342900" marR="0" lvl="0" indent="-342900" algn="just">
              <a:lnSpc>
                <a:spcPct val="115000"/>
              </a:lnSpc>
              <a:spcBef>
                <a:spcPts val="0"/>
              </a:spcBef>
              <a:spcAft>
                <a:spcPts val="600"/>
              </a:spcAft>
              <a:buFont typeface="Symbol" panose="05050102010706020507" pitchFamily="18" charset="2"/>
              <a:buChar char=""/>
            </a:pPr>
            <a:r>
              <a:rPr lang="en-US" sz="1800" dirty="0">
                <a:solidFill>
                  <a:srgbClr val="000000"/>
                </a:solidFill>
                <a:effectLst/>
                <a:latin typeface="Arial" panose="020B0604020202020204" pitchFamily="34" charset="0"/>
                <a:ea typeface="Arial" panose="020B0604020202020204" pitchFamily="34" charset="0"/>
                <a:cs typeface="Arial" panose="020B0604020202020204" pitchFamily="34" charset="0"/>
              </a:rPr>
              <a:t> Server Room - One of the costliest parts of the TMC where servers and other IT equipment are located that support the TMC functions. Server rooms are typically equipped with raised floors, special heating, ventilation, and air conditioning (HVAC) systems, and specialized inert-gas fire suppression. To help manage costs and to provide an added level of redundancy, many TMCs are transitioning to cloud-based services applications and data storage.</a:t>
            </a:r>
          </a:p>
          <a:p>
            <a:pPr marL="342900" marR="0" lvl="0" indent="-342900" algn="just">
              <a:lnSpc>
                <a:spcPct val="115000"/>
              </a:lnSpc>
              <a:spcBef>
                <a:spcPts val="0"/>
              </a:spcBef>
              <a:spcAft>
                <a:spcPts val="600"/>
              </a:spcAft>
              <a:buFont typeface="Symbol" panose="05050102010706020507" pitchFamily="18" charset="2"/>
              <a:buChar char=""/>
            </a:pPr>
            <a:r>
              <a:rPr lang="en-US" sz="1800" dirty="0">
                <a:solidFill>
                  <a:srgbClr val="000000"/>
                </a:solidFill>
                <a:effectLst/>
                <a:latin typeface="Arial" panose="020B0604020202020204" pitchFamily="34" charset="0"/>
                <a:ea typeface="Arial" panose="020B0604020202020204" pitchFamily="34" charset="0"/>
                <a:cs typeface="Arial" panose="020B0604020202020204" pitchFamily="34" charset="0"/>
              </a:rPr>
              <a:t>High-Visibility Displays - One of the main ways of providing situational awareness beyond workstations is large displays. Displays can range from complex video walls to a series of large monitors positioned at key locations in the TMC.</a:t>
            </a:r>
          </a:p>
          <a:p>
            <a:pPr marL="342900" marR="0" lvl="0" indent="-342900" algn="just">
              <a:lnSpc>
                <a:spcPct val="115000"/>
              </a:lnSpc>
              <a:spcBef>
                <a:spcPts val="0"/>
              </a:spcBef>
              <a:spcAft>
                <a:spcPts val="600"/>
              </a:spcAft>
              <a:buFont typeface="Symbol" panose="05050102010706020507" pitchFamily="18" charset="2"/>
              <a:buChar char=""/>
            </a:pPr>
            <a:r>
              <a:rPr lang="en-US" sz="1800" dirty="0">
                <a:solidFill>
                  <a:srgbClr val="000000"/>
                </a:solidFill>
                <a:effectLst/>
                <a:latin typeface="Arial" panose="020B0604020202020204" pitchFamily="34" charset="0"/>
                <a:ea typeface="Arial" panose="020B0604020202020204" pitchFamily="34" charset="0"/>
                <a:cs typeface="Arial" panose="020B0604020202020204" pitchFamily="34" charset="0"/>
              </a:rPr>
              <a:t>Dedicated Staffing - TMCs requires staff with a special set of skills that are becoming increasingly more complicated as enabling systems become more complex. Many TMCs are staffed through private sector contracting.</a:t>
            </a:r>
          </a:p>
          <a:p>
            <a:pPr marL="342900" marR="0" lvl="0" indent="-342900" algn="just" defTabSz="914400" rtl="0" eaLnBrk="0" fontAlgn="base" latinLnBrk="0" hangingPunct="0">
              <a:lnSpc>
                <a:spcPct val="115000"/>
              </a:lnSpc>
              <a:spcBef>
                <a:spcPts val="0"/>
              </a:spcBef>
              <a:spcAft>
                <a:spcPts val="600"/>
              </a:spcAft>
              <a:buClrTx/>
              <a:buSzTx/>
              <a:buFont typeface="Symbol" panose="05050102010706020507" pitchFamily="18" charset="2"/>
              <a:buChar char=""/>
              <a:tabLst/>
              <a:defRPr/>
            </a:pPr>
            <a:r>
              <a:rPr lang="en-US" sz="1800" dirty="0">
                <a:solidFill>
                  <a:srgbClr val="000000"/>
                </a:solidFill>
                <a:effectLst/>
                <a:latin typeface="Arial" panose="020B0604020202020204" pitchFamily="34" charset="0"/>
                <a:ea typeface="Arial" panose="020B0604020202020204" pitchFamily="34" charset="0"/>
                <a:cs typeface="Arial" panose="020B0604020202020204" pitchFamily="34" charset="0"/>
              </a:rPr>
              <a:t>Partner Organization Cooperation - Whether virtual or in person, many organizations gain value in working side by side. Examples of partners working closely in person or virtually with transportation (highway) organizations include law enforcement, transit, emergency management, regional planning organizations and tolling. In some cases, partnering helps support the long-term financial stability of the TMC through multiple funding sources. Development of regional or statewide ITS architecture is a valuable tool that helps clarify ITS functions, device ownership, and the roles and responsibilities of partner organizations.</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marR="0" lvl="0" indent="-342900" algn="just">
              <a:lnSpc>
                <a:spcPct val="115000"/>
              </a:lnSpc>
              <a:spcBef>
                <a:spcPts val="0"/>
              </a:spcBef>
              <a:spcAft>
                <a:spcPts val="600"/>
              </a:spcAft>
              <a:buFont typeface="Symbol" panose="05050102010706020507" pitchFamily="18" charset="2"/>
              <a:buChar char=""/>
            </a:pPr>
            <a:endParaRPr lang="en-US" sz="1800" dirty="0">
              <a:solidFill>
                <a:srgbClr val="000000"/>
              </a:solidFill>
              <a:effectLst/>
              <a:latin typeface="Arial" panose="020B0604020202020204" pitchFamily="34" charset="0"/>
              <a:ea typeface="Arial" panose="020B0604020202020204" pitchFamily="34" charset="0"/>
              <a:cs typeface="Arial" panose="020B0604020202020204" pitchFamily="34" charset="0"/>
            </a:endParaRPr>
          </a:p>
          <a:p>
            <a:pPr marL="342900" marR="0" lvl="0" indent="-342900" algn="just">
              <a:lnSpc>
                <a:spcPct val="115000"/>
              </a:lnSpc>
              <a:spcBef>
                <a:spcPts val="0"/>
              </a:spcBef>
              <a:spcAft>
                <a:spcPts val="600"/>
              </a:spcAft>
              <a:buFont typeface="Symbol" panose="05050102010706020507" pitchFamily="18" charset="2"/>
              <a:buChar char=""/>
            </a:pPr>
            <a:endParaRPr lang="en-US" sz="1800" dirty="0">
              <a:solidFill>
                <a:srgbClr val="000000"/>
              </a:solidFill>
              <a:effectLst/>
              <a:latin typeface="Arial" panose="020B0604020202020204" pitchFamily="34" charset="0"/>
              <a:ea typeface="Arial" panose="020B0604020202020204" pitchFamily="34" charset="0"/>
              <a:cs typeface="Arial" panose="020B0604020202020204" pitchFamily="34" charset="0"/>
            </a:endParaRPr>
          </a:p>
          <a:p>
            <a:pPr marL="342900" marR="0" lvl="0" indent="-342900" algn="just">
              <a:lnSpc>
                <a:spcPct val="115000"/>
              </a:lnSpc>
              <a:spcBef>
                <a:spcPts val="0"/>
              </a:spcBef>
              <a:spcAft>
                <a:spcPts val="600"/>
              </a:spcAft>
              <a:buFont typeface="Symbol" panose="05050102010706020507" pitchFamily="18" charset="2"/>
              <a:buChar char=""/>
            </a:pPr>
            <a:endParaRPr lang="en-US" sz="1800" dirty="0">
              <a:solidFill>
                <a:srgbClr val="000000"/>
              </a:solidFill>
              <a:effectLst/>
              <a:latin typeface="Arial" panose="020B0604020202020204" pitchFamily="34" charset="0"/>
              <a:ea typeface="Arial" panose="020B0604020202020204" pitchFamily="34" charset="0"/>
              <a:cs typeface="Arial" panose="020B0604020202020204" pitchFamily="34" charset="0"/>
            </a:endParaRPr>
          </a:p>
          <a:p>
            <a:pPr marL="0" marR="0" lvl="0" indent="0" algn="just">
              <a:lnSpc>
                <a:spcPct val="115000"/>
              </a:lnSpc>
              <a:spcBef>
                <a:spcPts val="0"/>
              </a:spcBef>
              <a:spcAft>
                <a:spcPts val="600"/>
              </a:spcAft>
              <a:buFont typeface="Symbol" panose="05050102010706020507" pitchFamily="18" charset="2"/>
              <a:buNone/>
            </a:pPr>
            <a:r>
              <a:rPr lang="en-US" sz="1800" dirty="0">
                <a:solidFill>
                  <a:srgbClr val="000000"/>
                </a:solidFill>
                <a:effectLst/>
                <a:latin typeface="Arial" panose="020B0604020202020204" pitchFamily="34" charset="0"/>
                <a:ea typeface="Arial" panose="020B0604020202020204" pitchFamily="34" charset="0"/>
                <a:cs typeface="Arial" panose="020B0604020202020204" pitchFamily="34" charset="0"/>
              </a:rPr>
              <a:t>The 2018 FHWA Human Factors Guide provides additional information on issues that need to be addressed during TMC planning and design.</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a:defRPr/>
            </a:pPr>
            <a:fld id="{11BD1B47-854E-408A-B33F-716F75751E07}" type="slidenum">
              <a:rPr lang="en-US" altLang="en-US" smtClean="0"/>
              <a:pPr>
                <a:defRPr/>
              </a:pPr>
              <a:t>11</a:t>
            </a:fld>
            <a:endParaRPr lang="en-US" altLang="en-US" dirty="0"/>
          </a:p>
        </p:txBody>
      </p:sp>
    </p:spTree>
    <p:extLst>
      <p:ext uri="{BB962C8B-B14F-4D97-AF65-F5344CB8AC3E}">
        <p14:creationId xmlns:p14="http://schemas.microsoft.com/office/powerpoint/2010/main" val="30057722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lvl1pPr>
              <a:defRPr>
                <a:latin typeface="+mn-lt"/>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Tree>
    <p:extLst>
      <p:ext uri="{BB962C8B-B14F-4D97-AF65-F5344CB8AC3E}">
        <p14:creationId xmlns:p14="http://schemas.microsoft.com/office/powerpoint/2010/main" val="27865938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1066800"/>
            <a:ext cx="8229600" cy="533400"/>
          </a:xfrm>
          <a:prstGeom prst="rect">
            <a:avLst/>
          </a:prstGeom>
        </p:spPr>
        <p:txBody>
          <a:bodyPr/>
          <a:lstStyle>
            <a:lvl1pPr>
              <a:defRPr b="0">
                <a:latin typeface="+mn-lt"/>
              </a:defRPr>
            </a:lvl1pPr>
          </a:lstStyle>
          <a:p>
            <a:r>
              <a:rPr lang="en-US" dirty="0"/>
              <a:t>Click to edit Master title style</a:t>
            </a:r>
          </a:p>
        </p:txBody>
      </p:sp>
      <p:sp>
        <p:nvSpPr>
          <p:cNvPr id="3" name="Vertical Text Placeholder 2"/>
          <p:cNvSpPr>
            <a:spLocks noGrp="1"/>
          </p:cNvSpPr>
          <p:nvPr>
            <p:ph type="body" orient="vert" idx="1"/>
          </p:nvPr>
        </p:nvSpPr>
        <p:spPr>
          <a:xfrm>
            <a:off x="457200" y="1752600"/>
            <a:ext cx="8229600" cy="4068763"/>
          </a:xfrm>
        </p:spPr>
        <p:txBody>
          <a:bodyPr vert="eaVert"/>
          <a:lstStyle>
            <a:lvl1pPr>
              <a:defRPr sz="1600"/>
            </a:lvl1pPr>
            <a:lvl2pPr>
              <a:defRPr sz="1600"/>
            </a:lvl2pPr>
            <a:lvl3pPr marL="658368">
              <a:defRPr sz="16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308149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066800"/>
            <a:ext cx="2057400" cy="4754563"/>
          </a:xfrm>
          <a:prstGeom prst="rect">
            <a:avLst/>
          </a:prstGeom>
        </p:spPr>
        <p:txBody>
          <a:bodyPr vert="eaVert"/>
          <a:lstStyle>
            <a:lvl1pPr>
              <a:defRPr b="0">
                <a:latin typeface="+mn-lt"/>
              </a:defRPr>
            </a:lvl1pPr>
          </a:lstStyle>
          <a:p>
            <a:r>
              <a:rPr lang="en-US" dirty="0"/>
              <a:t>Click to edit Master title style</a:t>
            </a:r>
          </a:p>
        </p:txBody>
      </p:sp>
      <p:sp>
        <p:nvSpPr>
          <p:cNvPr id="3" name="Vertical Text Placeholder 2"/>
          <p:cNvSpPr>
            <a:spLocks noGrp="1"/>
          </p:cNvSpPr>
          <p:nvPr>
            <p:ph type="body" orient="vert" idx="1"/>
          </p:nvPr>
        </p:nvSpPr>
        <p:spPr>
          <a:xfrm>
            <a:off x="457200" y="1066800"/>
            <a:ext cx="6019800" cy="4754563"/>
          </a:xfrm>
        </p:spPr>
        <p:txBody>
          <a:bodyPr vert="eaVert"/>
          <a:lstStyle>
            <a:lvl1pPr>
              <a:defRPr sz="1600"/>
            </a:lvl1pPr>
            <a:lvl2pPr marL="658368">
              <a:defRPr sz="1600"/>
            </a:lvl2pPr>
            <a:lvl3pPr>
              <a:defRPr sz="16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303226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100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5479967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noFill/>
          <a:ln w="9525">
            <a:noFill/>
            <a:miter lim="800000"/>
            <a:headEnd/>
            <a:tailEnd/>
          </a:ln>
        </p:spPr>
        <p:txBody>
          <a:bodyPr/>
          <a:lstStyle>
            <a:lvl1pPr marL="384048" indent="-210312" algn="l" rtl="0" eaLnBrk="0" fontAlgn="base" hangingPunct="0">
              <a:spcBef>
                <a:spcPct val="20000"/>
              </a:spcBef>
              <a:spcAft>
                <a:spcPct val="0"/>
              </a:spcAft>
              <a:defRPr lang="en-US" sz="1600" dirty="0" smtClean="0">
                <a:solidFill>
                  <a:schemeClr val="tx1"/>
                </a:solidFill>
                <a:latin typeface="+mn-lt"/>
                <a:ea typeface="+mn-ea"/>
                <a:cs typeface="+mn-cs"/>
              </a:defRPr>
            </a:lvl1pPr>
            <a:lvl2pPr marL="594360" indent="-210312" algn="l" rtl="0" eaLnBrk="0" fontAlgn="base" hangingPunct="0">
              <a:spcBef>
                <a:spcPct val="20000"/>
              </a:spcBef>
              <a:spcAft>
                <a:spcPct val="0"/>
              </a:spcAft>
              <a:defRPr lang="en-US" sz="1600" dirty="0" smtClean="0">
                <a:solidFill>
                  <a:schemeClr val="tx1"/>
                </a:solidFill>
                <a:latin typeface="+mn-lt"/>
                <a:ea typeface="+mn-ea"/>
                <a:cs typeface="+mn-cs"/>
              </a:defRPr>
            </a:lvl2pPr>
            <a:lvl3pPr marL="822960" indent="-210312" algn="l" rtl="0" eaLnBrk="0" fontAlgn="base" hangingPunct="0">
              <a:spcBef>
                <a:spcPct val="20000"/>
              </a:spcBef>
              <a:spcAft>
                <a:spcPct val="0"/>
              </a:spcAft>
              <a:defRPr lang="en-US" sz="1600" dirty="0" smtClean="0">
                <a:solidFill>
                  <a:schemeClr val="tx1"/>
                </a:solidFill>
                <a:latin typeface="+mn-lt"/>
                <a:ea typeface="+mn-ea"/>
                <a:cs typeface="+mn-cs"/>
              </a:defRPr>
            </a:lvl3pPr>
            <a:lvl4pPr marL="1060704" algn="l" rtl="0" eaLnBrk="0" fontAlgn="base" hangingPunct="0">
              <a:spcBef>
                <a:spcPct val="20000"/>
              </a:spcBef>
              <a:spcAft>
                <a:spcPct val="0"/>
              </a:spcAft>
              <a:defRPr lang="en-US" sz="1600" dirty="0" smtClean="0">
                <a:solidFill>
                  <a:schemeClr val="tx1"/>
                </a:solidFill>
                <a:latin typeface="+mn-lt"/>
                <a:ea typeface="+mn-ea"/>
                <a:cs typeface="+mn-cs"/>
              </a:defRPr>
            </a:lvl4pPr>
            <a:lvl5pPr marL="1261872" algn="l" rtl="0" eaLnBrk="0" fontAlgn="base" hangingPunct="0">
              <a:spcBef>
                <a:spcPct val="20000"/>
              </a:spcBef>
              <a:spcAft>
                <a:spcPct val="0"/>
              </a:spcAft>
              <a:defRPr lang="en-US" sz="1600" dirty="0">
                <a:solidFill>
                  <a:schemeClr val="tx1"/>
                </a:solidFill>
                <a:latin typeface="+mn-lt"/>
                <a:ea typeface="+mn-ea"/>
                <a:cs typeface="+mn-cs"/>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310376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2800" b="0" cap="all"/>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6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Tree>
    <p:extLst>
      <p:ext uri="{BB962C8B-B14F-4D97-AF65-F5344CB8AC3E}">
        <p14:creationId xmlns:p14="http://schemas.microsoft.com/office/powerpoint/2010/main" val="30942443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5" name="Content Placeholder 2"/>
          <p:cNvSpPr>
            <a:spLocks noGrp="1"/>
          </p:cNvSpPr>
          <p:nvPr>
            <p:ph idx="10"/>
          </p:nvPr>
        </p:nvSpPr>
        <p:spPr>
          <a:xfrm>
            <a:off x="457200" y="1295400"/>
            <a:ext cx="4038600" cy="4525963"/>
          </a:xfrm>
          <a:noFill/>
          <a:ln w="9525">
            <a:noFill/>
            <a:miter lim="800000"/>
            <a:headEnd/>
            <a:tailEnd/>
          </a:ln>
        </p:spPr>
        <p:txBody>
          <a:bodyPr/>
          <a:lstStyle>
            <a:lvl1pPr marL="384048" indent="-210312" algn="l" rtl="0" eaLnBrk="0" fontAlgn="base" hangingPunct="0">
              <a:spcBef>
                <a:spcPct val="20000"/>
              </a:spcBef>
              <a:spcAft>
                <a:spcPct val="0"/>
              </a:spcAft>
              <a:defRPr lang="en-US" sz="1600" dirty="0" smtClean="0">
                <a:solidFill>
                  <a:schemeClr val="tx1"/>
                </a:solidFill>
                <a:latin typeface="+mn-lt"/>
                <a:ea typeface="+mn-ea"/>
                <a:cs typeface="+mn-cs"/>
              </a:defRPr>
            </a:lvl1pPr>
            <a:lvl2pPr marL="594360" indent="-210312" algn="l" rtl="0" eaLnBrk="0" fontAlgn="base" hangingPunct="0">
              <a:spcBef>
                <a:spcPct val="20000"/>
              </a:spcBef>
              <a:spcAft>
                <a:spcPct val="0"/>
              </a:spcAft>
              <a:defRPr lang="en-US" sz="1600" dirty="0" smtClean="0">
                <a:solidFill>
                  <a:schemeClr val="tx1"/>
                </a:solidFill>
                <a:latin typeface="+mn-lt"/>
                <a:ea typeface="+mn-ea"/>
                <a:cs typeface="+mn-cs"/>
              </a:defRPr>
            </a:lvl2pPr>
            <a:lvl3pPr marL="822960" indent="-210312" algn="l" rtl="0" eaLnBrk="0" fontAlgn="base" hangingPunct="0">
              <a:spcBef>
                <a:spcPct val="20000"/>
              </a:spcBef>
              <a:spcAft>
                <a:spcPct val="0"/>
              </a:spcAft>
              <a:defRPr lang="en-US" sz="1600" dirty="0" smtClean="0">
                <a:solidFill>
                  <a:schemeClr val="tx1"/>
                </a:solidFill>
                <a:latin typeface="+mn-lt"/>
                <a:ea typeface="+mn-ea"/>
                <a:cs typeface="+mn-cs"/>
              </a:defRPr>
            </a:lvl3pPr>
            <a:lvl4pPr marL="1060704" algn="l" rtl="0" eaLnBrk="0" fontAlgn="base" hangingPunct="0">
              <a:spcBef>
                <a:spcPct val="20000"/>
              </a:spcBef>
              <a:spcAft>
                <a:spcPct val="0"/>
              </a:spcAft>
              <a:defRPr lang="en-US" sz="1600" dirty="0" smtClean="0">
                <a:solidFill>
                  <a:schemeClr val="tx1"/>
                </a:solidFill>
                <a:latin typeface="+mn-lt"/>
                <a:ea typeface="+mn-ea"/>
                <a:cs typeface="+mn-cs"/>
              </a:defRPr>
            </a:lvl4pPr>
            <a:lvl5pPr marL="1261872" algn="l" rtl="0" eaLnBrk="0" fontAlgn="base" hangingPunct="0">
              <a:spcBef>
                <a:spcPct val="20000"/>
              </a:spcBef>
              <a:spcAft>
                <a:spcPct val="0"/>
              </a:spcAft>
              <a:defRPr lang="en-US" sz="1600" dirty="0">
                <a:solidFill>
                  <a:schemeClr val="tx1"/>
                </a:solidFill>
                <a:latin typeface="+mn-lt"/>
                <a:ea typeface="+mn-ea"/>
                <a:cs typeface="+mn-cs"/>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2"/>
          <p:cNvSpPr>
            <a:spLocks noGrp="1"/>
          </p:cNvSpPr>
          <p:nvPr>
            <p:ph idx="11"/>
          </p:nvPr>
        </p:nvSpPr>
        <p:spPr>
          <a:xfrm>
            <a:off x="4648200" y="1295400"/>
            <a:ext cx="4038600" cy="4525963"/>
          </a:xfrm>
          <a:noFill/>
          <a:ln w="9525">
            <a:noFill/>
            <a:miter lim="800000"/>
            <a:headEnd/>
            <a:tailEnd/>
          </a:ln>
        </p:spPr>
        <p:txBody>
          <a:bodyPr/>
          <a:lstStyle>
            <a:lvl1pPr marL="384048" indent="-210312" algn="l" rtl="0" eaLnBrk="0" fontAlgn="base" hangingPunct="0">
              <a:spcBef>
                <a:spcPct val="20000"/>
              </a:spcBef>
              <a:spcAft>
                <a:spcPct val="0"/>
              </a:spcAft>
              <a:defRPr lang="en-US" sz="1600" dirty="0" smtClean="0">
                <a:solidFill>
                  <a:schemeClr val="tx1"/>
                </a:solidFill>
                <a:latin typeface="+mn-lt"/>
                <a:ea typeface="+mn-ea"/>
                <a:cs typeface="+mn-cs"/>
              </a:defRPr>
            </a:lvl1pPr>
            <a:lvl2pPr marL="594360" indent="-210312" algn="l" rtl="0" eaLnBrk="0" fontAlgn="base" hangingPunct="0">
              <a:spcBef>
                <a:spcPct val="20000"/>
              </a:spcBef>
              <a:spcAft>
                <a:spcPct val="0"/>
              </a:spcAft>
              <a:defRPr lang="en-US" sz="1600" dirty="0" smtClean="0">
                <a:solidFill>
                  <a:schemeClr val="tx1"/>
                </a:solidFill>
                <a:latin typeface="+mn-lt"/>
                <a:ea typeface="+mn-ea"/>
                <a:cs typeface="+mn-cs"/>
              </a:defRPr>
            </a:lvl2pPr>
            <a:lvl3pPr marL="822960" indent="-210312" algn="l" rtl="0" eaLnBrk="0" fontAlgn="base" hangingPunct="0">
              <a:spcBef>
                <a:spcPct val="20000"/>
              </a:spcBef>
              <a:spcAft>
                <a:spcPct val="0"/>
              </a:spcAft>
              <a:defRPr lang="en-US" sz="1600" dirty="0" smtClean="0">
                <a:solidFill>
                  <a:schemeClr val="tx1"/>
                </a:solidFill>
                <a:latin typeface="+mn-lt"/>
                <a:ea typeface="+mn-ea"/>
                <a:cs typeface="+mn-cs"/>
              </a:defRPr>
            </a:lvl3pPr>
            <a:lvl4pPr marL="1060704" algn="l" rtl="0" eaLnBrk="0" fontAlgn="base" hangingPunct="0">
              <a:spcBef>
                <a:spcPct val="20000"/>
              </a:spcBef>
              <a:spcAft>
                <a:spcPct val="0"/>
              </a:spcAft>
              <a:defRPr lang="en-US" sz="1600" dirty="0" smtClean="0">
                <a:solidFill>
                  <a:schemeClr val="tx1"/>
                </a:solidFill>
                <a:latin typeface="+mn-lt"/>
                <a:ea typeface="+mn-ea"/>
                <a:cs typeface="+mn-cs"/>
              </a:defRPr>
            </a:lvl4pPr>
            <a:lvl5pPr marL="1261872" algn="l" rtl="0" eaLnBrk="0" fontAlgn="base" hangingPunct="0">
              <a:spcBef>
                <a:spcPct val="20000"/>
              </a:spcBef>
              <a:spcAft>
                <a:spcPct val="0"/>
              </a:spcAft>
              <a:defRPr lang="en-US" sz="1600" dirty="0">
                <a:solidFill>
                  <a:schemeClr val="tx1"/>
                </a:solidFill>
                <a:latin typeface="+mn-lt"/>
                <a:ea typeface="+mn-ea"/>
                <a:cs typeface="+mn-cs"/>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114756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048443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861104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1073525"/>
            <a:ext cx="3008313" cy="450475"/>
          </a:xfrm>
        </p:spPr>
        <p:txBody>
          <a:bodyPr anchor="b"/>
          <a:lstStyle>
            <a:lvl1pPr algn="l">
              <a:defRPr sz="1600" b="0"/>
            </a:lvl1pPr>
          </a:lstStyle>
          <a:p>
            <a:r>
              <a:rPr lang="en-US" dirty="0"/>
              <a:t>Click to edit Master title style</a:t>
            </a:r>
          </a:p>
        </p:txBody>
      </p:sp>
      <p:sp>
        <p:nvSpPr>
          <p:cNvPr id="4" name="Text Placeholder 3"/>
          <p:cNvSpPr>
            <a:spLocks noGrp="1"/>
          </p:cNvSpPr>
          <p:nvPr>
            <p:ph type="body" sz="half" idx="2"/>
          </p:nvPr>
        </p:nvSpPr>
        <p:spPr>
          <a:xfrm>
            <a:off x="457200" y="1585186"/>
            <a:ext cx="3008313" cy="4663214"/>
          </a:xfrm>
        </p:spPr>
        <p:txBody>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Content Placeholder 3"/>
          <p:cNvSpPr>
            <a:spLocks noGrp="1"/>
          </p:cNvSpPr>
          <p:nvPr>
            <p:ph sz="half" idx="10"/>
          </p:nvPr>
        </p:nvSpPr>
        <p:spPr>
          <a:xfrm>
            <a:off x="3581400" y="1066800"/>
            <a:ext cx="5105400" cy="5181600"/>
          </a:xfrm>
          <a:ln>
            <a:noFill/>
          </a:ln>
        </p:spPr>
        <p:txBody>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2470132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0"/>
            </a:lvl1pPr>
          </a:lstStyle>
          <a:p>
            <a:r>
              <a:rPr lang="en-US" dirty="0"/>
              <a:t>Click to edit Master title style</a:t>
            </a:r>
          </a:p>
        </p:txBody>
      </p:sp>
      <p:sp>
        <p:nvSpPr>
          <p:cNvPr id="3" name="Picture Placeholder 2"/>
          <p:cNvSpPr>
            <a:spLocks noGrp="1"/>
          </p:cNvSpPr>
          <p:nvPr>
            <p:ph type="pic" idx="1"/>
          </p:nvPr>
        </p:nvSpPr>
        <p:spPr>
          <a:xfrm>
            <a:off x="1792288" y="838201"/>
            <a:ext cx="5486400" cy="388937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926763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066800"/>
            <a:ext cx="8229600" cy="593725"/>
          </a:xfrm>
          <a:prstGeom prst="rect">
            <a:avLst/>
          </a:prstGeom>
        </p:spPr>
        <p:txBody>
          <a:bodyPr/>
          <a:lstStyle>
            <a:lvl1pPr>
              <a:defRPr b="0">
                <a:latin typeface="+mn-lt"/>
              </a:defRPr>
            </a:lvl1pPr>
          </a:lstStyle>
          <a:p>
            <a:r>
              <a:rPr lang="en-US" dirty="0"/>
              <a:t>Click to edit Master title style</a:t>
            </a:r>
          </a:p>
        </p:txBody>
      </p:sp>
      <p:sp>
        <p:nvSpPr>
          <p:cNvPr id="3" name="Content Placeholder 2"/>
          <p:cNvSpPr>
            <a:spLocks noGrp="1"/>
          </p:cNvSpPr>
          <p:nvPr>
            <p:ph idx="1"/>
          </p:nvPr>
        </p:nvSpPr>
        <p:spPr>
          <a:xfrm>
            <a:off x="457200" y="1828800"/>
            <a:ext cx="8229600" cy="4343400"/>
          </a:xfrm>
        </p:spPr>
        <p:txBody>
          <a:bodyPr/>
          <a:lstStyle>
            <a:lvl2pPr marL="658368">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4060030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Vertical Text Placeholder 2"/>
          <p:cNvSpPr>
            <a:spLocks noGrp="1"/>
          </p:cNvSpPr>
          <p:nvPr>
            <p:ph type="body" orient="vert" idx="10"/>
          </p:nvPr>
        </p:nvSpPr>
        <p:spPr>
          <a:xfrm>
            <a:off x="457200" y="1295400"/>
            <a:ext cx="8229600" cy="4572000"/>
          </a:xfrm>
        </p:spPr>
        <p:txBody>
          <a:bodyPr vert="eaVert"/>
          <a:lstStyle>
            <a:lvl1pPr marL="384048" indent="-210312">
              <a:defRPr/>
            </a:lvl1pPr>
            <a:lvl2pPr marL="594360">
              <a:defRPr/>
            </a:lvl2pPr>
            <a:lvl3pPr marL="804672">
              <a:defRPr/>
            </a:lvl3pPr>
            <a:lvl4pPr marL="1042416">
              <a:defRPr/>
            </a:lvl4pPr>
            <a:lvl5pPr marL="1298448">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3584468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838199"/>
            <a:ext cx="2057400" cy="4983163"/>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457200" y="838199"/>
            <a:ext cx="6019800" cy="4983163"/>
          </a:xfrm>
        </p:spPr>
        <p:txBody>
          <a:bodyPr vert="eaVert"/>
          <a:lstStyle>
            <a:lvl1pPr marL="384048" indent="-210312">
              <a:defRPr/>
            </a:lvl1pPr>
            <a:lvl2pPr marL="594360">
              <a:defRPr/>
            </a:lvl2pPr>
            <a:lvl3pPr marL="804672">
              <a:defRPr/>
            </a:lvl3pPr>
            <a:lvl4pPr marL="1042416">
              <a:defRPr/>
            </a:lvl4pPr>
            <a:lvl5pPr marL="1298448">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1004400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381000" y="180975"/>
            <a:ext cx="8229600" cy="762000"/>
          </a:xfrm>
        </p:spPr>
        <p:txBody>
          <a:bodyPr/>
          <a:lstStyle/>
          <a:p>
            <a:r>
              <a:rPr lang="en-US" dirty="0"/>
              <a:t>Click to edit Master title style</a:t>
            </a:r>
          </a:p>
        </p:txBody>
      </p:sp>
      <p:sp>
        <p:nvSpPr>
          <p:cNvPr id="3" name="Table Placeholder 2"/>
          <p:cNvSpPr>
            <a:spLocks noGrp="1"/>
          </p:cNvSpPr>
          <p:nvPr>
            <p:ph type="tbl" idx="1"/>
          </p:nvPr>
        </p:nvSpPr>
        <p:spPr>
          <a:xfrm>
            <a:off x="457200" y="1295400"/>
            <a:ext cx="8229600" cy="4525963"/>
          </a:xfrm>
        </p:spPr>
        <p:txBody>
          <a:bodyPr/>
          <a:lstStyle/>
          <a:p>
            <a:pPr lvl="0"/>
            <a:endParaRPr lang="en-US" noProof="0" dirty="0"/>
          </a:p>
        </p:txBody>
      </p:sp>
    </p:spTree>
    <p:extLst>
      <p:ext uri="{BB962C8B-B14F-4D97-AF65-F5344CB8AC3E}">
        <p14:creationId xmlns:p14="http://schemas.microsoft.com/office/powerpoint/2010/main" val="414435917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noFill/>
          <a:ln w="9525" algn="ctr">
            <a:noFill/>
            <a:miter lim="800000"/>
            <a:headEnd/>
            <a:tailEnd/>
          </a:ln>
          <a:effectLst/>
        </p:spPr>
        <p:txBody>
          <a:bodyPr anchor="t"/>
          <a:lstStyle>
            <a:lvl1pPr>
              <a:defRPr lang="en-US"/>
            </a:lvl1pPr>
          </a:lstStyle>
          <a:p>
            <a:pPr lvl="0"/>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6654214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762000"/>
          </a:xfrm>
        </p:spPr>
        <p:txBody>
          <a:bodyPr/>
          <a:lstStyle/>
          <a:p>
            <a:r>
              <a:rPr lang="en-US"/>
              <a:t>Click to edit Master title style</a:t>
            </a:r>
          </a:p>
        </p:txBody>
      </p:sp>
      <p:sp>
        <p:nvSpPr>
          <p:cNvPr id="3" name="Chart Placeholder 2"/>
          <p:cNvSpPr>
            <a:spLocks noGrp="1"/>
          </p:cNvSpPr>
          <p:nvPr>
            <p:ph type="chart" idx="1"/>
          </p:nvPr>
        </p:nvSpPr>
        <p:spPr>
          <a:xfrm>
            <a:off x="457200" y="1295400"/>
            <a:ext cx="8229600" cy="4525963"/>
          </a:xfrm>
        </p:spPr>
        <p:txBody>
          <a:bodyPr/>
          <a:lstStyle/>
          <a:p>
            <a:pPr lvl="0"/>
            <a:endParaRPr lang="en-US" noProof="0" dirty="0"/>
          </a:p>
        </p:txBody>
      </p:sp>
    </p:spTree>
    <p:extLst>
      <p:ext uri="{BB962C8B-B14F-4D97-AF65-F5344CB8AC3E}">
        <p14:creationId xmlns:p14="http://schemas.microsoft.com/office/powerpoint/2010/main" val="2359556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0" cap="all">
                <a:latin typeface="+mn-lt"/>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Tree>
    <p:extLst>
      <p:ext uri="{BB962C8B-B14F-4D97-AF65-F5344CB8AC3E}">
        <p14:creationId xmlns:p14="http://schemas.microsoft.com/office/powerpoint/2010/main" val="21298335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066800"/>
            <a:ext cx="8229600" cy="563562"/>
          </a:xfrm>
          <a:prstGeom prst="rect">
            <a:avLst/>
          </a:prstGeom>
        </p:spPr>
        <p:txBody>
          <a:bodyPr/>
          <a:lstStyle>
            <a:lvl1pPr>
              <a:defRPr b="0">
                <a:latin typeface="+mn-lt"/>
              </a:defRPr>
            </a:lvl1pPr>
          </a:lstStyle>
          <a:p>
            <a:r>
              <a:rPr lang="en-US" dirty="0"/>
              <a:t>Click to edit Master title style</a:t>
            </a:r>
          </a:p>
        </p:txBody>
      </p:sp>
      <p:sp>
        <p:nvSpPr>
          <p:cNvPr id="3" name="Content Placeholder 2"/>
          <p:cNvSpPr>
            <a:spLocks noGrp="1"/>
          </p:cNvSpPr>
          <p:nvPr>
            <p:ph sz="half" idx="1"/>
          </p:nvPr>
        </p:nvSpPr>
        <p:spPr>
          <a:xfrm>
            <a:off x="457200" y="1676400"/>
            <a:ext cx="4038600" cy="4144963"/>
          </a:xfrm>
        </p:spPr>
        <p:txBody>
          <a:bodyPr/>
          <a:lstStyle>
            <a:lvl1pPr>
              <a:defRPr sz="1600"/>
            </a:lvl1pPr>
            <a:lvl2pPr marL="658368">
              <a:defRPr sz="16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76400"/>
            <a:ext cx="4038600" cy="4144963"/>
          </a:xfrm>
        </p:spPr>
        <p:txBody>
          <a:bodyPr/>
          <a:lstStyle>
            <a:lvl1pPr>
              <a:defRPr sz="1600"/>
            </a:lvl1pPr>
            <a:lvl2pPr marL="658368">
              <a:defRPr sz="16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999392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1066800"/>
            <a:ext cx="8229600" cy="639762"/>
          </a:xfrm>
          <a:prstGeom prst="rect">
            <a:avLst/>
          </a:prstGeom>
        </p:spPr>
        <p:txBody>
          <a:bodyPr/>
          <a:lstStyle>
            <a:lvl1pPr>
              <a:defRPr b="0">
                <a:latin typeface="+mn-lt"/>
              </a:defRPr>
            </a:lvl1pPr>
          </a:lstStyle>
          <a:p>
            <a:r>
              <a:rPr lang="en-US" dirty="0"/>
              <a:t>Click to edit Master title style</a:t>
            </a:r>
          </a:p>
        </p:txBody>
      </p:sp>
      <p:sp>
        <p:nvSpPr>
          <p:cNvPr id="3" name="Text Placeholder 2"/>
          <p:cNvSpPr>
            <a:spLocks noGrp="1"/>
          </p:cNvSpPr>
          <p:nvPr>
            <p:ph type="body" idx="1"/>
          </p:nvPr>
        </p:nvSpPr>
        <p:spPr>
          <a:xfrm>
            <a:off x="457200" y="1874838"/>
            <a:ext cx="4040188" cy="639762"/>
          </a:xfrm>
          <a:solidFill>
            <a:srgbClr val="064E96"/>
          </a:solidFill>
          <a:ln w="9525">
            <a:solidFill>
              <a:srgbClr val="000000"/>
            </a:solidFill>
          </a:ln>
        </p:spPr>
        <p:txBody>
          <a:bodyPr anchor="b"/>
          <a:lstStyle>
            <a:lvl1pPr marL="0" indent="0">
              <a:buNone/>
              <a:defRPr sz="1600" b="0">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514599"/>
            <a:ext cx="4040188" cy="3657601"/>
          </a:xfrm>
          <a:ln w="9525">
            <a:solidFill>
              <a:srgbClr val="000000"/>
            </a:solidFill>
          </a:ln>
        </p:spPr>
        <p:txBody>
          <a:bodyPr/>
          <a:lstStyle>
            <a:lvl1pPr>
              <a:defRPr sz="1600"/>
            </a:lvl1pPr>
            <a:lvl2pPr marL="658368">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874838"/>
            <a:ext cx="4041775" cy="639762"/>
          </a:xfrm>
          <a:solidFill>
            <a:srgbClr val="064E96"/>
          </a:solidFill>
          <a:ln w="9525">
            <a:solidFill>
              <a:srgbClr val="000000"/>
            </a:solidFill>
          </a:ln>
        </p:spPr>
        <p:txBody>
          <a:bodyPr anchor="b"/>
          <a:lstStyle>
            <a:lvl1pPr marL="0" indent="0">
              <a:buNone/>
              <a:defRPr sz="1600" b="0">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514599"/>
            <a:ext cx="4041775" cy="3657601"/>
          </a:xfrm>
          <a:ln w="9525">
            <a:solidFill>
              <a:srgbClr val="000000"/>
            </a:solidFill>
          </a:ln>
        </p:spPr>
        <p:txBody>
          <a:bodyPr/>
          <a:lstStyle>
            <a:lvl1pPr>
              <a:defRPr sz="1600"/>
            </a:lvl1pPr>
            <a:lvl2pPr marL="658368">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543146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1066800"/>
            <a:ext cx="8229600" cy="563562"/>
          </a:xfrm>
          <a:prstGeom prst="rect">
            <a:avLst/>
          </a:prstGeom>
        </p:spPr>
        <p:txBody>
          <a:bodyPr/>
          <a:lstStyle>
            <a:lvl1pPr>
              <a:defRPr b="0">
                <a:latin typeface="+mn-lt"/>
              </a:defRPr>
            </a:lvl1pPr>
          </a:lstStyle>
          <a:p>
            <a:r>
              <a:rPr lang="en-US" dirty="0"/>
              <a:t>Click to edit Master title style</a:t>
            </a:r>
          </a:p>
        </p:txBody>
      </p:sp>
    </p:spTree>
    <p:extLst>
      <p:ext uri="{BB962C8B-B14F-4D97-AF65-F5344CB8AC3E}">
        <p14:creationId xmlns:p14="http://schemas.microsoft.com/office/powerpoint/2010/main" val="34435410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72884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1066800"/>
            <a:ext cx="3008313" cy="762000"/>
          </a:xfrm>
          <a:prstGeom prst="rect">
            <a:avLst/>
          </a:prstGeom>
        </p:spPr>
        <p:txBody>
          <a:bodyPr anchor="b"/>
          <a:lstStyle>
            <a:lvl1pPr algn="l">
              <a:defRPr sz="1600" b="0">
                <a:latin typeface="+mn-lt"/>
              </a:defRPr>
            </a:lvl1pPr>
          </a:lstStyle>
          <a:p>
            <a:r>
              <a:rPr lang="en-US" dirty="0"/>
              <a:t>Click to edit Master title style</a:t>
            </a:r>
          </a:p>
        </p:txBody>
      </p:sp>
      <p:sp>
        <p:nvSpPr>
          <p:cNvPr id="3" name="Content Placeholder 2"/>
          <p:cNvSpPr>
            <a:spLocks noGrp="1"/>
          </p:cNvSpPr>
          <p:nvPr>
            <p:ph idx="1"/>
          </p:nvPr>
        </p:nvSpPr>
        <p:spPr>
          <a:xfrm>
            <a:off x="3575050" y="1066800"/>
            <a:ext cx="5111750" cy="5059363"/>
          </a:xfrm>
        </p:spPr>
        <p:txBody>
          <a:bodyPr/>
          <a:lstStyle>
            <a:lvl1pPr>
              <a:defRPr sz="1600"/>
            </a:lvl1pPr>
            <a:lvl2pPr marL="658368">
              <a:defRPr sz="1600"/>
            </a:lvl2pPr>
            <a:lvl3pPr>
              <a:defRPr sz="1600"/>
            </a:lvl3pPr>
            <a:lvl4pPr>
              <a:defRPr sz="1600"/>
            </a:lvl4pPr>
            <a:lvl5pPr>
              <a:defRPr sz="16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905000"/>
            <a:ext cx="3008313" cy="4221163"/>
          </a:xfrm>
        </p:spPr>
        <p:txBody>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30254112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1600" b="0">
                <a:latin typeface="+mn-lt"/>
              </a:defRPr>
            </a:lvl1pPr>
          </a:lstStyle>
          <a:p>
            <a:r>
              <a:rPr lang="en-US" dirty="0"/>
              <a:t>Click to edit Master title style</a:t>
            </a:r>
          </a:p>
        </p:txBody>
      </p:sp>
      <p:sp>
        <p:nvSpPr>
          <p:cNvPr id="3" name="Picture Placeholder 2"/>
          <p:cNvSpPr>
            <a:spLocks noGrp="1"/>
          </p:cNvSpPr>
          <p:nvPr>
            <p:ph type="pic" idx="1"/>
          </p:nvPr>
        </p:nvSpPr>
        <p:spPr>
          <a:xfrm>
            <a:off x="1792288" y="1066799"/>
            <a:ext cx="5486400" cy="36607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34693121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image" Target="../media/image4.jpeg"/><Relationship Id="rId2" Type="http://schemas.openxmlformats.org/officeDocument/2006/relationships/slideLayout" Target="../slideLayouts/slideLayout13.xml"/><Relationship Id="rId16" Type="http://schemas.openxmlformats.org/officeDocument/2006/relationships/image" Target="../media/image3.jpe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2.jpe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3">
            <a:extLst>
              <a:ext uri="{FF2B5EF4-FFF2-40B4-BE49-F238E27FC236}">
                <a16:creationId xmlns:a16="http://schemas.microsoft.com/office/drawing/2014/main" id="{CFE74A69-6D89-407D-AC83-9BA33AC11B6D}"/>
              </a:ext>
            </a:extLst>
          </p:cNvPr>
          <p:cNvSpPr>
            <a:spLocks noGrp="1" noChangeArrowheads="1"/>
          </p:cNvSpPr>
          <p:nvPr>
            <p:ph type="body" idx="1"/>
          </p:nvPr>
        </p:nvSpPr>
        <p:spPr bwMode="auto">
          <a:xfrm>
            <a:off x="457200" y="1417638"/>
            <a:ext cx="82296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MAIN HEADING</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pic>
        <p:nvPicPr>
          <p:cNvPr id="1027" name="Picture 5" descr="bg_site_header1">
            <a:extLst>
              <a:ext uri="{FF2B5EF4-FFF2-40B4-BE49-F238E27FC236}">
                <a16:creationId xmlns:a16="http://schemas.microsoft.com/office/drawing/2014/main" id="{9E540842-47C9-4145-8CF9-2D2593C0DE59}"/>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9144000" cy="131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8" name="Title Placeholder 1">
            <a:extLst>
              <a:ext uri="{FF2B5EF4-FFF2-40B4-BE49-F238E27FC236}">
                <a16:creationId xmlns:a16="http://schemas.microsoft.com/office/drawing/2014/main" id="{5B73F6C4-F843-4F9B-9B71-5420F95CCF77}"/>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Tree>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Lst>
  <p:txStyles>
    <p:titleStyle>
      <a:lvl1pPr algn="l" rtl="0" eaLnBrk="0" fontAlgn="base" hangingPunct="0">
        <a:spcBef>
          <a:spcPct val="0"/>
        </a:spcBef>
        <a:spcAft>
          <a:spcPct val="0"/>
        </a:spcAft>
        <a:defRPr sz="2800" b="1">
          <a:solidFill>
            <a:schemeClr val="tx2"/>
          </a:solidFill>
          <a:latin typeface="+mj-lt"/>
          <a:ea typeface="MS PGothic" pitchFamily="34" charset="-128"/>
          <a:cs typeface="MS PGothic"/>
        </a:defRPr>
      </a:lvl1pPr>
      <a:lvl2pPr algn="l" rtl="0" eaLnBrk="0" fontAlgn="base" hangingPunct="0">
        <a:spcBef>
          <a:spcPct val="0"/>
        </a:spcBef>
        <a:spcAft>
          <a:spcPct val="0"/>
        </a:spcAft>
        <a:defRPr sz="2800" b="1">
          <a:solidFill>
            <a:schemeClr val="tx2"/>
          </a:solidFill>
          <a:latin typeface="Tahoma" pitchFamily="34" charset="0"/>
          <a:ea typeface="MS PGothic" pitchFamily="34" charset="-128"/>
          <a:cs typeface="MS PGothic"/>
        </a:defRPr>
      </a:lvl2pPr>
      <a:lvl3pPr algn="l" rtl="0" eaLnBrk="0" fontAlgn="base" hangingPunct="0">
        <a:spcBef>
          <a:spcPct val="0"/>
        </a:spcBef>
        <a:spcAft>
          <a:spcPct val="0"/>
        </a:spcAft>
        <a:defRPr sz="2800" b="1">
          <a:solidFill>
            <a:schemeClr val="tx2"/>
          </a:solidFill>
          <a:latin typeface="Tahoma" pitchFamily="34" charset="0"/>
          <a:ea typeface="MS PGothic" pitchFamily="34" charset="-128"/>
          <a:cs typeface="MS PGothic"/>
        </a:defRPr>
      </a:lvl3pPr>
      <a:lvl4pPr algn="l" rtl="0" eaLnBrk="0" fontAlgn="base" hangingPunct="0">
        <a:spcBef>
          <a:spcPct val="0"/>
        </a:spcBef>
        <a:spcAft>
          <a:spcPct val="0"/>
        </a:spcAft>
        <a:defRPr sz="2800" b="1">
          <a:solidFill>
            <a:schemeClr val="tx2"/>
          </a:solidFill>
          <a:latin typeface="Tahoma" pitchFamily="34" charset="0"/>
          <a:ea typeface="MS PGothic" pitchFamily="34" charset="-128"/>
          <a:cs typeface="MS PGothic"/>
        </a:defRPr>
      </a:lvl4pPr>
      <a:lvl5pPr algn="l" rtl="0" eaLnBrk="0" fontAlgn="base" hangingPunct="0">
        <a:spcBef>
          <a:spcPct val="0"/>
        </a:spcBef>
        <a:spcAft>
          <a:spcPct val="0"/>
        </a:spcAft>
        <a:defRPr sz="2800" b="1">
          <a:solidFill>
            <a:schemeClr val="tx2"/>
          </a:solidFill>
          <a:latin typeface="Tahoma" pitchFamily="34" charset="0"/>
          <a:ea typeface="MS PGothic" pitchFamily="34" charset="-128"/>
          <a:cs typeface="MS PGothic"/>
        </a:defRPr>
      </a:lvl5pPr>
      <a:lvl6pPr marL="457200" algn="l" rtl="0" eaLnBrk="0" fontAlgn="base" hangingPunct="0">
        <a:spcBef>
          <a:spcPct val="0"/>
        </a:spcBef>
        <a:spcAft>
          <a:spcPct val="0"/>
        </a:spcAft>
        <a:defRPr sz="2800" b="1">
          <a:solidFill>
            <a:schemeClr val="tx2"/>
          </a:solidFill>
          <a:latin typeface="Tahoma" pitchFamily="34" charset="0"/>
        </a:defRPr>
      </a:lvl6pPr>
      <a:lvl7pPr marL="914400" algn="l" rtl="0" eaLnBrk="0" fontAlgn="base" hangingPunct="0">
        <a:spcBef>
          <a:spcPct val="0"/>
        </a:spcBef>
        <a:spcAft>
          <a:spcPct val="0"/>
        </a:spcAft>
        <a:defRPr sz="2800" b="1">
          <a:solidFill>
            <a:schemeClr val="tx2"/>
          </a:solidFill>
          <a:latin typeface="Tahoma" pitchFamily="34" charset="0"/>
        </a:defRPr>
      </a:lvl7pPr>
      <a:lvl8pPr marL="1371600" algn="l" rtl="0" eaLnBrk="0" fontAlgn="base" hangingPunct="0">
        <a:spcBef>
          <a:spcPct val="0"/>
        </a:spcBef>
        <a:spcAft>
          <a:spcPct val="0"/>
        </a:spcAft>
        <a:defRPr sz="2800" b="1">
          <a:solidFill>
            <a:schemeClr val="tx2"/>
          </a:solidFill>
          <a:latin typeface="Tahoma" pitchFamily="34" charset="0"/>
        </a:defRPr>
      </a:lvl8pPr>
      <a:lvl9pPr marL="1828800" algn="l" rtl="0" eaLnBrk="0" fontAlgn="base" hangingPunct="0">
        <a:spcBef>
          <a:spcPct val="0"/>
        </a:spcBef>
        <a:spcAft>
          <a:spcPct val="0"/>
        </a:spcAft>
        <a:defRPr sz="2800" b="1">
          <a:solidFill>
            <a:schemeClr val="tx2"/>
          </a:solidFill>
          <a:latin typeface="Tahoma" pitchFamily="34" charset="0"/>
        </a:defRPr>
      </a:lvl9pPr>
    </p:titleStyle>
    <p:bodyStyle>
      <a:lvl1pPr marL="342900" indent="-342900" algn="l" rtl="0" eaLnBrk="0" fontAlgn="base" hangingPunct="0">
        <a:spcBef>
          <a:spcPct val="20000"/>
        </a:spcBef>
        <a:spcAft>
          <a:spcPct val="0"/>
        </a:spcAft>
        <a:buFont typeface="Wingdings" panose="05000000000000000000" pitchFamily="2" charset="2"/>
        <a:buChar char="§"/>
        <a:defRPr sz="1600">
          <a:solidFill>
            <a:schemeClr val="tx1"/>
          </a:solidFill>
          <a:latin typeface="+mn-lt"/>
          <a:ea typeface="MS PGothic" pitchFamily="34" charset="-128"/>
          <a:cs typeface="MS PGothic"/>
        </a:defRPr>
      </a:lvl1pPr>
      <a:lvl2pPr marL="657225" indent="-285750" algn="l" rtl="0" eaLnBrk="0" fontAlgn="base" hangingPunct="0">
        <a:spcBef>
          <a:spcPct val="20000"/>
        </a:spcBef>
        <a:spcAft>
          <a:spcPct val="0"/>
        </a:spcAft>
        <a:buSzPct val="65000"/>
        <a:buFont typeface="Arial Unicode MS" charset="0"/>
        <a:buChar char="□"/>
        <a:defRPr sz="1600">
          <a:solidFill>
            <a:schemeClr val="tx1"/>
          </a:solidFill>
          <a:latin typeface="+mn-lt"/>
          <a:ea typeface="MS PGothic" pitchFamily="34" charset="-128"/>
          <a:cs typeface="MS PGothic" pitchFamily="34" charset="-128"/>
        </a:defRPr>
      </a:lvl2pPr>
      <a:lvl3pPr marL="1143000" indent="-228600" algn="l" rtl="0" eaLnBrk="0" fontAlgn="base" hangingPunct="0">
        <a:spcBef>
          <a:spcPct val="20000"/>
        </a:spcBef>
        <a:spcAft>
          <a:spcPct val="0"/>
        </a:spcAft>
        <a:buSzPct val="50000"/>
        <a:buFont typeface="Arial Unicode MS" charset="0"/>
        <a:buChar char="■"/>
        <a:defRPr sz="1600">
          <a:solidFill>
            <a:schemeClr val="tx1"/>
          </a:solidFill>
          <a:latin typeface="+mn-lt"/>
          <a:ea typeface="MS PGothic" pitchFamily="34" charset="-128"/>
          <a:cs typeface="MS PGothic" pitchFamily="34" charset="-128"/>
        </a:defRPr>
      </a:lvl3pPr>
      <a:lvl4pPr marL="1600200" indent="-228600" algn="l" rtl="0" eaLnBrk="0" fontAlgn="base" hangingPunct="0">
        <a:spcBef>
          <a:spcPct val="20000"/>
        </a:spcBef>
        <a:spcAft>
          <a:spcPct val="0"/>
        </a:spcAft>
        <a:buFont typeface="Arial" panose="020B0604020202020204" pitchFamily="34" charset="0"/>
        <a:buChar char="–"/>
        <a:defRPr sz="1600">
          <a:solidFill>
            <a:schemeClr val="tx1"/>
          </a:solidFill>
          <a:latin typeface="+mn-lt"/>
          <a:ea typeface="MS PGothic" pitchFamily="34" charset="-128"/>
          <a:cs typeface="MS PGothic" pitchFamily="34" charset="-128"/>
        </a:defRPr>
      </a:lvl4pPr>
      <a:lvl5pPr marL="2057400" indent="-228600" algn="l" rtl="0" eaLnBrk="0" fontAlgn="base" hangingPunct="0">
        <a:spcBef>
          <a:spcPct val="20000"/>
        </a:spcBef>
        <a:spcAft>
          <a:spcPct val="0"/>
        </a:spcAft>
        <a:buChar char="•"/>
        <a:defRPr sz="1600">
          <a:solidFill>
            <a:schemeClr val="tx1"/>
          </a:solidFill>
          <a:latin typeface="+mn-lt"/>
          <a:ea typeface="MS PGothic" pitchFamily="34" charset="-128"/>
          <a:cs typeface="MS PGothic" pitchFamily="34" charset="-128"/>
        </a:defRPr>
      </a:lvl5pPr>
      <a:lvl6pPr marL="2514600" indent="-228600" algn="l" rtl="0" eaLnBrk="0" fontAlgn="base" hangingPunct="0">
        <a:spcBef>
          <a:spcPct val="20000"/>
        </a:spcBef>
        <a:spcAft>
          <a:spcPct val="0"/>
        </a:spcAft>
        <a:buChar char="»"/>
        <a:defRPr sz="1200">
          <a:solidFill>
            <a:schemeClr val="tx1"/>
          </a:solidFill>
          <a:latin typeface="+mn-lt"/>
        </a:defRPr>
      </a:lvl6pPr>
      <a:lvl7pPr marL="2971800" indent="-228600" algn="l" rtl="0" eaLnBrk="0" fontAlgn="base" hangingPunct="0">
        <a:spcBef>
          <a:spcPct val="20000"/>
        </a:spcBef>
        <a:spcAft>
          <a:spcPct val="0"/>
        </a:spcAft>
        <a:buChar char="»"/>
        <a:defRPr sz="1200">
          <a:solidFill>
            <a:schemeClr val="tx1"/>
          </a:solidFill>
          <a:latin typeface="+mn-lt"/>
        </a:defRPr>
      </a:lvl7pPr>
      <a:lvl8pPr marL="3429000" indent="-228600" algn="l" rtl="0" eaLnBrk="0" fontAlgn="base" hangingPunct="0">
        <a:spcBef>
          <a:spcPct val="20000"/>
        </a:spcBef>
        <a:spcAft>
          <a:spcPct val="0"/>
        </a:spcAft>
        <a:buChar char="»"/>
        <a:defRPr sz="1200">
          <a:solidFill>
            <a:schemeClr val="tx1"/>
          </a:solidFill>
          <a:latin typeface="+mn-lt"/>
        </a:defRPr>
      </a:lvl8pPr>
      <a:lvl9pPr marL="3886200" indent="-228600" algn="l" rtl="0" eaLnBrk="0" fontAlgn="base" hangingPunct="0">
        <a:spcBef>
          <a:spcPct val="20000"/>
        </a:spcBef>
        <a:spcAft>
          <a:spcPct val="0"/>
        </a:spcAft>
        <a:buChar char="»"/>
        <a:defRPr sz="12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3">
            <a:extLst>
              <a:ext uri="{FF2B5EF4-FFF2-40B4-BE49-F238E27FC236}">
                <a16:creationId xmlns:a16="http://schemas.microsoft.com/office/drawing/2014/main" id="{2D94A047-D0A3-4ABC-A582-2B7B1B277C6F}"/>
              </a:ext>
            </a:extLst>
          </p:cNvPr>
          <p:cNvSpPr>
            <a:spLocks noGrp="1" noChangeArrowheads="1"/>
          </p:cNvSpPr>
          <p:nvPr>
            <p:ph type="body" idx="1"/>
          </p:nvPr>
        </p:nvSpPr>
        <p:spPr bwMode="auto">
          <a:xfrm>
            <a:off x="457200" y="12954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MAIN HEADING</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2051" name="Rectangle 4">
            <a:extLst>
              <a:ext uri="{FF2B5EF4-FFF2-40B4-BE49-F238E27FC236}">
                <a16:creationId xmlns:a16="http://schemas.microsoft.com/office/drawing/2014/main" id="{14F35C5A-2A3E-4262-B188-5651325D8C7D}"/>
              </a:ext>
            </a:extLst>
          </p:cNvPr>
          <p:cNvSpPr>
            <a:spLocks noGrp="1" noChangeArrowheads="1"/>
          </p:cNvSpPr>
          <p:nvPr>
            <p:ph type="title"/>
          </p:nvPr>
        </p:nvSpPr>
        <p:spPr bwMode="auto">
          <a:xfrm>
            <a:off x="457200" y="381000"/>
            <a:ext cx="82296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Title</a:t>
            </a:r>
          </a:p>
        </p:txBody>
      </p:sp>
      <p:sp>
        <p:nvSpPr>
          <p:cNvPr id="2052" name="Text Box 6">
            <a:extLst>
              <a:ext uri="{FF2B5EF4-FFF2-40B4-BE49-F238E27FC236}">
                <a16:creationId xmlns:a16="http://schemas.microsoft.com/office/drawing/2014/main" id="{1D8D195E-1C04-4CB9-8FB7-AADE406497F1}"/>
              </a:ext>
            </a:extLst>
          </p:cNvPr>
          <p:cNvSpPr txBox="1">
            <a:spLocks noChangeArrowheads="1"/>
          </p:cNvSpPr>
          <p:nvPr/>
        </p:nvSpPr>
        <p:spPr bwMode="auto">
          <a:xfrm>
            <a:off x="746125" y="3694113"/>
            <a:ext cx="5349875" cy="366712"/>
          </a:xfrm>
          <a:prstGeom prst="rect">
            <a:avLst/>
          </a:prstGeom>
          <a:noFill/>
          <a:ln>
            <a:noFill/>
          </a:ln>
        </p:spPr>
        <p:txBody>
          <a:bodyPr>
            <a:spAutoFit/>
          </a:bodyPr>
          <a:lstStyle>
            <a:lvl1pPr eaLnBrk="0" hangingPunct="0">
              <a:defRPr sz="2000">
                <a:solidFill>
                  <a:schemeClr val="tx1"/>
                </a:solidFill>
                <a:latin typeface="Tahoma" charset="0"/>
                <a:ea typeface="ＭＳ Ｐゴシック" charset="0"/>
                <a:cs typeface="ＭＳ Ｐゴシック" charset="0"/>
              </a:defRPr>
            </a:lvl1pPr>
            <a:lvl2pPr marL="742950" indent="-285750" eaLnBrk="0" hangingPunct="0">
              <a:defRPr sz="2000">
                <a:solidFill>
                  <a:schemeClr val="tx1"/>
                </a:solidFill>
                <a:latin typeface="Tahoma" charset="0"/>
                <a:ea typeface="ＭＳ Ｐゴシック" charset="0"/>
              </a:defRPr>
            </a:lvl2pPr>
            <a:lvl3pPr marL="1143000" indent="-228600" eaLnBrk="0" hangingPunct="0">
              <a:defRPr sz="2000">
                <a:solidFill>
                  <a:schemeClr val="tx1"/>
                </a:solidFill>
                <a:latin typeface="Tahoma" charset="0"/>
                <a:ea typeface="ＭＳ Ｐゴシック" charset="0"/>
              </a:defRPr>
            </a:lvl3pPr>
            <a:lvl4pPr marL="1600200" indent="-228600" eaLnBrk="0" hangingPunct="0">
              <a:defRPr sz="2000">
                <a:solidFill>
                  <a:schemeClr val="tx1"/>
                </a:solidFill>
                <a:latin typeface="Tahoma" charset="0"/>
                <a:ea typeface="ＭＳ Ｐゴシック" charset="0"/>
              </a:defRPr>
            </a:lvl4pPr>
            <a:lvl5pPr marL="2057400" indent="-228600" eaLnBrk="0" hangingPunct="0">
              <a:defRPr sz="2000">
                <a:solidFill>
                  <a:schemeClr val="tx1"/>
                </a:solidFill>
                <a:latin typeface="Tahoma" charset="0"/>
                <a:ea typeface="ＭＳ Ｐゴシック" charset="0"/>
              </a:defRPr>
            </a:lvl5pPr>
            <a:lvl6pPr marL="2514600" indent="-228600" eaLnBrk="0" fontAlgn="base" hangingPunct="0">
              <a:spcBef>
                <a:spcPct val="0"/>
              </a:spcBef>
              <a:spcAft>
                <a:spcPct val="0"/>
              </a:spcAft>
              <a:defRPr sz="2000">
                <a:solidFill>
                  <a:schemeClr val="tx1"/>
                </a:solidFill>
                <a:latin typeface="Tahoma" charset="0"/>
                <a:ea typeface="ＭＳ Ｐゴシック" charset="0"/>
              </a:defRPr>
            </a:lvl6pPr>
            <a:lvl7pPr marL="2971800" indent="-228600" eaLnBrk="0" fontAlgn="base" hangingPunct="0">
              <a:spcBef>
                <a:spcPct val="0"/>
              </a:spcBef>
              <a:spcAft>
                <a:spcPct val="0"/>
              </a:spcAft>
              <a:defRPr sz="2000">
                <a:solidFill>
                  <a:schemeClr val="tx1"/>
                </a:solidFill>
                <a:latin typeface="Tahoma" charset="0"/>
                <a:ea typeface="ＭＳ Ｐゴシック" charset="0"/>
              </a:defRPr>
            </a:lvl7pPr>
            <a:lvl8pPr marL="3429000" indent="-228600" eaLnBrk="0" fontAlgn="base" hangingPunct="0">
              <a:spcBef>
                <a:spcPct val="0"/>
              </a:spcBef>
              <a:spcAft>
                <a:spcPct val="0"/>
              </a:spcAft>
              <a:defRPr sz="2000">
                <a:solidFill>
                  <a:schemeClr val="tx1"/>
                </a:solidFill>
                <a:latin typeface="Tahoma" charset="0"/>
                <a:ea typeface="ＭＳ Ｐゴシック" charset="0"/>
              </a:defRPr>
            </a:lvl8pPr>
            <a:lvl9pPr marL="3886200" indent="-228600" eaLnBrk="0" fontAlgn="base" hangingPunct="0">
              <a:spcBef>
                <a:spcPct val="0"/>
              </a:spcBef>
              <a:spcAft>
                <a:spcPct val="0"/>
              </a:spcAft>
              <a:defRPr sz="2000">
                <a:solidFill>
                  <a:schemeClr val="tx1"/>
                </a:solidFill>
                <a:latin typeface="Tahoma" charset="0"/>
                <a:ea typeface="ＭＳ Ｐゴシック" charset="0"/>
              </a:defRPr>
            </a:lvl9pPr>
          </a:lstStyle>
          <a:p>
            <a:pPr eaLnBrk="1" hangingPunct="1">
              <a:defRPr/>
            </a:pPr>
            <a:endParaRPr lang="en-US" sz="1800" dirty="0">
              <a:latin typeface="Arial" charset="0"/>
            </a:endParaRPr>
          </a:p>
        </p:txBody>
      </p:sp>
      <p:sp>
        <p:nvSpPr>
          <p:cNvPr id="2053" name="Line 7">
            <a:extLst>
              <a:ext uri="{FF2B5EF4-FFF2-40B4-BE49-F238E27FC236}">
                <a16:creationId xmlns:a16="http://schemas.microsoft.com/office/drawing/2014/main" id="{AD00E9F9-8957-4247-9AE8-DE5F5100D955}"/>
              </a:ext>
            </a:extLst>
          </p:cNvPr>
          <p:cNvSpPr>
            <a:spLocks noChangeShapeType="1"/>
          </p:cNvSpPr>
          <p:nvPr/>
        </p:nvSpPr>
        <p:spPr bwMode="auto">
          <a:xfrm>
            <a:off x="304800" y="1295400"/>
            <a:ext cx="8610600" cy="0"/>
          </a:xfrm>
          <a:prstGeom prst="line">
            <a:avLst/>
          </a:prstGeom>
          <a:noFill/>
          <a:ln w="19050">
            <a:solidFill>
              <a:srgbClr val="336699"/>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2054" name="Text Box 10">
            <a:extLst>
              <a:ext uri="{FF2B5EF4-FFF2-40B4-BE49-F238E27FC236}">
                <a16:creationId xmlns:a16="http://schemas.microsoft.com/office/drawing/2014/main" id="{323C3569-8E5E-413A-916D-4C7A42BCAFC2}"/>
              </a:ext>
            </a:extLst>
          </p:cNvPr>
          <p:cNvSpPr txBox="1">
            <a:spLocks noChangeArrowheads="1"/>
          </p:cNvSpPr>
          <p:nvPr/>
        </p:nvSpPr>
        <p:spPr bwMode="auto">
          <a:xfrm>
            <a:off x="8610600" y="6410325"/>
            <a:ext cx="381000" cy="276225"/>
          </a:xfrm>
          <a:prstGeom prst="rect">
            <a:avLst/>
          </a:prstGeom>
          <a:noFill/>
          <a:ln w="9525" algn="ctr">
            <a:noFill/>
            <a:miter lim="800000"/>
            <a:headEnd/>
            <a:tailEnd/>
          </a:ln>
        </p:spPr>
        <p:txBody>
          <a:bodyPr>
            <a:spAutoFit/>
          </a:bodyPr>
          <a:lstStyle>
            <a:lvl1pPr>
              <a:defRPr sz="2000">
                <a:solidFill>
                  <a:schemeClr val="tx1"/>
                </a:solidFill>
                <a:latin typeface="Tahoma" panose="020B0604030504040204" pitchFamily="34" charset="0"/>
                <a:ea typeface="MS PGothic" panose="020B0600070205080204" pitchFamily="34" charset="-128"/>
              </a:defRPr>
            </a:lvl1pPr>
            <a:lvl2pPr marL="37931725" indent="-37474525">
              <a:defRPr sz="2000">
                <a:solidFill>
                  <a:schemeClr val="tx1"/>
                </a:solidFill>
                <a:latin typeface="Tahoma" panose="020B0604030504040204" pitchFamily="34" charset="0"/>
                <a:ea typeface="MS PGothic" panose="020B0600070205080204" pitchFamily="34" charset="-128"/>
              </a:defRPr>
            </a:lvl2pPr>
            <a:lvl3pPr marL="1143000" indent="-228600">
              <a:defRPr sz="2000">
                <a:solidFill>
                  <a:schemeClr val="tx1"/>
                </a:solidFill>
                <a:latin typeface="Tahoma" panose="020B0604030504040204" pitchFamily="34" charset="0"/>
                <a:ea typeface="MS PGothic" panose="020B0600070205080204" pitchFamily="34" charset="-128"/>
              </a:defRPr>
            </a:lvl3pPr>
            <a:lvl4pPr marL="1600200" indent="-228600">
              <a:defRPr sz="2000">
                <a:solidFill>
                  <a:schemeClr val="tx1"/>
                </a:solidFill>
                <a:latin typeface="Tahoma" panose="020B0604030504040204" pitchFamily="34" charset="0"/>
                <a:ea typeface="MS PGothic" panose="020B0600070205080204" pitchFamily="34" charset="-128"/>
              </a:defRPr>
            </a:lvl4pPr>
            <a:lvl5pPr marL="2057400" indent="-228600">
              <a:defRPr sz="20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0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0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0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000">
                <a:solidFill>
                  <a:schemeClr val="tx1"/>
                </a:solidFill>
                <a:latin typeface="Tahoma" panose="020B0604030504040204" pitchFamily="34" charset="0"/>
                <a:ea typeface="MS PGothic" panose="020B0600070205080204" pitchFamily="34" charset="-128"/>
              </a:defRPr>
            </a:lvl9pPr>
          </a:lstStyle>
          <a:p>
            <a:pPr algn="r" eaLnBrk="1" hangingPunct="1">
              <a:spcBef>
                <a:spcPct val="50000"/>
              </a:spcBef>
              <a:defRPr/>
            </a:pPr>
            <a:fld id="{84B917C8-9416-4F35-B920-3644F9070425}" type="slidenum">
              <a:rPr lang="en-US" altLang="en-US" sz="1200" smtClean="0">
                <a:latin typeface="Arial" panose="020B0604020202020204" pitchFamily="34" charset="0"/>
              </a:rPr>
              <a:pPr algn="r" eaLnBrk="1" hangingPunct="1">
                <a:spcBef>
                  <a:spcPct val="50000"/>
                </a:spcBef>
                <a:defRPr/>
              </a:pPr>
              <a:t>‹#›</a:t>
            </a:fld>
            <a:endParaRPr lang="en-US" altLang="en-US" sz="1200" dirty="0">
              <a:latin typeface="Arial" panose="020B0604020202020204" pitchFamily="34" charset="0"/>
            </a:endParaRPr>
          </a:p>
        </p:txBody>
      </p:sp>
      <p:sp>
        <p:nvSpPr>
          <p:cNvPr id="2055" name="TextBox 8">
            <a:extLst>
              <a:ext uri="{FF2B5EF4-FFF2-40B4-BE49-F238E27FC236}">
                <a16:creationId xmlns:a16="http://schemas.microsoft.com/office/drawing/2014/main" id="{264D7680-A290-45E4-9045-7C97F4A1FD7C}"/>
              </a:ext>
            </a:extLst>
          </p:cNvPr>
          <p:cNvSpPr txBox="1">
            <a:spLocks noChangeArrowheads="1"/>
          </p:cNvSpPr>
          <p:nvPr/>
        </p:nvSpPr>
        <p:spPr bwMode="auto">
          <a:xfrm>
            <a:off x="6400800" y="6477000"/>
            <a:ext cx="2514600" cy="219547"/>
          </a:xfrm>
          <a:prstGeom prst="rect">
            <a:avLst/>
          </a:prstGeom>
          <a:noFill/>
          <a:ln w="9525">
            <a:noFill/>
            <a:miter lim="800000"/>
            <a:headEnd/>
            <a:tailEnd/>
          </a:ln>
        </p:spPr>
        <p:txBody>
          <a:bodyPr>
            <a:spAutoFit/>
          </a:bodyPr>
          <a:lstStyle>
            <a:lvl1pPr>
              <a:defRPr sz="2000">
                <a:solidFill>
                  <a:schemeClr val="tx1"/>
                </a:solidFill>
                <a:latin typeface="Tahoma" panose="020B0604030504040204" pitchFamily="34" charset="0"/>
                <a:ea typeface="MS PGothic" panose="020B0600070205080204" pitchFamily="34" charset="-128"/>
              </a:defRPr>
            </a:lvl1pPr>
            <a:lvl2pPr marL="37931725" indent="-37474525">
              <a:defRPr sz="2000">
                <a:solidFill>
                  <a:schemeClr val="tx1"/>
                </a:solidFill>
                <a:latin typeface="Tahoma" panose="020B0604030504040204" pitchFamily="34" charset="0"/>
                <a:ea typeface="MS PGothic" panose="020B0600070205080204" pitchFamily="34" charset="-128"/>
              </a:defRPr>
            </a:lvl2pPr>
            <a:lvl3pPr>
              <a:defRPr sz="2000">
                <a:solidFill>
                  <a:schemeClr val="tx1"/>
                </a:solidFill>
                <a:latin typeface="Tahoma" panose="020B0604030504040204" pitchFamily="34" charset="0"/>
                <a:ea typeface="MS PGothic" panose="020B0600070205080204" pitchFamily="34" charset="-128"/>
              </a:defRPr>
            </a:lvl3pPr>
            <a:lvl4pPr>
              <a:defRPr sz="2000">
                <a:solidFill>
                  <a:schemeClr val="tx1"/>
                </a:solidFill>
                <a:latin typeface="Tahoma" panose="020B0604030504040204" pitchFamily="34" charset="0"/>
                <a:ea typeface="MS PGothic" panose="020B0600070205080204" pitchFamily="34" charset="-128"/>
              </a:defRPr>
            </a:lvl4pPr>
            <a:lvl5pPr>
              <a:defRPr sz="2000">
                <a:solidFill>
                  <a:schemeClr val="tx1"/>
                </a:solidFill>
                <a:latin typeface="Tahoma" panose="020B0604030504040204" pitchFamily="34" charset="0"/>
                <a:ea typeface="MS PGothic" panose="020B0600070205080204" pitchFamily="34" charset="-128"/>
              </a:defRPr>
            </a:lvl5pPr>
            <a:lvl6pPr marL="457200" eaLnBrk="0" fontAlgn="base" hangingPunct="0">
              <a:spcBef>
                <a:spcPct val="0"/>
              </a:spcBef>
              <a:spcAft>
                <a:spcPct val="0"/>
              </a:spcAft>
              <a:defRPr sz="2000">
                <a:solidFill>
                  <a:schemeClr val="tx1"/>
                </a:solidFill>
                <a:latin typeface="Tahoma" panose="020B0604030504040204" pitchFamily="34" charset="0"/>
                <a:ea typeface="MS PGothic" panose="020B0600070205080204" pitchFamily="34" charset="-128"/>
              </a:defRPr>
            </a:lvl6pPr>
            <a:lvl7pPr marL="914400" eaLnBrk="0" fontAlgn="base" hangingPunct="0">
              <a:spcBef>
                <a:spcPct val="0"/>
              </a:spcBef>
              <a:spcAft>
                <a:spcPct val="0"/>
              </a:spcAft>
              <a:defRPr sz="2000">
                <a:solidFill>
                  <a:schemeClr val="tx1"/>
                </a:solidFill>
                <a:latin typeface="Tahoma" panose="020B0604030504040204" pitchFamily="34" charset="0"/>
                <a:ea typeface="MS PGothic" panose="020B0600070205080204" pitchFamily="34" charset="-128"/>
              </a:defRPr>
            </a:lvl7pPr>
            <a:lvl8pPr marL="1371600" eaLnBrk="0" fontAlgn="base" hangingPunct="0">
              <a:spcBef>
                <a:spcPct val="0"/>
              </a:spcBef>
              <a:spcAft>
                <a:spcPct val="0"/>
              </a:spcAft>
              <a:defRPr sz="2000">
                <a:solidFill>
                  <a:schemeClr val="tx1"/>
                </a:solidFill>
                <a:latin typeface="Tahoma" panose="020B0604030504040204" pitchFamily="34" charset="0"/>
                <a:ea typeface="MS PGothic" panose="020B0600070205080204" pitchFamily="34" charset="-128"/>
              </a:defRPr>
            </a:lvl8pPr>
            <a:lvl9pPr marL="1828800" eaLnBrk="0" fontAlgn="base" hangingPunct="0">
              <a:spcBef>
                <a:spcPct val="0"/>
              </a:spcBef>
              <a:spcAft>
                <a:spcPct val="0"/>
              </a:spcAft>
              <a:defRPr sz="2000">
                <a:solidFill>
                  <a:schemeClr val="tx1"/>
                </a:solidFill>
                <a:latin typeface="Tahoma" panose="020B0604030504040204" pitchFamily="34" charset="0"/>
                <a:ea typeface="MS PGothic" panose="020B0600070205080204" pitchFamily="34" charset="-128"/>
              </a:defRPr>
            </a:lvl9pPr>
          </a:lstStyle>
          <a:p>
            <a:pPr>
              <a:lnSpc>
                <a:spcPts val="900"/>
              </a:lnSpc>
              <a:buFont typeface="Arial" panose="020B0604020202020204" pitchFamily="34" charset="0"/>
              <a:buNone/>
              <a:defRPr/>
            </a:pPr>
            <a:r>
              <a:rPr kumimoji="0" lang="en-US" altLang="en-US" sz="1200" b="1" i="0" u="none" strike="noStrike" kern="1200" cap="none" spc="0" normalizeH="0" baseline="0" dirty="0">
                <a:ln>
                  <a:noFill/>
                </a:ln>
                <a:solidFill>
                  <a:srgbClr val="E7E6E6">
                    <a:lumMod val="50000"/>
                  </a:srgbClr>
                </a:solidFill>
                <a:effectLst/>
                <a:uLnTx/>
                <a:uFillTx/>
                <a:latin typeface="Calibri Light" panose="020F0302020204030204"/>
                <a:ea typeface="+mn-ea"/>
                <a:cs typeface="+mn-cs"/>
              </a:rPr>
              <a:t>U.S. Department of Transportation</a:t>
            </a:r>
          </a:p>
        </p:txBody>
      </p:sp>
      <p:pic>
        <p:nvPicPr>
          <p:cNvPr id="2056" name="Picture 11" descr="Triscallion_Black">
            <a:extLst>
              <a:ext uri="{FF2B5EF4-FFF2-40B4-BE49-F238E27FC236}">
                <a16:creationId xmlns:a16="http://schemas.microsoft.com/office/drawing/2014/main" id="{F1C31945-C82E-4B0B-928E-5BA69E0ADE58}"/>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172200" y="6430963"/>
            <a:ext cx="274638"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
            <a:extLst>
              <a:ext uri="{FF2B5EF4-FFF2-40B4-BE49-F238E27FC236}">
                <a16:creationId xmlns:a16="http://schemas.microsoft.com/office/drawing/2014/main" id="{C4B69DD9-66AA-4218-A975-C6F22E854AFA}"/>
              </a:ext>
            </a:extLst>
          </p:cNvPr>
          <p:cNvGrpSpPr/>
          <p:nvPr userDrawn="1"/>
        </p:nvGrpSpPr>
        <p:grpSpPr>
          <a:xfrm>
            <a:off x="3200400" y="6372956"/>
            <a:ext cx="2199433" cy="383854"/>
            <a:chOff x="3968297" y="6372956"/>
            <a:chExt cx="2199433" cy="383854"/>
          </a:xfrm>
        </p:grpSpPr>
        <p:sp>
          <p:nvSpPr>
            <p:cNvPr id="9" name="TextBox 8">
              <a:extLst>
                <a:ext uri="{FF2B5EF4-FFF2-40B4-BE49-F238E27FC236}">
                  <a16:creationId xmlns:a16="http://schemas.microsoft.com/office/drawing/2014/main" id="{3B0A3CB0-D00F-463B-A110-F718F4ED8EE7}"/>
                </a:ext>
              </a:extLst>
            </p:cNvPr>
            <p:cNvSpPr txBox="1"/>
            <p:nvPr userDrawn="1"/>
          </p:nvSpPr>
          <p:spPr>
            <a:xfrm>
              <a:off x="4274524" y="6400800"/>
              <a:ext cx="1893206" cy="328167"/>
            </a:xfrm>
            <a:prstGeom prst="rect">
              <a:avLst/>
            </a:prstGeom>
            <a:noFill/>
          </p:spPr>
          <p:txBody>
            <a:bodyPr wrap="square">
              <a:spAutoFit/>
            </a:bodyPr>
            <a:lstStyle/>
            <a:p>
              <a:pPr marL="0" marR="0" lvl="0" indent="0" algn="l" defTabSz="914400" rtl="0" eaLnBrk="1" fontAlgn="auto" latinLnBrk="0" hangingPunct="1">
                <a:lnSpc>
                  <a:spcPts val="900"/>
                </a:lnSpc>
                <a:spcBef>
                  <a:spcPts val="0"/>
                </a:spcBef>
                <a:spcAft>
                  <a:spcPts val="0"/>
                </a:spcAft>
                <a:buClrTx/>
                <a:buSzTx/>
                <a:buFont typeface="Arial" charset="0"/>
                <a:buNone/>
                <a:tabLst/>
                <a:defRPr/>
              </a:pPr>
              <a:r>
                <a:rPr kumimoji="0" lang="en-US" sz="900" b="1" i="0" u="none" strike="noStrike" kern="1200" cap="none" spc="0" normalizeH="0" baseline="0" noProof="0" dirty="0">
                  <a:ln>
                    <a:noFill/>
                  </a:ln>
                  <a:solidFill>
                    <a:srgbClr val="E7E6E6">
                      <a:lumMod val="50000"/>
                    </a:srgbClr>
                  </a:solidFill>
                  <a:effectLst/>
                  <a:uLnTx/>
                  <a:uFillTx/>
                  <a:latin typeface="Calibri Light" panose="020F0302020204030204"/>
                  <a:ea typeface="+mn-ea"/>
                  <a:cs typeface="+mn-cs"/>
                </a:rPr>
                <a:t>U.S. </a:t>
              </a:r>
              <a:r>
                <a:rPr kumimoji="0" lang="en-US" sz="1000" b="1" i="0" u="none" strike="noStrike" kern="1200" cap="none" spc="0" normalizeH="0" baseline="0" noProof="0" dirty="0">
                  <a:ln>
                    <a:noFill/>
                  </a:ln>
                  <a:solidFill>
                    <a:srgbClr val="E7E6E6">
                      <a:lumMod val="50000"/>
                    </a:srgbClr>
                  </a:solidFill>
                  <a:effectLst/>
                  <a:uLnTx/>
                  <a:uFillTx/>
                  <a:latin typeface="Calibri Light" panose="020F0302020204030204"/>
                  <a:ea typeface="+mn-ea"/>
                  <a:cs typeface="+mn-cs"/>
                </a:rPr>
                <a:t>Department</a:t>
              </a:r>
              <a:r>
                <a:rPr kumimoji="0" lang="en-US" sz="900" b="1" i="0" u="none" strike="noStrike" kern="1200" cap="none" spc="0" normalizeH="0" baseline="0" noProof="0" dirty="0">
                  <a:ln>
                    <a:noFill/>
                  </a:ln>
                  <a:solidFill>
                    <a:srgbClr val="E7E6E6">
                      <a:lumMod val="50000"/>
                    </a:srgbClr>
                  </a:solidFill>
                  <a:effectLst/>
                  <a:uLnTx/>
                  <a:uFillTx/>
                  <a:latin typeface="Calibri Light" panose="020F0302020204030204"/>
                  <a:ea typeface="+mn-ea"/>
                  <a:cs typeface="+mn-cs"/>
                </a:rPr>
                <a:t> of Transportation</a:t>
              </a:r>
            </a:p>
            <a:p>
              <a:pPr marL="0" marR="0" lvl="0" indent="0" algn="l" defTabSz="914400" rtl="0" eaLnBrk="1" fontAlgn="auto" latinLnBrk="0" hangingPunct="1">
                <a:lnSpc>
                  <a:spcPts val="900"/>
                </a:lnSpc>
                <a:spcBef>
                  <a:spcPts val="0"/>
                </a:spcBef>
                <a:spcAft>
                  <a:spcPts val="0"/>
                </a:spcAft>
                <a:buClrTx/>
                <a:buSzTx/>
                <a:buFont typeface="Arial" charset="0"/>
                <a:buNone/>
                <a:tabLst/>
                <a:defRPr/>
              </a:pPr>
              <a:r>
                <a:rPr kumimoji="0" lang="en-US" sz="900" b="1" i="0" u="none" strike="noStrike" kern="1200" cap="none" spc="0" normalizeH="0" baseline="0" noProof="0" dirty="0">
                  <a:ln>
                    <a:noFill/>
                  </a:ln>
                  <a:solidFill>
                    <a:srgbClr val="E7E6E6">
                      <a:lumMod val="50000"/>
                    </a:srgbClr>
                  </a:solidFill>
                  <a:effectLst/>
                  <a:uLnTx/>
                  <a:uFillTx/>
                  <a:latin typeface="Calibri Light" panose="020F0302020204030204"/>
                  <a:ea typeface="+mn-ea"/>
                  <a:cs typeface="+mn-cs"/>
                </a:rPr>
                <a:t>ITS Joint </a:t>
              </a:r>
              <a:r>
                <a:rPr kumimoji="0" lang="en-US" sz="1000" b="1" i="0" u="none" strike="noStrike" kern="1200" cap="none" spc="0" normalizeH="0" baseline="0" noProof="0" dirty="0">
                  <a:ln>
                    <a:noFill/>
                  </a:ln>
                  <a:solidFill>
                    <a:srgbClr val="E7E6E6">
                      <a:lumMod val="50000"/>
                    </a:srgbClr>
                  </a:solidFill>
                  <a:effectLst/>
                  <a:uLnTx/>
                  <a:uFillTx/>
                  <a:latin typeface="Calibri Light" panose="020F0302020204030204"/>
                  <a:ea typeface="+mn-ea"/>
                  <a:cs typeface="+mn-cs"/>
                </a:rPr>
                <a:t>Program</a:t>
              </a:r>
              <a:r>
                <a:rPr kumimoji="0" lang="en-US" sz="900" b="1" i="0" u="none" strike="noStrike" kern="1200" cap="none" spc="0" normalizeH="0" baseline="0" noProof="0" dirty="0">
                  <a:ln>
                    <a:noFill/>
                  </a:ln>
                  <a:solidFill>
                    <a:srgbClr val="E7E6E6">
                      <a:lumMod val="50000"/>
                    </a:srgbClr>
                  </a:solidFill>
                  <a:effectLst/>
                  <a:uLnTx/>
                  <a:uFillTx/>
                  <a:latin typeface="Calibri Light" panose="020F0302020204030204"/>
                  <a:ea typeface="+mn-ea"/>
                  <a:cs typeface="+mn-cs"/>
                </a:rPr>
                <a:t> Office</a:t>
              </a:r>
            </a:p>
          </p:txBody>
        </p:sp>
        <p:pic>
          <p:nvPicPr>
            <p:cNvPr id="10" name="Picture 9" descr="USDOT Triskelion - Correct Direction.jpg">
              <a:extLst>
                <a:ext uri="{FF2B5EF4-FFF2-40B4-BE49-F238E27FC236}">
                  <a16:creationId xmlns:a16="http://schemas.microsoft.com/office/drawing/2014/main" id="{0D1223F1-19BC-4CC5-AE47-7FF01F8BF518}"/>
                </a:ext>
              </a:extLst>
            </p:cNvPr>
            <p:cNvPicPr>
              <a:picLocks noChangeAspect="1"/>
            </p:cNvPicPr>
            <p:nvPr userDrawn="1"/>
          </p:nvPicPr>
          <p:blipFill>
            <a:blip r:embed="rId16" cstate="print"/>
            <a:stretch>
              <a:fillRect/>
            </a:stretch>
          </p:blipFill>
          <p:spPr>
            <a:xfrm>
              <a:off x="3968297" y="6372956"/>
              <a:ext cx="383854" cy="383854"/>
            </a:xfrm>
            <a:prstGeom prst="rect">
              <a:avLst/>
            </a:prstGeom>
          </p:spPr>
        </p:pic>
      </p:grpSp>
      <p:pic>
        <p:nvPicPr>
          <p:cNvPr id="11" name="Picture 10">
            <a:extLst>
              <a:ext uri="{FF2B5EF4-FFF2-40B4-BE49-F238E27FC236}">
                <a16:creationId xmlns:a16="http://schemas.microsoft.com/office/drawing/2014/main" id="{5E38E72B-8165-4BCB-82C8-4F7100EBB78B}"/>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l="6931" t="60028" r="5901" b="12128"/>
          <a:stretch/>
        </p:blipFill>
        <p:spPr>
          <a:xfrm>
            <a:off x="609600" y="6248400"/>
            <a:ext cx="1726622" cy="549151"/>
          </a:xfrm>
          <a:prstGeom prst="rect">
            <a:avLst/>
          </a:prstGeom>
        </p:spPr>
      </p:pic>
    </p:spTree>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 id="2147483701" r:id="rId13"/>
  </p:sldLayoutIdLst>
  <p:txStyles>
    <p:titleStyle>
      <a:lvl1pPr algn="l" rtl="0" eaLnBrk="0" fontAlgn="base" hangingPunct="0">
        <a:spcBef>
          <a:spcPct val="0"/>
        </a:spcBef>
        <a:spcAft>
          <a:spcPct val="0"/>
        </a:spcAft>
        <a:defRPr sz="3200" b="1">
          <a:solidFill>
            <a:schemeClr val="tx2"/>
          </a:solidFill>
          <a:latin typeface="+mj-lt"/>
          <a:ea typeface="MS PGothic" pitchFamily="34" charset="-128"/>
          <a:cs typeface="MS PGothic"/>
        </a:defRPr>
      </a:lvl1pPr>
      <a:lvl2pPr algn="l" rtl="0" eaLnBrk="0" fontAlgn="base" hangingPunct="0">
        <a:spcBef>
          <a:spcPct val="0"/>
        </a:spcBef>
        <a:spcAft>
          <a:spcPct val="0"/>
        </a:spcAft>
        <a:defRPr sz="3200" b="1">
          <a:solidFill>
            <a:schemeClr val="tx2"/>
          </a:solidFill>
          <a:latin typeface="Arial" charset="0"/>
          <a:ea typeface="MS PGothic" pitchFamily="34" charset="-128"/>
          <a:cs typeface="MS PGothic"/>
        </a:defRPr>
      </a:lvl2pPr>
      <a:lvl3pPr algn="l" rtl="0" eaLnBrk="0" fontAlgn="base" hangingPunct="0">
        <a:spcBef>
          <a:spcPct val="0"/>
        </a:spcBef>
        <a:spcAft>
          <a:spcPct val="0"/>
        </a:spcAft>
        <a:defRPr sz="3200" b="1">
          <a:solidFill>
            <a:schemeClr val="tx2"/>
          </a:solidFill>
          <a:latin typeface="Arial" charset="0"/>
          <a:ea typeface="MS PGothic" pitchFamily="34" charset="-128"/>
          <a:cs typeface="MS PGothic"/>
        </a:defRPr>
      </a:lvl3pPr>
      <a:lvl4pPr algn="l" rtl="0" eaLnBrk="0" fontAlgn="base" hangingPunct="0">
        <a:spcBef>
          <a:spcPct val="0"/>
        </a:spcBef>
        <a:spcAft>
          <a:spcPct val="0"/>
        </a:spcAft>
        <a:defRPr sz="3200" b="1">
          <a:solidFill>
            <a:schemeClr val="tx2"/>
          </a:solidFill>
          <a:latin typeface="Arial" charset="0"/>
          <a:ea typeface="MS PGothic" pitchFamily="34" charset="-128"/>
          <a:cs typeface="MS PGothic"/>
        </a:defRPr>
      </a:lvl4pPr>
      <a:lvl5pPr algn="l" rtl="0" eaLnBrk="0" fontAlgn="base" hangingPunct="0">
        <a:spcBef>
          <a:spcPct val="0"/>
        </a:spcBef>
        <a:spcAft>
          <a:spcPct val="0"/>
        </a:spcAft>
        <a:defRPr sz="3200" b="1">
          <a:solidFill>
            <a:schemeClr val="tx2"/>
          </a:solidFill>
          <a:latin typeface="Arial" charset="0"/>
          <a:ea typeface="MS PGothic" pitchFamily="34" charset="-128"/>
          <a:cs typeface="MS PGothic"/>
        </a:defRPr>
      </a:lvl5pPr>
      <a:lvl6pPr marL="457200" algn="l" rtl="0" eaLnBrk="0" fontAlgn="base" hangingPunct="0">
        <a:spcBef>
          <a:spcPct val="0"/>
        </a:spcBef>
        <a:spcAft>
          <a:spcPct val="0"/>
        </a:spcAft>
        <a:defRPr sz="2800" b="1">
          <a:solidFill>
            <a:schemeClr val="tx2"/>
          </a:solidFill>
          <a:latin typeface="Arial" charset="0"/>
        </a:defRPr>
      </a:lvl6pPr>
      <a:lvl7pPr marL="914400" algn="l" rtl="0" eaLnBrk="0" fontAlgn="base" hangingPunct="0">
        <a:spcBef>
          <a:spcPct val="0"/>
        </a:spcBef>
        <a:spcAft>
          <a:spcPct val="0"/>
        </a:spcAft>
        <a:defRPr sz="2800" b="1">
          <a:solidFill>
            <a:schemeClr val="tx2"/>
          </a:solidFill>
          <a:latin typeface="Arial" charset="0"/>
        </a:defRPr>
      </a:lvl7pPr>
      <a:lvl8pPr marL="1371600" algn="l" rtl="0" eaLnBrk="0" fontAlgn="base" hangingPunct="0">
        <a:spcBef>
          <a:spcPct val="0"/>
        </a:spcBef>
        <a:spcAft>
          <a:spcPct val="0"/>
        </a:spcAft>
        <a:defRPr sz="2800" b="1">
          <a:solidFill>
            <a:schemeClr val="tx2"/>
          </a:solidFill>
          <a:latin typeface="Arial" charset="0"/>
        </a:defRPr>
      </a:lvl8pPr>
      <a:lvl9pPr marL="1828800" algn="l" rtl="0" eaLnBrk="0" fontAlgn="base" hangingPunct="0">
        <a:spcBef>
          <a:spcPct val="0"/>
        </a:spcBef>
        <a:spcAft>
          <a:spcPct val="0"/>
        </a:spcAft>
        <a:defRPr sz="2800" b="1">
          <a:solidFill>
            <a:schemeClr val="tx2"/>
          </a:solidFill>
          <a:latin typeface="Arial" charset="0"/>
        </a:defRPr>
      </a:lvl9pPr>
    </p:titleStyle>
    <p:bodyStyle>
      <a:lvl1pPr marL="171450" indent="-171450" algn="l" rtl="0" eaLnBrk="0" fontAlgn="base" hangingPunct="0">
        <a:spcBef>
          <a:spcPct val="20000"/>
        </a:spcBef>
        <a:spcAft>
          <a:spcPct val="0"/>
        </a:spcAft>
        <a:buFont typeface="Wingdings" panose="05000000000000000000" pitchFamily="2" charset="2"/>
        <a:buChar char="§"/>
        <a:defRPr sz="1600">
          <a:solidFill>
            <a:schemeClr val="tx1"/>
          </a:solidFill>
          <a:latin typeface="+mn-lt"/>
          <a:ea typeface="MS PGothic" pitchFamily="34" charset="-128"/>
          <a:cs typeface="MS PGothic"/>
        </a:defRPr>
      </a:lvl1pPr>
      <a:lvl2pPr marL="392113" indent="-209550" algn="l" rtl="0" eaLnBrk="0" fontAlgn="base" hangingPunct="0">
        <a:spcBef>
          <a:spcPct val="20000"/>
        </a:spcBef>
        <a:spcAft>
          <a:spcPct val="0"/>
        </a:spcAft>
        <a:buSzPct val="65000"/>
        <a:buFont typeface="Arial Unicode MS" charset="0"/>
        <a:buChar char="□"/>
        <a:defRPr sz="1600">
          <a:solidFill>
            <a:schemeClr val="tx1"/>
          </a:solidFill>
          <a:latin typeface="+mn-lt"/>
          <a:ea typeface="MS PGothic" pitchFamily="34" charset="-128"/>
          <a:cs typeface="MS PGothic" pitchFamily="34" charset="-128"/>
        </a:defRPr>
      </a:lvl2pPr>
      <a:lvl3pPr marL="620713" indent="-209550" algn="l" rtl="0" eaLnBrk="0" fontAlgn="base" hangingPunct="0">
        <a:spcBef>
          <a:spcPct val="20000"/>
        </a:spcBef>
        <a:spcAft>
          <a:spcPct val="0"/>
        </a:spcAft>
        <a:buFont typeface="Arial" panose="020B0604020202020204" pitchFamily="34" charset="0"/>
        <a:buChar char="▪"/>
        <a:defRPr sz="1600">
          <a:solidFill>
            <a:schemeClr val="tx1"/>
          </a:solidFill>
          <a:latin typeface="+mn-lt"/>
          <a:ea typeface="MS PGothic" pitchFamily="34" charset="-128"/>
          <a:cs typeface="MS PGothic" pitchFamily="34" charset="-128"/>
        </a:defRPr>
      </a:lvl3pPr>
      <a:lvl4pPr marL="839788" indent="-209550" algn="l" rtl="0" eaLnBrk="0" fontAlgn="base" hangingPunct="0">
        <a:spcBef>
          <a:spcPct val="20000"/>
        </a:spcBef>
        <a:spcAft>
          <a:spcPct val="0"/>
        </a:spcAft>
        <a:buFont typeface="Arial" panose="020B0604020202020204" pitchFamily="34" charset="0"/>
        <a:buChar char="–"/>
        <a:defRPr sz="1600">
          <a:solidFill>
            <a:schemeClr val="tx1"/>
          </a:solidFill>
          <a:latin typeface="+mn-lt"/>
          <a:ea typeface="MS PGothic" pitchFamily="34" charset="-128"/>
          <a:cs typeface="MS PGothic" pitchFamily="34" charset="-128"/>
        </a:defRPr>
      </a:lvl4pPr>
      <a:lvl5pPr marL="1041400" indent="-209550" algn="l" rtl="0" eaLnBrk="0" fontAlgn="base" hangingPunct="0">
        <a:spcBef>
          <a:spcPct val="20000"/>
        </a:spcBef>
        <a:spcAft>
          <a:spcPct val="0"/>
        </a:spcAft>
        <a:buChar char="•"/>
        <a:defRPr sz="1600">
          <a:solidFill>
            <a:schemeClr val="tx1"/>
          </a:solidFill>
          <a:latin typeface="+mn-lt"/>
          <a:ea typeface="MS PGothic" pitchFamily="34" charset="-128"/>
          <a:cs typeface="MS PGothic" pitchFamily="34" charset="-128"/>
        </a:defRPr>
      </a:lvl5pPr>
      <a:lvl6pPr marL="2514600" indent="-228600" algn="l" rtl="0" eaLnBrk="0" fontAlgn="base" hangingPunct="0">
        <a:spcBef>
          <a:spcPct val="20000"/>
        </a:spcBef>
        <a:spcAft>
          <a:spcPct val="0"/>
        </a:spcAft>
        <a:buChar char="»"/>
        <a:defRPr sz="1200">
          <a:solidFill>
            <a:schemeClr val="tx1"/>
          </a:solidFill>
          <a:latin typeface="+mn-lt"/>
        </a:defRPr>
      </a:lvl6pPr>
      <a:lvl7pPr marL="2971800" indent="-228600" algn="l" rtl="0" eaLnBrk="0" fontAlgn="base" hangingPunct="0">
        <a:spcBef>
          <a:spcPct val="20000"/>
        </a:spcBef>
        <a:spcAft>
          <a:spcPct val="0"/>
        </a:spcAft>
        <a:buChar char="»"/>
        <a:defRPr sz="1200">
          <a:solidFill>
            <a:schemeClr val="tx1"/>
          </a:solidFill>
          <a:latin typeface="+mn-lt"/>
        </a:defRPr>
      </a:lvl7pPr>
      <a:lvl8pPr marL="3429000" indent="-228600" algn="l" rtl="0" eaLnBrk="0" fontAlgn="base" hangingPunct="0">
        <a:spcBef>
          <a:spcPct val="20000"/>
        </a:spcBef>
        <a:spcAft>
          <a:spcPct val="0"/>
        </a:spcAft>
        <a:buChar char="»"/>
        <a:defRPr sz="1200">
          <a:solidFill>
            <a:schemeClr val="tx1"/>
          </a:solidFill>
          <a:latin typeface="+mn-lt"/>
        </a:defRPr>
      </a:lvl8pPr>
      <a:lvl9pPr marL="3886200" indent="-228600" algn="l" rtl="0" eaLnBrk="0" fontAlgn="base" hangingPunct="0">
        <a:spcBef>
          <a:spcPct val="20000"/>
        </a:spcBef>
        <a:spcAft>
          <a:spcPct val="0"/>
        </a:spcAft>
        <a:buChar char="»"/>
        <a:defRPr sz="12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www.transportation.gov/" TargetMode="External"/><Relationship Id="rId7"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hyperlink" Target="https://www.its.dot.gov/index.htm" TargetMode="External"/><Relationship Id="rId4" Type="http://schemas.openxmlformats.org/officeDocument/2006/relationships/image" Target="../media/image5.gif"/></Relationships>
</file>

<file path=ppt/slides/_rels/slide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1.xml"/><Relationship Id="rId1" Type="http://schemas.openxmlformats.org/officeDocument/2006/relationships/slideLayout" Target="../slideLayouts/slideLayout13.xml"/><Relationship Id="rId4" Type="http://schemas.openxmlformats.org/officeDocument/2006/relationships/image" Target="cid:60D36C219F05794189DC4270AFDBCA54@wisconsin.gov" TargetMode="Externa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5.xml"/><Relationship Id="rId1" Type="http://schemas.openxmlformats.org/officeDocument/2006/relationships/slideLayout" Target="../slideLayouts/slideLayout15.xml"/><Relationship Id="rId6" Type="http://schemas.openxmlformats.org/officeDocument/2006/relationships/image" Target="cid:D193D8068C881441BF91EB0F3B437C76@wisconsin.gov" TargetMode="External"/><Relationship Id="rId5" Type="http://schemas.openxmlformats.org/officeDocument/2006/relationships/image" Target="../media/image19.jpeg"/><Relationship Id="rId4" Type="http://schemas.openxmlformats.org/officeDocument/2006/relationships/image" Target="../media/image18.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5.xml"/><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8.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5.xml"/></Relationships>
</file>

<file path=ppt/slides/_rels/slide4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40.xm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4.xml"/><Relationship Id="rId1" Type="http://schemas.openxmlformats.org/officeDocument/2006/relationships/slideLayout" Target="../slideLayouts/slideLayout13.xml"/><Relationship Id="rId4" Type="http://schemas.openxmlformats.org/officeDocument/2006/relationships/image" Target="../media/image25.jpe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2" Type="http://schemas.openxmlformats.org/officeDocument/2006/relationships/hyperlink" Target="mailto:tszymkowski@gfnet.com" TargetMode="Externa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Rectangle 2">
            <a:extLst>
              <a:ext uri="{FF2B5EF4-FFF2-40B4-BE49-F238E27FC236}">
                <a16:creationId xmlns:a16="http://schemas.microsoft.com/office/drawing/2014/main" id="{9B94E9F3-E9A3-4928-A7C6-2A05FDEE98A7}"/>
              </a:ext>
            </a:extLst>
          </p:cNvPr>
          <p:cNvSpPr>
            <a:spLocks noGrp="1" noChangeArrowheads="1"/>
          </p:cNvSpPr>
          <p:nvPr>
            <p:ph type="ctrTitle"/>
          </p:nvPr>
        </p:nvSpPr>
        <p:spPr>
          <a:xfrm>
            <a:off x="685800" y="1752600"/>
            <a:ext cx="7772400" cy="2536825"/>
          </a:xfrm>
          <a:solidFill>
            <a:schemeClr val="bg1"/>
          </a:solidFill>
        </p:spPr>
        <p:txBody>
          <a:bodyPr anchor="t"/>
          <a:lstStyle/>
          <a:p>
            <a:pPr algn="ctr">
              <a:defRPr/>
            </a:pPr>
            <a:r>
              <a:rPr lang="en-US" altLang="en-US" i="1" dirty="0">
                <a:solidFill>
                  <a:srgbClr val="002060"/>
                </a:solidFill>
              </a:rPr>
              <a:t>ITS ePrimer</a:t>
            </a:r>
            <a:br>
              <a:rPr lang="en-US" altLang="en-US" i="1" dirty="0">
                <a:solidFill>
                  <a:schemeClr val="tx1"/>
                </a:solidFill>
              </a:rPr>
            </a:br>
            <a:r>
              <a:rPr lang="en-US" altLang="en-US" dirty="0">
                <a:solidFill>
                  <a:schemeClr val="tx1"/>
                </a:solidFill>
              </a:rPr>
              <a:t> </a:t>
            </a:r>
            <a:r>
              <a:rPr lang="en-US" altLang="en-US" dirty="0">
                <a:solidFill>
                  <a:srgbClr val="002060"/>
                </a:solidFill>
              </a:rPr>
              <a:t>Module 3: Application of ITS in Transportation Systems Management and Operations (TSMO)</a:t>
            </a:r>
            <a:endParaRPr lang="en-US" altLang="en-US" dirty="0">
              <a:solidFill>
                <a:srgbClr val="C00000"/>
              </a:solidFill>
            </a:endParaRPr>
          </a:p>
        </p:txBody>
      </p:sp>
      <p:grpSp>
        <p:nvGrpSpPr>
          <p:cNvPr id="11" name="Group 10">
            <a:extLst>
              <a:ext uri="{FF2B5EF4-FFF2-40B4-BE49-F238E27FC236}">
                <a16:creationId xmlns:a16="http://schemas.microsoft.com/office/drawing/2014/main" id="{35E48BE1-2BCB-4194-B145-8B75D471FF72}"/>
              </a:ext>
            </a:extLst>
          </p:cNvPr>
          <p:cNvGrpSpPr/>
          <p:nvPr/>
        </p:nvGrpSpPr>
        <p:grpSpPr>
          <a:xfrm>
            <a:off x="228600" y="5811560"/>
            <a:ext cx="4114800" cy="1017411"/>
            <a:chOff x="2457337" y="869519"/>
            <a:chExt cx="4114800" cy="1017411"/>
          </a:xfrm>
        </p:grpSpPr>
        <p:pic>
          <p:nvPicPr>
            <p:cNvPr id="12" name="Picture 2" descr="U.S. Department of Transportation (US DOT)">
              <a:hlinkClick r:id="rId3" tooltip="U.S. Department of Transportation (US DOT)"/>
              <a:extLst>
                <a:ext uri="{FF2B5EF4-FFF2-40B4-BE49-F238E27FC236}">
                  <a16:creationId xmlns:a16="http://schemas.microsoft.com/office/drawing/2014/main" id="{9624E34E-F14F-4529-A203-E858886D832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57337" y="869519"/>
              <a:ext cx="4114800" cy="26613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3" descr="Intelligent Transportation Systems Joint Program Office">
              <a:hlinkClick r:id="rId5" tooltip="Intelligent Transportation Systems Joint Program Office"/>
              <a:extLst>
                <a:ext uri="{FF2B5EF4-FFF2-40B4-BE49-F238E27FC236}">
                  <a16:creationId xmlns:a16="http://schemas.microsoft.com/office/drawing/2014/main" id="{F31EF76D-C313-4B02-AEED-B19180A07DF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57337" y="1153505"/>
              <a:ext cx="4114800" cy="733425"/>
            </a:xfrm>
            <a:prstGeom prst="rect">
              <a:avLst/>
            </a:prstGeom>
            <a:noFill/>
            <a:extLst>
              <a:ext uri="{909E8E84-426E-40DD-AFC4-6F175D3DCCD1}">
                <a14:hiddenFill xmlns:a14="http://schemas.microsoft.com/office/drawing/2010/main">
                  <a:solidFill>
                    <a:srgbClr val="FFFFFF"/>
                  </a:solidFill>
                </a14:hiddenFill>
              </a:ext>
            </a:extLst>
          </p:spPr>
        </p:pic>
      </p:grpSp>
      <p:pic>
        <p:nvPicPr>
          <p:cNvPr id="14" name="Picture 13">
            <a:extLst>
              <a:ext uri="{FF2B5EF4-FFF2-40B4-BE49-F238E27FC236}">
                <a16:creationId xmlns:a16="http://schemas.microsoft.com/office/drawing/2014/main" id="{52E883BC-4E69-4F97-AE9E-78A7A3CDC0EA}"/>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6931" t="60028" r="5901" b="12128"/>
          <a:stretch/>
        </p:blipFill>
        <p:spPr>
          <a:xfrm>
            <a:off x="5536868" y="5729509"/>
            <a:ext cx="3607132" cy="1128491"/>
          </a:xfrm>
          <a:prstGeom prst="rect">
            <a:avLst/>
          </a:prstGeom>
        </p:spPr>
      </p:pic>
      <p:sp>
        <p:nvSpPr>
          <p:cNvPr id="15" name="Rectangle 1">
            <a:extLst>
              <a:ext uri="{FF2B5EF4-FFF2-40B4-BE49-F238E27FC236}">
                <a16:creationId xmlns:a16="http://schemas.microsoft.com/office/drawing/2014/main" id="{C264AB80-EC9C-4B12-A45F-FD120C09842A}"/>
              </a:ext>
            </a:extLst>
          </p:cNvPr>
          <p:cNvSpPr>
            <a:spLocks noChangeArrowheads="1"/>
          </p:cNvSpPr>
          <p:nvPr/>
        </p:nvSpPr>
        <p:spPr bwMode="auto">
          <a:xfrm>
            <a:off x="2362200" y="3781425"/>
            <a:ext cx="45720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
              <a:defRPr sz="1600">
                <a:solidFill>
                  <a:schemeClr val="tx1"/>
                </a:solidFill>
                <a:latin typeface="Arial" panose="020B0604020202020204" pitchFamily="34" charset="0"/>
                <a:ea typeface="MS PGothic" panose="020B0600070205080204" pitchFamily="34" charset="-128"/>
              </a:defRPr>
            </a:lvl1pPr>
            <a:lvl2pPr marL="37931725" indent="-37474525">
              <a:spcBef>
                <a:spcPct val="20000"/>
              </a:spcBef>
              <a:buSzPct val="65000"/>
              <a:buFont typeface="Arial Unicode MS" charset="0"/>
              <a:buChar char="□"/>
              <a:defRPr sz="1600">
                <a:solidFill>
                  <a:schemeClr val="tx1"/>
                </a:solidFill>
                <a:latin typeface="Arial" panose="020B0604020202020204" pitchFamily="34" charset="0"/>
                <a:ea typeface="MS PGothic" panose="020B0600070205080204" pitchFamily="34" charset="-128"/>
              </a:defRPr>
            </a:lvl2pPr>
            <a:lvl3pPr marL="1143000" indent="-228600">
              <a:spcBef>
                <a:spcPct val="20000"/>
              </a:spcBef>
              <a:buSzPct val="50000"/>
              <a:buFont typeface="Arial Unicode MS" charset="0"/>
              <a:buChar char="■"/>
              <a:defRPr sz="16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16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ea typeface="MS PGothic" panose="020B0600070205080204" pitchFamily="34" charset="-128"/>
              </a:defRPr>
            </a:lvl9pPr>
          </a:lstStyle>
          <a:p>
            <a:pPr algn="ctr">
              <a:spcBef>
                <a:spcPct val="0"/>
              </a:spcBef>
              <a:buFontTx/>
              <a:buNone/>
            </a:pPr>
            <a:r>
              <a:rPr lang="en-US" altLang="en-US" sz="2000" b="1" dirty="0">
                <a:solidFill>
                  <a:srgbClr val="000000"/>
                </a:solidFill>
              </a:rPr>
              <a:t>ITS Professional Capacity Building Program</a:t>
            </a:r>
            <a:endParaRPr lang="en-US" altLang="en-US" sz="2000" dirty="0">
              <a:solidFill>
                <a:srgbClr val="000000"/>
              </a:solidFill>
            </a:endParaRPr>
          </a:p>
          <a:p>
            <a:pPr algn="ctr">
              <a:spcBef>
                <a:spcPct val="0"/>
              </a:spcBef>
              <a:buFontTx/>
              <a:buNone/>
            </a:pPr>
            <a:r>
              <a:rPr lang="en-US" altLang="en-US" sz="2000" b="1" dirty="0">
                <a:solidFill>
                  <a:srgbClr val="000000"/>
                </a:solidFill>
              </a:rPr>
              <a:t>ITS Joint Program Office</a:t>
            </a:r>
            <a:endParaRPr lang="en-US" altLang="en-US" sz="2000" dirty="0">
              <a:solidFill>
                <a:srgbClr val="000000"/>
              </a:solidFill>
            </a:endParaRPr>
          </a:p>
          <a:p>
            <a:pPr algn="ctr">
              <a:spcBef>
                <a:spcPct val="0"/>
              </a:spcBef>
              <a:buFontTx/>
              <a:buNone/>
            </a:pPr>
            <a:r>
              <a:rPr lang="en-US" altLang="en-US" sz="2000" b="1" dirty="0">
                <a:solidFill>
                  <a:srgbClr val="000000"/>
                </a:solidFill>
              </a:rPr>
              <a:t>U.S. Department of Transportation</a:t>
            </a:r>
            <a:endParaRPr lang="en-US" altLang="en-US" sz="2000" dirty="0">
              <a:solidFill>
                <a:srgbClr val="000000"/>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01243-BEAE-4AAA-B710-819FFB157C91}"/>
              </a:ext>
            </a:extLst>
          </p:cNvPr>
          <p:cNvSpPr>
            <a:spLocks noGrp="1"/>
          </p:cNvSpPr>
          <p:nvPr>
            <p:ph type="title"/>
          </p:nvPr>
        </p:nvSpPr>
        <p:spPr/>
        <p:txBody>
          <a:bodyPr/>
          <a:lstStyle/>
          <a:p>
            <a:r>
              <a:rPr lang="en-US" dirty="0"/>
              <a:t>Transportation Management Centers</a:t>
            </a:r>
          </a:p>
        </p:txBody>
      </p:sp>
      <p:pic>
        <p:nvPicPr>
          <p:cNvPr id="7" name="Picture 6" descr="A room full of computers&#10;&#10;Description automatically generated with low confidence">
            <a:extLst>
              <a:ext uri="{FF2B5EF4-FFF2-40B4-BE49-F238E27FC236}">
                <a16:creationId xmlns:a16="http://schemas.microsoft.com/office/drawing/2014/main" id="{FDC05497-B59E-48D2-88F5-1FA18826E6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1447800"/>
            <a:ext cx="5715000" cy="3810000"/>
          </a:xfrm>
          <a:prstGeom prst="rect">
            <a:avLst/>
          </a:prstGeom>
        </p:spPr>
      </p:pic>
    </p:spTree>
    <p:extLst>
      <p:ext uri="{BB962C8B-B14F-4D97-AF65-F5344CB8AC3E}">
        <p14:creationId xmlns:p14="http://schemas.microsoft.com/office/powerpoint/2010/main" val="16669726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01243-BEAE-4AAA-B710-819FFB157C91}"/>
              </a:ext>
            </a:extLst>
          </p:cNvPr>
          <p:cNvSpPr>
            <a:spLocks noGrp="1"/>
          </p:cNvSpPr>
          <p:nvPr>
            <p:ph type="title"/>
          </p:nvPr>
        </p:nvSpPr>
        <p:spPr/>
        <p:txBody>
          <a:bodyPr/>
          <a:lstStyle/>
          <a:p>
            <a:r>
              <a:rPr lang="en-US" dirty="0"/>
              <a:t>Transportation Management Centers</a:t>
            </a:r>
          </a:p>
        </p:txBody>
      </p:sp>
      <p:sp>
        <p:nvSpPr>
          <p:cNvPr id="3" name="Content Placeholder 2">
            <a:extLst>
              <a:ext uri="{FF2B5EF4-FFF2-40B4-BE49-F238E27FC236}">
                <a16:creationId xmlns:a16="http://schemas.microsoft.com/office/drawing/2014/main" id="{02B31AC3-4789-4A62-A1B8-9B30F392997D}"/>
              </a:ext>
            </a:extLst>
          </p:cNvPr>
          <p:cNvSpPr>
            <a:spLocks noGrp="1"/>
          </p:cNvSpPr>
          <p:nvPr>
            <p:ph idx="1"/>
          </p:nvPr>
        </p:nvSpPr>
        <p:spPr>
          <a:xfrm>
            <a:off x="457200" y="1295400"/>
            <a:ext cx="4419600" cy="4525963"/>
          </a:xfrm>
        </p:spPr>
        <p:txBody>
          <a:bodyPr/>
          <a:lstStyle/>
          <a:p>
            <a:pPr marL="173736" indent="0">
              <a:buNone/>
            </a:pPr>
            <a:r>
              <a:rPr lang="en-US" sz="2400" b="1" dirty="0"/>
              <a:t>TMC Command and Control</a:t>
            </a:r>
          </a:p>
          <a:p>
            <a:r>
              <a:rPr lang="en-US" sz="2400" dirty="0"/>
              <a:t>Control Room</a:t>
            </a:r>
          </a:p>
          <a:p>
            <a:r>
              <a:rPr lang="en-US" sz="2400" dirty="0"/>
              <a:t>Workstations</a:t>
            </a:r>
          </a:p>
          <a:p>
            <a:r>
              <a:rPr lang="en-US" sz="2400" dirty="0"/>
              <a:t>Server Room</a:t>
            </a:r>
          </a:p>
          <a:p>
            <a:r>
              <a:rPr lang="en-US" sz="2400" dirty="0"/>
              <a:t>High-Visibility Displays</a:t>
            </a:r>
          </a:p>
          <a:p>
            <a:r>
              <a:rPr lang="en-US" sz="2400" dirty="0"/>
              <a:t>Dedicated Staffing</a:t>
            </a:r>
          </a:p>
          <a:p>
            <a:r>
              <a:rPr lang="en-US" sz="2400" dirty="0"/>
              <a:t>Partner Organization Coordination</a:t>
            </a:r>
          </a:p>
          <a:p>
            <a:pPr marL="173736" indent="0">
              <a:buNone/>
            </a:pPr>
            <a:endParaRPr lang="en-US" dirty="0"/>
          </a:p>
        </p:txBody>
      </p:sp>
      <p:pic>
        <p:nvPicPr>
          <p:cNvPr id="4" name="Picture 3">
            <a:extLst>
              <a:ext uri="{FF2B5EF4-FFF2-40B4-BE49-F238E27FC236}">
                <a16:creationId xmlns:a16="http://schemas.microsoft.com/office/drawing/2014/main" id="{C17D56A0-EC20-4B56-B51C-9BCD6DCF8796}"/>
              </a:ext>
            </a:extLst>
          </p:cNvPr>
          <p:cNvPicPr/>
          <p:nvPr/>
        </p:nvPicPr>
        <p:blipFill>
          <a:blip r:embed="rId3">
            <a:extLst>
              <a:ext uri="{28A0092B-C50C-407E-A947-70E740481C1C}">
                <a14:useLocalDpi xmlns:a14="http://schemas.microsoft.com/office/drawing/2010/main" val="0"/>
              </a:ext>
            </a:extLst>
          </a:blip>
          <a:stretch>
            <a:fillRect/>
          </a:stretch>
        </p:blipFill>
        <p:spPr>
          <a:xfrm>
            <a:off x="4343400" y="2057400"/>
            <a:ext cx="4343400" cy="3193097"/>
          </a:xfrm>
          <a:prstGeom prst="rect">
            <a:avLst/>
          </a:prstGeom>
        </p:spPr>
      </p:pic>
    </p:spTree>
    <p:extLst>
      <p:ext uri="{BB962C8B-B14F-4D97-AF65-F5344CB8AC3E}">
        <p14:creationId xmlns:p14="http://schemas.microsoft.com/office/powerpoint/2010/main" val="23401225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01243-BEAE-4AAA-B710-819FFB157C91}"/>
              </a:ext>
            </a:extLst>
          </p:cNvPr>
          <p:cNvSpPr>
            <a:spLocks noGrp="1"/>
          </p:cNvSpPr>
          <p:nvPr>
            <p:ph type="title"/>
          </p:nvPr>
        </p:nvSpPr>
        <p:spPr/>
        <p:txBody>
          <a:bodyPr/>
          <a:lstStyle/>
          <a:p>
            <a:r>
              <a:rPr lang="en-US" dirty="0"/>
              <a:t>Transportation Management Centers</a:t>
            </a:r>
          </a:p>
        </p:txBody>
      </p:sp>
      <p:sp>
        <p:nvSpPr>
          <p:cNvPr id="3" name="Content Placeholder 2">
            <a:extLst>
              <a:ext uri="{FF2B5EF4-FFF2-40B4-BE49-F238E27FC236}">
                <a16:creationId xmlns:a16="http://schemas.microsoft.com/office/drawing/2014/main" id="{02B31AC3-4789-4A62-A1B8-9B30F392997D}"/>
              </a:ext>
            </a:extLst>
          </p:cNvPr>
          <p:cNvSpPr>
            <a:spLocks noGrp="1"/>
          </p:cNvSpPr>
          <p:nvPr>
            <p:ph idx="10"/>
          </p:nvPr>
        </p:nvSpPr>
        <p:spPr/>
        <p:txBody>
          <a:bodyPr/>
          <a:lstStyle/>
          <a:p>
            <a:pPr marL="173736" indent="0">
              <a:buNone/>
            </a:pPr>
            <a:r>
              <a:rPr lang="en-US" sz="2400" b="1" dirty="0"/>
              <a:t>TMC TELECOMMUNICATIONS</a:t>
            </a:r>
          </a:p>
          <a:p>
            <a:r>
              <a:rPr lang="en-US" sz="2400" dirty="0"/>
              <a:t>Redundant TMC Telecommunications</a:t>
            </a:r>
          </a:p>
          <a:p>
            <a:r>
              <a:rPr lang="en-US" sz="2400" dirty="0"/>
              <a:t> Redundant Field Telecommunications </a:t>
            </a:r>
          </a:p>
          <a:p>
            <a:pPr marL="173736" indent="0">
              <a:buNone/>
            </a:pPr>
            <a:endParaRPr lang="en-US" dirty="0"/>
          </a:p>
        </p:txBody>
      </p:sp>
      <p:sp>
        <p:nvSpPr>
          <p:cNvPr id="5" name="Content Placeholder 4">
            <a:extLst>
              <a:ext uri="{FF2B5EF4-FFF2-40B4-BE49-F238E27FC236}">
                <a16:creationId xmlns:a16="http://schemas.microsoft.com/office/drawing/2014/main" id="{C5A0BD85-FD78-48FD-8595-B46EA3985796}"/>
              </a:ext>
            </a:extLst>
          </p:cNvPr>
          <p:cNvSpPr>
            <a:spLocks noGrp="1"/>
          </p:cNvSpPr>
          <p:nvPr>
            <p:ph idx="11"/>
          </p:nvPr>
        </p:nvSpPr>
        <p:spPr/>
        <p:txBody>
          <a:bodyPr/>
          <a:lstStyle/>
          <a:p>
            <a:pPr marL="173736" indent="0">
              <a:buNone/>
            </a:pPr>
            <a:r>
              <a:rPr lang="en-US" sz="2400" b="1" dirty="0"/>
              <a:t>SUPPORTING TMC FACILITY FEATURES</a:t>
            </a:r>
          </a:p>
          <a:p>
            <a:r>
              <a:rPr lang="en-US" sz="2400" dirty="0"/>
              <a:t>Facility Resilience</a:t>
            </a:r>
          </a:p>
          <a:p>
            <a:r>
              <a:rPr lang="en-US" sz="2400" dirty="0"/>
              <a:t>Long-Term Event Capabilities</a:t>
            </a:r>
          </a:p>
          <a:p>
            <a:r>
              <a:rPr lang="en-US" sz="2400" dirty="0"/>
              <a:t>Areas for Collaboration </a:t>
            </a:r>
          </a:p>
          <a:p>
            <a:r>
              <a:rPr lang="en-US" sz="2400" dirty="0"/>
              <a:t>Areas for Media</a:t>
            </a:r>
          </a:p>
        </p:txBody>
      </p:sp>
    </p:spTree>
    <p:extLst>
      <p:ext uri="{BB962C8B-B14F-4D97-AF65-F5344CB8AC3E}">
        <p14:creationId xmlns:p14="http://schemas.microsoft.com/office/powerpoint/2010/main" val="5394781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01243-BEAE-4AAA-B710-819FFB157C91}"/>
              </a:ext>
            </a:extLst>
          </p:cNvPr>
          <p:cNvSpPr>
            <a:spLocks noGrp="1"/>
          </p:cNvSpPr>
          <p:nvPr>
            <p:ph type="title"/>
          </p:nvPr>
        </p:nvSpPr>
        <p:spPr/>
        <p:txBody>
          <a:bodyPr/>
          <a:lstStyle/>
          <a:p>
            <a:r>
              <a:rPr lang="en-US" dirty="0"/>
              <a:t>Transportation Management Centers</a:t>
            </a:r>
          </a:p>
        </p:txBody>
      </p:sp>
      <p:sp>
        <p:nvSpPr>
          <p:cNvPr id="3" name="Content Placeholder 2">
            <a:extLst>
              <a:ext uri="{FF2B5EF4-FFF2-40B4-BE49-F238E27FC236}">
                <a16:creationId xmlns:a16="http://schemas.microsoft.com/office/drawing/2014/main" id="{02B31AC3-4789-4A62-A1B8-9B30F392997D}"/>
              </a:ext>
            </a:extLst>
          </p:cNvPr>
          <p:cNvSpPr>
            <a:spLocks noGrp="1"/>
          </p:cNvSpPr>
          <p:nvPr>
            <p:ph idx="10"/>
          </p:nvPr>
        </p:nvSpPr>
        <p:spPr/>
        <p:txBody>
          <a:bodyPr/>
          <a:lstStyle/>
          <a:p>
            <a:pPr marL="173736" indent="0">
              <a:buNone/>
            </a:pPr>
            <a:r>
              <a:rPr lang="en-US" sz="2400" b="1" dirty="0"/>
              <a:t>TYPICAL TMC TOOLS</a:t>
            </a:r>
          </a:p>
          <a:p>
            <a:r>
              <a:rPr lang="en-US" sz="2400" dirty="0"/>
              <a:t>Freeway-Oriented Advanced Traffic Management System (ATMS)</a:t>
            </a:r>
          </a:p>
          <a:p>
            <a:r>
              <a:rPr lang="en-US" sz="2400" dirty="0"/>
              <a:t>Arterial-oriented ATMS</a:t>
            </a:r>
          </a:p>
          <a:p>
            <a:r>
              <a:rPr lang="en-US" sz="2400" dirty="0"/>
              <a:t>Advanced Traveler Information System (ATIS)</a:t>
            </a:r>
          </a:p>
          <a:p>
            <a:r>
              <a:rPr lang="en-US" sz="2400" dirty="0"/>
              <a:t>Multi-modal / Integrated Corridor Management (ICM) Decision Support </a:t>
            </a:r>
          </a:p>
          <a:p>
            <a:endParaRPr lang="en-US" sz="2400" dirty="0"/>
          </a:p>
          <a:p>
            <a:pPr marL="173736" indent="0">
              <a:buNone/>
            </a:pPr>
            <a:endParaRPr lang="en-US" dirty="0"/>
          </a:p>
        </p:txBody>
      </p:sp>
      <p:sp>
        <p:nvSpPr>
          <p:cNvPr id="5" name="Content Placeholder 4">
            <a:extLst>
              <a:ext uri="{FF2B5EF4-FFF2-40B4-BE49-F238E27FC236}">
                <a16:creationId xmlns:a16="http://schemas.microsoft.com/office/drawing/2014/main" id="{C5A0BD85-FD78-48FD-8595-B46EA3985796}"/>
              </a:ext>
            </a:extLst>
          </p:cNvPr>
          <p:cNvSpPr>
            <a:spLocks noGrp="1"/>
          </p:cNvSpPr>
          <p:nvPr>
            <p:ph idx="11"/>
          </p:nvPr>
        </p:nvSpPr>
        <p:spPr>
          <a:xfrm>
            <a:off x="4648200" y="1295400"/>
            <a:ext cx="4191000" cy="4525963"/>
          </a:xfrm>
        </p:spPr>
        <p:txBody>
          <a:bodyPr/>
          <a:lstStyle/>
          <a:p>
            <a:endParaRPr lang="en-US" sz="2400" dirty="0"/>
          </a:p>
          <a:p>
            <a:r>
              <a:rPr lang="en-US" sz="2400" dirty="0"/>
              <a:t>Work Zone/Special Event Management</a:t>
            </a:r>
          </a:p>
          <a:p>
            <a:r>
              <a:rPr lang="en-US" sz="2400" dirty="0"/>
              <a:t>Emergency Management </a:t>
            </a:r>
          </a:p>
          <a:p>
            <a:r>
              <a:rPr lang="en-US" sz="2400" dirty="0"/>
              <a:t>Dispatching</a:t>
            </a:r>
          </a:p>
          <a:p>
            <a:r>
              <a:rPr lang="en-US" sz="2400" dirty="0"/>
              <a:t>Network (Telecom) Operations </a:t>
            </a:r>
          </a:p>
        </p:txBody>
      </p:sp>
    </p:spTree>
    <p:extLst>
      <p:ext uri="{BB962C8B-B14F-4D97-AF65-F5344CB8AC3E}">
        <p14:creationId xmlns:p14="http://schemas.microsoft.com/office/powerpoint/2010/main" val="19618082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01243-BEAE-4AAA-B710-819FFB157C91}"/>
              </a:ext>
            </a:extLst>
          </p:cNvPr>
          <p:cNvSpPr>
            <a:spLocks noGrp="1"/>
          </p:cNvSpPr>
          <p:nvPr>
            <p:ph type="title"/>
          </p:nvPr>
        </p:nvSpPr>
        <p:spPr/>
        <p:txBody>
          <a:bodyPr/>
          <a:lstStyle/>
          <a:p>
            <a:r>
              <a:rPr lang="en-US" dirty="0"/>
              <a:t>Transportation Management Centers</a:t>
            </a:r>
          </a:p>
        </p:txBody>
      </p:sp>
      <p:sp>
        <p:nvSpPr>
          <p:cNvPr id="3" name="Content Placeholder 2">
            <a:extLst>
              <a:ext uri="{FF2B5EF4-FFF2-40B4-BE49-F238E27FC236}">
                <a16:creationId xmlns:a16="http://schemas.microsoft.com/office/drawing/2014/main" id="{02B31AC3-4789-4A62-A1B8-9B30F392997D}"/>
              </a:ext>
            </a:extLst>
          </p:cNvPr>
          <p:cNvSpPr>
            <a:spLocks noGrp="1"/>
          </p:cNvSpPr>
          <p:nvPr>
            <p:ph idx="10"/>
          </p:nvPr>
        </p:nvSpPr>
        <p:spPr/>
        <p:txBody>
          <a:bodyPr/>
          <a:lstStyle/>
          <a:p>
            <a:pPr marL="173736" indent="0">
              <a:buNone/>
            </a:pPr>
            <a:r>
              <a:rPr lang="en-US" sz="2400" b="1" dirty="0"/>
              <a:t>CENTER TO FIELD NETWORK CONNECTIVITY</a:t>
            </a:r>
          </a:p>
          <a:p>
            <a:r>
              <a:rPr lang="en-US" sz="2400" dirty="0"/>
              <a:t>Direct Wired</a:t>
            </a:r>
          </a:p>
          <a:p>
            <a:r>
              <a:rPr lang="en-US" sz="2400" dirty="0"/>
              <a:t>Direct Leased Wired</a:t>
            </a:r>
          </a:p>
          <a:p>
            <a:r>
              <a:rPr lang="en-US" sz="2400" dirty="0"/>
              <a:t>Licensed Wireless</a:t>
            </a:r>
          </a:p>
          <a:p>
            <a:r>
              <a:rPr lang="en-US" sz="2400" dirty="0"/>
              <a:t>Unlicensed Wireless</a:t>
            </a:r>
          </a:p>
          <a:p>
            <a:r>
              <a:rPr lang="en-US" sz="2400" dirty="0"/>
              <a:t>Cellular</a:t>
            </a:r>
          </a:p>
          <a:p>
            <a:pPr marL="173736" indent="0">
              <a:buNone/>
            </a:pPr>
            <a:endParaRPr lang="en-US" dirty="0"/>
          </a:p>
        </p:txBody>
      </p:sp>
      <p:sp>
        <p:nvSpPr>
          <p:cNvPr id="5" name="Content Placeholder 4">
            <a:extLst>
              <a:ext uri="{FF2B5EF4-FFF2-40B4-BE49-F238E27FC236}">
                <a16:creationId xmlns:a16="http://schemas.microsoft.com/office/drawing/2014/main" id="{C5A0BD85-FD78-48FD-8595-B46EA3985796}"/>
              </a:ext>
            </a:extLst>
          </p:cNvPr>
          <p:cNvSpPr>
            <a:spLocks noGrp="1"/>
          </p:cNvSpPr>
          <p:nvPr>
            <p:ph idx="11"/>
          </p:nvPr>
        </p:nvSpPr>
        <p:spPr>
          <a:xfrm>
            <a:off x="4648200" y="1295400"/>
            <a:ext cx="4191000" cy="4525963"/>
          </a:xfrm>
        </p:spPr>
        <p:txBody>
          <a:bodyPr/>
          <a:lstStyle/>
          <a:p>
            <a:pPr marL="173736" indent="0">
              <a:buNone/>
            </a:pPr>
            <a:r>
              <a:rPr lang="en-US" sz="2400" b="1" dirty="0"/>
              <a:t>CENTER TO CENTER CONNECTIVITY</a:t>
            </a:r>
          </a:p>
          <a:p>
            <a:r>
              <a:rPr lang="en-US" sz="2400" dirty="0"/>
              <a:t>Other TMCs </a:t>
            </a:r>
          </a:p>
          <a:p>
            <a:r>
              <a:rPr lang="en-US" sz="2400" dirty="0"/>
              <a:t>Transit Management/ Dispatch Centers Emergency Management Centers</a:t>
            </a:r>
          </a:p>
          <a:p>
            <a:r>
              <a:rPr lang="en-US" sz="2400" dirty="0"/>
              <a:t>Public Service Answering Points</a:t>
            </a:r>
          </a:p>
          <a:p>
            <a:r>
              <a:rPr lang="en-US" sz="2400" dirty="0"/>
              <a:t>Regional Data Archiving</a:t>
            </a:r>
          </a:p>
          <a:p>
            <a:r>
              <a:rPr lang="en-US" sz="2400" dirty="0"/>
              <a:t>Public Health Systems</a:t>
            </a:r>
          </a:p>
          <a:p>
            <a:endParaRPr lang="en-US" sz="2400" dirty="0"/>
          </a:p>
          <a:p>
            <a:endParaRPr lang="en-US" sz="2400" dirty="0"/>
          </a:p>
        </p:txBody>
      </p:sp>
    </p:spTree>
    <p:extLst>
      <p:ext uri="{BB962C8B-B14F-4D97-AF65-F5344CB8AC3E}">
        <p14:creationId xmlns:p14="http://schemas.microsoft.com/office/powerpoint/2010/main" val="19076801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01243-BEAE-4AAA-B710-819FFB157C91}"/>
              </a:ext>
            </a:extLst>
          </p:cNvPr>
          <p:cNvSpPr>
            <a:spLocks noGrp="1"/>
          </p:cNvSpPr>
          <p:nvPr>
            <p:ph type="title"/>
          </p:nvPr>
        </p:nvSpPr>
        <p:spPr/>
        <p:txBody>
          <a:bodyPr/>
          <a:lstStyle/>
          <a:p>
            <a:r>
              <a:rPr lang="en-US" dirty="0"/>
              <a:t>Transportation Management Centers</a:t>
            </a:r>
          </a:p>
        </p:txBody>
      </p:sp>
      <p:sp>
        <p:nvSpPr>
          <p:cNvPr id="3" name="Content Placeholder 2">
            <a:extLst>
              <a:ext uri="{FF2B5EF4-FFF2-40B4-BE49-F238E27FC236}">
                <a16:creationId xmlns:a16="http://schemas.microsoft.com/office/drawing/2014/main" id="{02B31AC3-4789-4A62-A1B8-9B30F392997D}"/>
              </a:ext>
            </a:extLst>
          </p:cNvPr>
          <p:cNvSpPr>
            <a:spLocks noGrp="1"/>
          </p:cNvSpPr>
          <p:nvPr>
            <p:ph idx="10"/>
          </p:nvPr>
        </p:nvSpPr>
        <p:spPr/>
        <p:txBody>
          <a:bodyPr/>
          <a:lstStyle/>
          <a:p>
            <a:pPr marL="173736" indent="0">
              <a:buNone/>
            </a:pPr>
            <a:r>
              <a:rPr lang="en-US" sz="2400" b="1" dirty="0"/>
              <a:t>TYPICAL OPERATIONS EXAMPLES</a:t>
            </a:r>
          </a:p>
          <a:p>
            <a:r>
              <a:rPr lang="en-US" sz="2400" dirty="0"/>
              <a:t>Planned Events</a:t>
            </a:r>
          </a:p>
          <a:p>
            <a:r>
              <a:rPr lang="en-US" sz="2400" dirty="0"/>
              <a:t>Unplanned Events</a:t>
            </a:r>
          </a:p>
          <a:p>
            <a:r>
              <a:rPr lang="en-US" sz="2400" dirty="0"/>
              <a:t>Traffic Signal Control</a:t>
            </a:r>
          </a:p>
          <a:p>
            <a:r>
              <a:rPr lang="en-US" sz="2400" dirty="0"/>
              <a:t>Freeway Control</a:t>
            </a:r>
          </a:p>
          <a:p>
            <a:r>
              <a:rPr lang="en-US" sz="2400" dirty="0"/>
              <a:t>Operational Technology Maintenance Coordination</a:t>
            </a:r>
          </a:p>
          <a:p>
            <a:r>
              <a:rPr lang="en-US" sz="2400" dirty="0"/>
              <a:t>Communications with Partners</a:t>
            </a:r>
          </a:p>
          <a:p>
            <a:r>
              <a:rPr lang="en-US" sz="2400" dirty="0"/>
              <a:t>Other Operations</a:t>
            </a:r>
          </a:p>
          <a:p>
            <a:pPr marL="173736" indent="0">
              <a:buNone/>
            </a:pPr>
            <a:endParaRPr lang="en-US" dirty="0"/>
          </a:p>
        </p:txBody>
      </p:sp>
      <p:sp>
        <p:nvSpPr>
          <p:cNvPr id="5" name="Content Placeholder 4">
            <a:extLst>
              <a:ext uri="{FF2B5EF4-FFF2-40B4-BE49-F238E27FC236}">
                <a16:creationId xmlns:a16="http://schemas.microsoft.com/office/drawing/2014/main" id="{C5A0BD85-FD78-48FD-8595-B46EA3985796}"/>
              </a:ext>
            </a:extLst>
          </p:cNvPr>
          <p:cNvSpPr>
            <a:spLocks noGrp="1"/>
          </p:cNvSpPr>
          <p:nvPr>
            <p:ph idx="11"/>
          </p:nvPr>
        </p:nvSpPr>
        <p:spPr>
          <a:xfrm>
            <a:off x="4419600" y="1295400"/>
            <a:ext cx="4724400" cy="4525963"/>
          </a:xfrm>
        </p:spPr>
        <p:txBody>
          <a:bodyPr/>
          <a:lstStyle/>
          <a:p>
            <a:pPr marL="173736" indent="0">
              <a:buNone/>
            </a:pPr>
            <a:r>
              <a:rPr lang="en-US" sz="2400" b="1" dirty="0"/>
              <a:t>TMC-ENABLED ANALYSIS &amp; PERFORMANCE REPORTING</a:t>
            </a:r>
          </a:p>
          <a:p>
            <a:r>
              <a:rPr lang="en-US" sz="2400" dirty="0"/>
              <a:t>Logs, Database Management, System Admin.</a:t>
            </a:r>
          </a:p>
          <a:p>
            <a:r>
              <a:rPr lang="en-US" sz="2400" dirty="0"/>
              <a:t>Data, Voice, and Video Archiving</a:t>
            </a:r>
          </a:p>
          <a:p>
            <a:r>
              <a:rPr lang="en-US" sz="2400" dirty="0"/>
              <a:t>Device Maintenance/Asset Management</a:t>
            </a:r>
          </a:p>
          <a:p>
            <a:r>
              <a:rPr lang="en-US" sz="2400" dirty="0"/>
              <a:t>Safety Analysis</a:t>
            </a:r>
          </a:p>
          <a:p>
            <a:r>
              <a:rPr lang="en-US" sz="2400" dirty="0"/>
              <a:t>Traffic Operations Studies</a:t>
            </a:r>
          </a:p>
          <a:p>
            <a:r>
              <a:rPr lang="en-US" sz="2400" dirty="0"/>
              <a:t>Investment Evaluation</a:t>
            </a:r>
          </a:p>
          <a:p>
            <a:endParaRPr lang="en-US" sz="2400" dirty="0"/>
          </a:p>
          <a:p>
            <a:endParaRPr lang="en-US" sz="2400" dirty="0"/>
          </a:p>
        </p:txBody>
      </p:sp>
    </p:spTree>
    <p:extLst>
      <p:ext uri="{BB962C8B-B14F-4D97-AF65-F5344CB8AC3E}">
        <p14:creationId xmlns:p14="http://schemas.microsoft.com/office/powerpoint/2010/main" val="34623143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01243-BEAE-4AAA-B710-819FFB157C91}"/>
              </a:ext>
            </a:extLst>
          </p:cNvPr>
          <p:cNvSpPr>
            <a:spLocks noGrp="1"/>
          </p:cNvSpPr>
          <p:nvPr>
            <p:ph type="title"/>
          </p:nvPr>
        </p:nvSpPr>
        <p:spPr/>
        <p:txBody>
          <a:bodyPr/>
          <a:lstStyle/>
          <a:p>
            <a:r>
              <a:rPr lang="en-US" dirty="0"/>
              <a:t>Freeway Management</a:t>
            </a:r>
          </a:p>
        </p:txBody>
      </p:sp>
      <p:sp>
        <p:nvSpPr>
          <p:cNvPr id="3" name="Content Placeholder 2">
            <a:extLst>
              <a:ext uri="{FF2B5EF4-FFF2-40B4-BE49-F238E27FC236}">
                <a16:creationId xmlns:a16="http://schemas.microsoft.com/office/drawing/2014/main" id="{02B31AC3-4789-4A62-A1B8-9B30F392997D}"/>
              </a:ext>
            </a:extLst>
          </p:cNvPr>
          <p:cNvSpPr>
            <a:spLocks noGrp="1"/>
          </p:cNvSpPr>
          <p:nvPr>
            <p:ph idx="10"/>
          </p:nvPr>
        </p:nvSpPr>
        <p:spPr/>
        <p:txBody>
          <a:bodyPr/>
          <a:lstStyle/>
          <a:p>
            <a:pPr marL="384048" lvl="1" indent="0">
              <a:buNone/>
            </a:pPr>
            <a:r>
              <a:rPr lang="en-US" sz="2400" b="1" dirty="0"/>
              <a:t>URBAN &amp; SUBURBAN AREA FOCUS</a:t>
            </a:r>
          </a:p>
          <a:p>
            <a:pPr lvl="1">
              <a:buFont typeface="Wingdings" panose="05000000000000000000" pitchFamily="2" charset="2"/>
              <a:buChar char="§"/>
            </a:pPr>
            <a:r>
              <a:rPr lang="en-US" sz="2400" dirty="0"/>
              <a:t>Congestion management</a:t>
            </a:r>
          </a:p>
          <a:p>
            <a:pPr lvl="1">
              <a:buFont typeface="Wingdings" panose="05000000000000000000" pitchFamily="2" charset="2"/>
              <a:buChar char="§"/>
            </a:pPr>
            <a:r>
              <a:rPr lang="en-US" sz="2400" dirty="0"/>
              <a:t>Quick clearance </a:t>
            </a:r>
          </a:p>
        </p:txBody>
      </p:sp>
      <p:sp>
        <p:nvSpPr>
          <p:cNvPr id="4" name="Content Placeholder 3">
            <a:extLst>
              <a:ext uri="{FF2B5EF4-FFF2-40B4-BE49-F238E27FC236}">
                <a16:creationId xmlns:a16="http://schemas.microsoft.com/office/drawing/2014/main" id="{87AE14F3-73BA-49FB-81CB-5F23D6026F33}"/>
              </a:ext>
            </a:extLst>
          </p:cNvPr>
          <p:cNvSpPr>
            <a:spLocks noGrp="1"/>
          </p:cNvSpPr>
          <p:nvPr>
            <p:ph idx="11"/>
          </p:nvPr>
        </p:nvSpPr>
        <p:spPr/>
        <p:txBody>
          <a:bodyPr/>
          <a:lstStyle/>
          <a:p>
            <a:pPr marL="173736" indent="0">
              <a:buNone/>
            </a:pPr>
            <a:r>
              <a:rPr lang="en-US" sz="2400" b="1" dirty="0"/>
              <a:t>RURAL </a:t>
            </a:r>
          </a:p>
          <a:p>
            <a:pPr marL="173736" indent="0">
              <a:buNone/>
            </a:pPr>
            <a:r>
              <a:rPr lang="en-US" sz="2400" b="1" dirty="0"/>
              <a:t>AREA FOCUS</a:t>
            </a:r>
          </a:p>
          <a:p>
            <a:r>
              <a:rPr lang="en-US" sz="2400" dirty="0"/>
              <a:t>Freight flow management</a:t>
            </a:r>
          </a:p>
          <a:p>
            <a:r>
              <a:rPr lang="en-US" sz="2400" dirty="0"/>
              <a:t>Weather management</a:t>
            </a:r>
          </a:p>
          <a:p>
            <a:r>
              <a:rPr lang="en-US" sz="2400" dirty="0"/>
              <a:t>Traffic incident management</a:t>
            </a:r>
          </a:p>
          <a:p>
            <a:endParaRPr lang="en-US" dirty="0"/>
          </a:p>
        </p:txBody>
      </p:sp>
    </p:spTree>
    <p:extLst>
      <p:ext uri="{BB962C8B-B14F-4D97-AF65-F5344CB8AC3E}">
        <p14:creationId xmlns:p14="http://schemas.microsoft.com/office/powerpoint/2010/main" val="4305553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01243-BEAE-4AAA-B710-819FFB157C91}"/>
              </a:ext>
            </a:extLst>
          </p:cNvPr>
          <p:cNvSpPr>
            <a:spLocks noGrp="1"/>
          </p:cNvSpPr>
          <p:nvPr>
            <p:ph type="title"/>
          </p:nvPr>
        </p:nvSpPr>
        <p:spPr/>
        <p:txBody>
          <a:bodyPr/>
          <a:lstStyle/>
          <a:p>
            <a:r>
              <a:rPr lang="en-US" dirty="0"/>
              <a:t>Freeway Management</a:t>
            </a:r>
          </a:p>
        </p:txBody>
      </p:sp>
      <p:sp>
        <p:nvSpPr>
          <p:cNvPr id="3" name="Content Placeholder 2">
            <a:extLst>
              <a:ext uri="{FF2B5EF4-FFF2-40B4-BE49-F238E27FC236}">
                <a16:creationId xmlns:a16="http://schemas.microsoft.com/office/drawing/2014/main" id="{02B31AC3-4789-4A62-A1B8-9B30F392997D}"/>
              </a:ext>
            </a:extLst>
          </p:cNvPr>
          <p:cNvSpPr>
            <a:spLocks noGrp="1"/>
          </p:cNvSpPr>
          <p:nvPr>
            <p:ph idx="1"/>
          </p:nvPr>
        </p:nvSpPr>
        <p:spPr/>
        <p:txBody>
          <a:bodyPr/>
          <a:lstStyle/>
          <a:p>
            <a:pPr marL="173736" indent="0">
              <a:buNone/>
            </a:pPr>
            <a:r>
              <a:rPr lang="en-US" sz="2800" b="1" dirty="0"/>
              <a:t>ACTIVE TRAFFIC MANAGEMENT</a:t>
            </a:r>
          </a:p>
          <a:p>
            <a:r>
              <a:rPr lang="en-US" sz="2800" dirty="0"/>
              <a:t>Dynamic Lane Use</a:t>
            </a:r>
          </a:p>
          <a:p>
            <a:r>
              <a:rPr lang="en-US" sz="2800" dirty="0"/>
              <a:t>Part-Time Shoulder Use</a:t>
            </a:r>
          </a:p>
          <a:p>
            <a:r>
              <a:rPr lang="en-US" sz="2800" dirty="0"/>
              <a:t>Variable Speed Limits </a:t>
            </a:r>
          </a:p>
          <a:p>
            <a:r>
              <a:rPr lang="en-US" sz="2800" dirty="0"/>
              <a:t>Queue Warning</a:t>
            </a:r>
          </a:p>
          <a:p>
            <a:r>
              <a:rPr lang="en-US" sz="2800" dirty="0"/>
              <a:t>Adaptive Ramp Metering </a:t>
            </a:r>
          </a:p>
          <a:p>
            <a:r>
              <a:rPr lang="en-US" sz="2800" dirty="0"/>
              <a:t>Speed Harmonization </a:t>
            </a:r>
          </a:p>
          <a:p>
            <a:r>
              <a:rPr lang="en-US" sz="2800" dirty="0"/>
              <a:t>Dynamic Lane Merge </a:t>
            </a:r>
          </a:p>
          <a:p>
            <a:pPr marL="173736" indent="0">
              <a:buNone/>
            </a:pPr>
            <a:endParaRPr lang="en-US" sz="2400" dirty="0"/>
          </a:p>
        </p:txBody>
      </p:sp>
    </p:spTree>
    <p:extLst>
      <p:ext uri="{BB962C8B-B14F-4D97-AF65-F5344CB8AC3E}">
        <p14:creationId xmlns:p14="http://schemas.microsoft.com/office/powerpoint/2010/main" val="39771504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01243-BEAE-4AAA-B710-819FFB157C91}"/>
              </a:ext>
            </a:extLst>
          </p:cNvPr>
          <p:cNvSpPr>
            <a:spLocks noGrp="1"/>
          </p:cNvSpPr>
          <p:nvPr>
            <p:ph type="title"/>
          </p:nvPr>
        </p:nvSpPr>
        <p:spPr/>
        <p:txBody>
          <a:bodyPr/>
          <a:lstStyle/>
          <a:p>
            <a:r>
              <a:rPr lang="en-US" dirty="0"/>
              <a:t>Freeway Management</a:t>
            </a:r>
          </a:p>
        </p:txBody>
      </p:sp>
      <p:sp>
        <p:nvSpPr>
          <p:cNvPr id="3" name="Content Placeholder 2">
            <a:extLst>
              <a:ext uri="{FF2B5EF4-FFF2-40B4-BE49-F238E27FC236}">
                <a16:creationId xmlns:a16="http://schemas.microsoft.com/office/drawing/2014/main" id="{02B31AC3-4789-4A62-A1B8-9B30F392997D}"/>
              </a:ext>
            </a:extLst>
          </p:cNvPr>
          <p:cNvSpPr>
            <a:spLocks noGrp="1"/>
          </p:cNvSpPr>
          <p:nvPr>
            <p:ph idx="1"/>
          </p:nvPr>
        </p:nvSpPr>
        <p:spPr/>
        <p:txBody>
          <a:bodyPr/>
          <a:lstStyle/>
          <a:p>
            <a:pPr marL="173736" indent="0">
              <a:buNone/>
            </a:pPr>
            <a:r>
              <a:rPr lang="en-US" sz="2800" b="1" dirty="0"/>
              <a:t>ACTIVE TRAFFIC MANAGEMENT</a:t>
            </a:r>
          </a:p>
          <a:p>
            <a:pPr marL="173736" indent="0">
              <a:buNone/>
            </a:pPr>
            <a:endParaRPr lang="en-US" sz="2400" dirty="0"/>
          </a:p>
        </p:txBody>
      </p:sp>
      <p:pic>
        <p:nvPicPr>
          <p:cNvPr id="4" name="Picture 3">
            <a:extLst>
              <a:ext uri="{FF2B5EF4-FFF2-40B4-BE49-F238E27FC236}">
                <a16:creationId xmlns:a16="http://schemas.microsoft.com/office/drawing/2014/main" id="{763ECC0E-934B-45A9-BC22-BB1694A40C51}"/>
              </a:ext>
            </a:extLst>
          </p:cNvPr>
          <p:cNvPicPr/>
          <p:nvPr/>
        </p:nvPicPr>
        <p:blipFill>
          <a:blip r:embed="rId3">
            <a:extLst>
              <a:ext uri="{28A0092B-C50C-407E-A947-70E740481C1C}">
                <a14:useLocalDpi xmlns:a14="http://schemas.microsoft.com/office/drawing/2010/main" val="0"/>
              </a:ext>
            </a:extLst>
          </a:blip>
          <a:stretch>
            <a:fillRect/>
          </a:stretch>
        </p:blipFill>
        <p:spPr>
          <a:xfrm>
            <a:off x="1028700" y="1953101"/>
            <a:ext cx="7086600" cy="4020662"/>
          </a:xfrm>
          <a:prstGeom prst="rect">
            <a:avLst/>
          </a:prstGeom>
        </p:spPr>
      </p:pic>
    </p:spTree>
    <p:extLst>
      <p:ext uri="{BB962C8B-B14F-4D97-AF65-F5344CB8AC3E}">
        <p14:creationId xmlns:p14="http://schemas.microsoft.com/office/powerpoint/2010/main" val="4948925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01243-BEAE-4AAA-B710-819FFB157C91}"/>
              </a:ext>
            </a:extLst>
          </p:cNvPr>
          <p:cNvSpPr>
            <a:spLocks noGrp="1"/>
          </p:cNvSpPr>
          <p:nvPr>
            <p:ph type="title"/>
          </p:nvPr>
        </p:nvSpPr>
        <p:spPr/>
        <p:txBody>
          <a:bodyPr/>
          <a:lstStyle/>
          <a:p>
            <a:r>
              <a:rPr lang="en-US" dirty="0"/>
              <a:t>Freeway Management</a:t>
            </a:r>
          </a:p>
        </p:txBody>
      </p:sp>
      <p:sp>
        <p:nvSpPr>
          <p:cNvPr id="3" name="Content Placeholder 2">
            <a:extLst>
              <a:ext uri="{FF2B5EF4-FFF2-40B4-BE49-F238E27FC236}">
                <a16:creationId xmlns:a16="http://schemas.microsoft.com/office/drawing/2014/main" id="{02B31AC3-4789-4A62-A1B8-9B30F392997D}"/>
              </a:ext>
            </a:extLst>
          </p:cNvPr>
          <p:cNvSpPr>
            <a:spLocks noGrp="1"/>
          </p:cNvSpPr>
          <p:nvPr>
            <p:ph idx="1"/>
          </p:nvPr>
        </p:nvSpPr>
        <p:spPr/>
        <p:txBody>
          <a:bodyPr/>
          <a:lstStyle/>
          <a:p>
            <a:pPr marL="173736" indent="0">
              <a:buNone/>
            </a:pPr>
            <a:r>
              <a:rPr lang="en-US" sz="3200" b="1" dirty="0"/>
              <a:t>TRAVELER INFORMATION</a:t>
            </a:r>
          </a:p>
          <a:p>
            <a:r>
              <a:rPr lang="en-US" sz="2800" dirty="0"/>
              <a:t>Dynamic Message Signs</a:t>
            </a:r>
          </a:p>
          <a:p>
            <a:r>
              <a:rPr lang="en-US" sz="2800" dirty="0"/>
              <a:t>Highway Advisory Radio</a:t>
            </a:r>
          </a:p>
          <a:p>
            <a:r>
              <a:rPr lang="en-US" sz="2800" dirty="0"/>
              <a:t>511 Phone</a:t>
            </a:r>
          </a:p>
          <a:p>
            <a:r>
              <a:rPr lang="en-US" sz="2800" dirty="0"/>
              <a:t>511 Web</a:t>
            </a:r>
          </a:p>
          <a:p>
            <a:r>
              <a:rPr lang="en-US" sz="2800" dirty="0"/>
              <a:t>Kiosks</a:t>
            </a:r>
          </a:p>
          <a:p>
            <a:r>
              <a:rPr lang="en-US" sz="2800" dirty="0"/>
              <a:t>Private Sector TI Providers Data Sharing </a:t>
            </a:r>
          </a:p>
        </p:txBody>
      </p:sp>
    </p:spTree>
    <p:extLst>
      <p:ext uri="{BB962C8B-B14F-4D97-AF65-F5344CB8AC3E}">
        <p14:creationId xmlns:p14="http://schemas.microsoft.com/office/powerpoint/2010/main" val="11124473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a:extLst>
              <a:ext uri="{FF2B5EF4-FFF2-40B4-BE49-F238E27FC236}">
                <a16:creationId xmlns:a16="http://schemas.microsoft.com/office/drawing/2014/main" id="{BB3E1077-24A3-47FE-8700-13012A9FF94B}"/>
              </a:ext>
            </a:extLst>
          </p:cNvPr>
          <p:cNvSpPr>
            <a:spLocks noGrp="1" noChangeArrowheads="1"/>
          </p:cNvSpPr>
          <p:nvPr>
            <p:ph type="title"/>
          </p:nvPr>
        </p:nvSpPr>
        <p:spPr/>
        <p:txBody>
          <a:bodyPr/>
          <a:lstStyle/>
          <a:p>
            <a:r>
              <a:rPr lang="en-US" altLang="en-US" sz="2800" dirty="0"/>
              <a:t>Instructor – Todd Szymkowski, P.E., PTOE, PMP</a:t>
            </a:r>
          </a:p>
        </p:txBody>
      </p:sp>
      <p:sp>
        <p:nvSpPr>
          <p:cNvPr id="65539" name="Content Placeholder 2">
            <a:extLst>
              <a:ext uri="{FF2B5EF4-FFF2-40B4-BE49-F238E27FC236}">
                <a16:creationId xmlns:a16="http://schemas.microsoft.com/office/drawing/2014/main" id="{9B504850-6938-41FD-80CE-EBF1FDE360E8}"/>
              </a:ext>
            </a:extLst>
          </p:cNvPr>
          <p:cNvSpPr>
            <a:spLocks noGrp="1"/>
          </p:cNvSpPr>
          <p:nvPr>
            <p:ph idx="10"/>
          </p:nvPr>
        </p:nvSpPr>
        <p:spPr>
          <a:xfrm>
            <a:off x="457200" y="1295400"/>
            <a:ext cx="6343650" cy="4800600"/>
          </a:xfrm>
        </p:spPr>
        <p:txBody>
          <a:bodyPr/>
          <a:lstStyle/>
          <a:p>
            <a:pPr marL="458788" indent="-285750">
              <a:defRPr/>
            </a:pPr>
            <a:r>
              <a:rPr lang="en-US" altLang="en-US" sz="2800" dirty="0">
                <a:ea typeface="MS PGothic" panose="020B0600070205080204" pitchFamily="34" charset="-128"/>
              </a:rPr>
              <a:t>25 Years Experience</a:t>
            </a:r>
          </a:p>
          <a:p>
            <a:pPr marL="458788" indent="-285750">
              <a:defRPr/>
            </a:pPr>
            <a:r>
              <a:rPr lang="en-US" altLang="en-US" sz="2800" dirty="0">
                <a:ea typeface="MS PGothic" panose="020B0600070205080204" pitchFamily="34" charset="-128"/>
              </a:rPr>
              <a:t>BS and MS in Civil Engineering</a:t>
            </a:r>
          </a:p>
          <a:p>
            <a:pPr marL="458788" indent="-285750">
              <a:defRPr/>
            </a:pPr>
            <a:r>
              <a:rPr lang="en-US" altLang="en-US" sz="2800" dirty="0">
                <a:ea typeface="MS PGothic" panose="020B0600070205080204" pitchFamily="34" charset="-128"/>
              </a:rPr>
              <a:t>Senior Project Manager at Gannett Fleming</a:t>
            </a:r>
          </a:p>
          <a:p>
            <a:pPr marL="458788" indent="-285750">
              <a:defRPr/>
            </a:pPr>
            <a:endParaRPr lang="en-US" altLang="en-US" sz="900" dirty="0">
              <a:ea typeface="MS PGothic" panose="020B0600070205080204" pitchFamily="34" charset="-128"/>
            </a:endParaRPr>
          </a:p>
          <a:p>
            <a:pPr marL="458788" indent="-285750">
              <a:defRPr/>
            </a:pPr>
            <a:r>
              <a:rPr lang="en-US" altLang="en-US" sz="2800" dirty="0">
                <a:ea typeface="MS PGothic" panose="020B0600070205080204" pitchFamily="34" charset="-128"/>
              </a:rPr>
              <a:t>ITS Systems Engineering &amp; Design</a:t>
            </a:r>
          </a:p>
          <a:p>
            <a:pPr marL="458788" indent="-285750">
              <a:defRPr/>
            </a:pPr>
            <a:r>
              <a:rPr lang="en-US" altLang="en-US" sz="2800" dirty="0">
                <a:ea typeface="MS PGothic" panose="020B0600070205080204" pitchFamily="34" charset="-128"/>
              </a:rPr>
              <a:t>TSMO Program Planning</a:t>
            </a:r>
          </a:p>
          <a:p>
            <a:pPr marL="458788" indent="-285750">
              <a:defRPr/>
            </a:pPr>
            <a:r>
              <a:rPr lang="en-US" altLang="en-US" sz="2800" dirty="0">
                <a:ea typeface="MS PGothic" panose="020B0600070205080204" pitchFamily="34" charset="-128"/>
              </a:rPr>
              <a:t>TSMO Workforce Development</a:t>
            </a:r>
          </a:p>
          <a:p>
            <a:pPr marL="458788" indent="-285750">
              <a:defRPr/>
            </a:pPr>
            <a:r>
              <a:rPr lang="en-US" altLang="en-US" sz="2800" dirty="0">
                <a:ea typeface="MS PGothic" panose="020B0600070205080204" pitchFamily="34" charset="-128"/>
              </a:rPr>
              <a:t>Traffic Incident Management</a:t>
            </a:r>
          </a:p>
          <a:p>
            <a:pPr marL="458788" indent="-285750">
              <a:defRPr/>
            </a:pPr>
            <a:r>
              <a:rPr lang="en-US" altLang="en-US" sz="2800" dirty="0">
                <a:ea typeface="MS PGothic" panose="020B0600070205080204" pitchFamily="34" charset="-128"/>
              </a:rPr>
              <a:t>Traffic Operations Research</a:t>
            </a:r>
          </a:p>
          <a:p>
            <a:pPr marL="458788" indent="-285750">
              <a:defRPr/>
            </a:pPr>
            <a:endParaRPr lang="en-US" altLang="en-US" sz="2800" dirty="0">
              <a:ea typeface="MS PGothic" panose="020B0600070205080204" pitchFamily="34" charset="-128"/>
            </a:endParaRPr>
          </a:p>
          <a:p>
            <a:pPr marL="458788" indent="-285750">
              <a:defRPr/>
            </a:pPr>
            <a:endParaRPr altLang="en-US" sz="2800" dirty="0">
              <a:ea typeface="MS PGothic" panose="020B0600070205080204" pitchFamily="34" charset="-128"/>
            </a:endParaRPr>
          </a:p>
        </p:txBody>
      </p:sp>
      <p:pic>
        <p:nvPicPr>
          <p:cNvPr id="4" name="Content Placeholder 3" descr="A person in a suit and tie&#10;&#10;Description automatically generated with medium confidence">
            <a:extLst>
              <a:ext uri="{FF2B5EF4-FFF2-40B4-BE49-F238E27FC236}">
                <a16:creationId xmlns:a16="http://schemas.microsoft.com/office/drawing/2014/main" id="{1D972D6F-CEE6-42B4-AE73-627ED9E9D507}"/>
              </a:ext>
            </a:extLst>
          </p:cNvPr>
          <p:cNvPicPr>
            <a:picLocks noGrp="1" noChangeAspect="1"/>
          </p:cNvPicPr>
          <p:nvPr>
            <p:ph idx="11"/>
          </p:nvPr>
        </p:nvPicPr>
        <p:blipFill>
          <a:blip r:embed="rId3">
            <a:extLst>
              <a:ext uri="{28A0092B-C50C-407E-A947-70E740481C1C}">
                <a14:useLocalDpi xmlns:a14="http://schemas.microsoft.com/office/drawing/2010/main" val="0"/>
              </a:ext>
            </a:extLst>
          </a:blip>
          <a:stretch>
            <a:fillRect/>
          </a:stretch>
        </p:blipFill>
        <p:spPr>
          <a:xfrm>
            <a:off x="6800850" y="1905000"/>
            <a:ext cx="1905000" cy="2675404"/>
          </a:xfrm>
        </p:spPr>
      </p:pic>
    </p:spTree>
  </p:cSld>
  <p:clrMapOvr>
    <a:masterClrMapping/>
  </p:clrMapOvr>
  <p:transition spd="slow"/>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01243-BEAE-4AAA-B710-819FFB157C91}"/>
              </a:ext>
            </a:extLst>
          </p:cNvPr>
          <p:cNvSpPr>
            <a:spLocks noGrp="1"/>
          </p:cNvSpPr>
          <p:nvPr>
            <p:ph type="title"/>
          </p:nvPr>
        </p:nvSpPr>
        <p:spPr/>
        <p:txBody>
          <a:bodyPr/>
          <a:lstStyle/>
          <a:p>
            <a:r>
              <a:rPr lang="en-US" dirty="0"/>
              <a:t>Freeway Management</a:t>
            </a:r>
          </a:p>
        </p:txBody>
      </p:sp>
      <p:sp>
        <p:nvSpPr>
          <p:cNvPr id="3" name="Content Placeholder 2">
            <a:extLst>
              <a:ext uri="{FF2B5EF4-FFF2-40B4-BE49-F238E27FC236}">
                <a16:creationId xmlns:a16="http://schemas.microsoft.com/office/drawing/2014/main" id="{02B31AC3-4789-4A62-A1B8-9B30F392997D}"/>
              </a:ext>
            </a:extLst>
          </p:cNvPr>
          <p:cNvSpPr>
            <a:spLocks noGrp="1"/>
          </p:cNvSpPr>
          <p:nvPr>
            <p:ph idx="1"/>
          </p:nvPr>
        </p:nvSpPr>
        <p:spPr/>
        <p:txBody>
          <a:bodyPr/>
          <a:lstStyle/>
          <a:p>
            <a:pPr marL="173736" indent="0">
              <a:buNone/>
            </a:pPr>
            <a:r>
              <a:rPr lang="en-US" sz="3200" b="1" dirty="0"/>
              <a:t>TRAVELER INFORMATION</a:t>
            </a:r>
          </a:p>
        </p:txBody>
      </p:sp>
      <p:pic>
        <p:nvPicPr>
          <p:cNvPr id="4" name="Picture 3">
            <a:extLst>
              <a:ext uri="{FF2B5EF4-FFF2-40B4-BE49-F238E27FC236}">
                <a16:creationId xmlns:a16="http://schemas.microsoft.com/office/drawing/2014/main" id="{3928E14B-2013-4B46-A57F-0E774A357F99}"/>
              </a:ext>
            </a:extLst>
          </p:cNvPr>
          <p:cNvPicPr>
            <a:picLocks noChangeAspect="1"/>
          </p:cNvPicPr>
          <p:nvPr/>
        </p:nvPicPr>
        <p:blipFill>
          <a:blip r:embed="rId3"/>
          <a:stretch>
            <a:fillRect/>
          </a:stretch>
        </p:blipFill>
        <p:spPr>
          <a:xfrm>
            <a:off x="403075" y="2104072"/>
            <a:ext cx="8337849" cy="3717291"/>
          </a:xfrm>
          <a:prstGeom prst="rect">
            <a:avLst/>
          </a:prstGeom>
        </p:spPr>
      </p:pic>
    </p:spTree>
    <p:extLst>
      <p:ext uri="{BB962C8B-B14F-4D97-AF65-F5344CB8AC3E}">
        <p14:creationId xmlns:p14="http://schemas.microsoft.com/office/powerpoint/2010/main" val="35811299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01243-BEAE-4AAA-B710-819FFB157C91}"/>
              </a:ext>
            </a:extLst>
          </p:cNvPr>
          <p:cNvSpPr>
            <a:spLocks noGrp="1"/>
          </p:cNvSpPr>
          <p:nvPr>
            <p:ph type="title"/>
          </p:nvPr>
        </p:nvSpPr>
        <p:spPr/>
        <p:txBody>
          <a:bodyPr/>
          <a:lstStyle/>
          <a:p>
            <a:r>
              <a:rPr lang="en-US" dirty="0"/>
              <a:t>Freeway Management</a:t>
            </a:r>
          </a:p>
        </p:txBody>
      </p:sp>
      <p:sp>
        <p:nvSpPr>
          <p:cNvPr id="3" name="Content Placeholder 2">
            <a:extLst>
              <a:ext uri="{FF2B5EF4-FFF2-40B4-BE49-F238E27FC236}">
                <a16:creationId xmlns:a16="http://schemas.microsoft.com/office/drawing/2014/main" id="{02B31AC3-4789-4A62-A1B8-9B30F392997D}"/>
              </a:ext>
            </a:extLst>
          </p:cNvPr>
          <p:cNvSpPr>
            <a:spLocks noGrp="1"/>
          </p:cNvSpPr>
          <p:nvPr>
            <p:ph idx="1"/>
          </p:nvPr>
        </p:nvSpPr>
        <p:spPr/>
        <p:txBody>
          <a:bodyPr/>
          <a:lstStyle/>
          <a:p>
            <a:pPr marL="173736" indent="0">
              <a:buNone/>
            </a:pPr>
            <a:r>
              <a:rPr lang="en-US" sz="3200" b="1" dirty="0"/>
              <a:t>TRAFFIC INCIDENT MANAGEMENT</a:t>
            </a:r>
          </a:p>
          <a:p>
            <a:r>
              <a:rPr lang="en-US" sz="3200" dirty="0"/>
              <a:t>Identify and verify incidents quickly</a:t>
            </a:r>
          </a:p>
          <a:p>
            <a:r>
              <a:rPr lang="en-US" sz="3200" dirty="0"/>
              <a:t>Alert approaching motorists</a:t>
            </a:r>
          </a:p>
          <a:p>
            <a:r>
              <a:rPr lang="en-US" sz="3200" dirty="0"/>
              <a:t>Coordination w/ Emergency Response Partners</a:t>
            </a:r>
          </a:p>
          <a:p>
            <a:r>
              <a:rPr lang="en-US" sz="3200" dirty="0"/>
              <a:t>Dispatch Agency Resources</a:t>
            </a:r>
          </a:p>
          <a:p>
            <a:r>
              <a:rPr lang="en-US" sz="3200" dirty="0"/>
              <a:t>Pre-Defined Detour/Alternate Routes</a:t>
            </a:r>
          </a:p>
          <a:p>
            <a:pPr marL="173736" indent="0">
              <a:buNone/>
            </a:pPr>
            <a:endParaRPr lang="en-US" sz="3200" dirty="0"/>
          </a:p>
        </p:txBody>
      </p:sp>
    </p:spTree>
    <p:extLst>
      <p:ext uri="{BB962C8B-B14F-4D97-AF65-F5344CB8AC3E}">
        <p14:creationId xmlns:p14="http://schemas.microsoft.com/office/powerpoint/2010/main" val="9602016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01243-BEAE-4AAA-B710-819FFB157C91}"/>
              </a:ext>
            </a:extLst>
          </p:cNvPr>
          <p:cNvSpPr>
            <a:spLocks noGrp="1"/>
          </p:cNvSpPr>
          <p:nvPr>
            <p:ph type="title"/>
          </p:nvPr>
        </p:nvSpPr>
        <p:spPr/>
        <p:txBody>
          <a:bodyPr/>
          <a:lstStyle/>
          <a:p>
            <a:r>
              <a:rPr lang="en-US" dirty="0"/>
              <a:t>Freeway Management</a:t>
            </a:r>
          </a:p>
        </p:txBody>
      </p:sp>
      <p:sp>
        <p:nvSpPr>
          <p:cNvPr id="3" name="Content Placeholder 2">
            <a:extLst>
              <a:ext uri="{FF2B5EF4-FFF2-40B4-BE49-F238E27FC236}">
                <a16:creationId xmlns:a16="http://schemas.microsoft.com/office/drawing/2014/main" id="{02B31AC3-4789-4A62-A1B8-9B30F392997D}"/>
              </a:ext>
            </a:extLst>
          </p:cNvPr>
          <p:cNvSpPr>
            <a:spLocks noGrp="1"/>
          </p:cNvSpPr>
          <p:nvPr>
            <p:ph idx="1"/>
          </p:nvPr>
        </p:nvSpPr>
        <p:spPr>
          <a:xfrm>
            <a:off x="449705" y="1295400"/>
            <a:ext cx="8229600" cy="4525963"/>
          </a:xfrm>
        </p:spPr>
        <p:txBody>
          <a:bodyPr/>
          <a:lstStyle/>
          <a:p>
            <a:pPr marL="173736" indent="0">
              <a:buNone/>
            </a:pPr>
            <a:r>
              <a:rPr lang="en-US" sz="3200" dirty="0"/>
              <a:t>TRAFFIC INCIDENT MANAGEMENT</a:t>
            </a:r>
          </a:p>
          <a:p>
            <a:pPr marL="173736" indent="0">
              <a:buNone/>
            </a:pPr>
            <a:endParaRPr lang="en-US" sz="3200" dirty="0"/>
          </a:p>
        </p:txBody>
      </p:sp>
      <p:pic>
        <p:nvPicPr>
          <p:cNvPr id="5" name="Picture 4" descr="No photo description available.">
            <a:extLst>
              <a:ext uri="{FF2B5EF4-FFF2-40B4-BE49-F238E27FC236}">
                <a16:creationId xmlns:a16="http://schemas.microsoft.com/office/drawing/2014/main" id="{1B8CC136-A09E-4823-9F22-3F9B369A980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90600" y="1981199"/>
            <a:ext cx="7239000" cy="4077351"/>
          </a:xfrm>
          <a:prstGeom prst="rect">
            <a:avLst/>
          </a:prstGeom>
          <a:noFill/>
          <a:ln>
            <a:noFill/>
          </a:ln>
        </p:spPr>
      </p:pic>
    </p:spTree>
    <p:extLst>
      <p:ext uri="{BB962C8B-B14F-4D97-AF65-F5344CB8AC3E}">
        <p14:creationId xmlns:p14="http://schemas.microsoft.com/office/powerpoint/2010/main" val="17965035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01243-BEAE-4AAA-B710-819FFB157C91}"/>
              </a:ext>
            </a:extLst>
          </p:cNvPr>
          <p:cNvSpPr>
            <a:spLocks noGrp="1"/>
          </p:cNvSpPr>
          <p:nvPr>
            <p:ph type="title"/>
          </p:nvPr>
        </p:nvSpPr>
        <p:spPr/>
        <p:txBody>
          <a:bodyPr/>
          <a:lstStyle/>
          <a:p>
            <a:r>
              <a:rPr lang="en-US" dirty="0"/>
              <a:t>Freeway Management</a:t>
            </a:r>
          </a:p>
        </p:txBody>
      </p:sp>
      <p:sp>
        <p:nvSpPr>
          <p:cNvPr id="3" name="Content Placeholder 2">
            <a:extLst>
              <a:ext uri="{FF2B5EF4-FFF2-40B4-BE49-F238E27FC236}">
                <a16:creationId xmlns:a16="http://schemas.microsoft.com/office/drawing/2014/main" id="{02B31AC3-4789-4A62-A1B8-9B30F392997D}"/>
              </a:ext>
            </a:extLst>
          </p:cNvPr>
          <p:cNvSpPr>
            <a:spLocks noGrp="1"/>
          </p:cNvSpPr>
          <p:nvPr>
            <p:ph idx="1"/>
          </p:nvPr>
        </p:nvSpPr>
        <p:spPr>
          <a:xfrm>
            <a:off x="449705" y="1295400"/>
            <a:ext cx="8229600" cy="4525963"/>
          </a:xfrm>
        </p:spPr>
        <p:txBody>
          <a:bodyPr/>
          <a:lstStyle/>
          <a:p>
            <a:pPr marL="173736" indent="0">
              <a:buNone/>
            </a:pPr>
            <a:r>
              <a:rPr lang="en-US" sz="3200" dirty="0"/>
              <a:t>TRAFFIC INCIDENT MANAGEMENT</a:t>
            </a:r>
          </a:p>
          <a:p>
            <a:pPr marL="173736" indent="0">
              <a:buNone/>
            </a:pPr>
            <a:endParaRPr lang="en-US" sz="3200" dirty="0"/>
          </a:p>
        </p:txBody>
      </p:sp>
      <p:pic>
        <p:nvPicPr>
          <p:cNvPr id="4" name="Picture 3">
            <a:extLst>
              <a:ext uri="{FF2B5EF4-FFF2-40B4-BE49-F238E27FC236}">
                <a16:creationId xmlns:a16="http://schemas.microsoft.com/office/drawing/2014/main" id="{E646BBA1-83AC-4EA2-879B-0D97A5CCA483}"/>
              </a:ext>
            </a:extLst>
          </p:cNvPr>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1600200" y="1905000"/>
            <a:ext cx="5943600" cy="4202430"/>
          </a:xfrm>
          <a:prstGeom prst="rect">
            <a:avLst/>
          </a:prstGeom>
          <a:noFill/>
          <a:ln>
            <a:solidFill>
              <a:schemeClr val="tx1"/>
            </a:solidFill>
          </a:ln>
        </p:spPr>
      </p:pic>
    </p:spTree>
    <p:extLst>
      <p:ext uri="{BB962C8B-B14F-4D97-AF65-F5344CB8AC3E}">
        <p14:creationId xmlns:p14="http://schemas.microsoft.com/office/powerpoint/2010/main" val="16097842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01243-BEAE-4AAA-B710-819FFB157C91}"/>
              </a:ext>
            </a:extLst>
          </p:cNvPr>
          <p:cNvSpPr>
            <a:spLocks noGrp="1"/>
          </p:cNvSpPr>
          <p:nvPr>
            <p:ph type="title"/>
          </p:nvPr>
        </p:nvSpPr>
        <p:spPr/>
        <p:txBody>
          <a:bodyPr/>
          <a:lstStyle/>
          <a:p>
            <a:r>
              <a:rPr lang="en-US" dirty="0"/>
              <a:t>Freeway Management</a:t>
            </a:r>
          </a:p>
        </p:txBody>
      </p:sp>
      <p:sp>
        <p:nvSpPr>
          <p:cNvPr id="3" name="Content Placeholder 2">
            <a:extLst>
              <a:ext uri="{FF2B5EF4-FFF2-40B4-BE49-F238E27FC236}">
                <a16:creationId xmlns:a16="http://schemas.microsoft.com/office/drawing/2014/main" id="{02B31AC3-4789-4A62-A1B8-9B30F392997D}"/>
              </a:ext>
            </a:extLst>
          </p:cNvPr>
          <p:cNvSpPr>
            <a:spLocks noGrp="1"/>
          </p:cNvSpPr>
          <p:nvPr>
            <p:ph idx="1"/>
          </p:nvPr>
        </p:nvSpPr>
        <p:spPr>
          <a:xfrm>
            <a:off x="449705" y="1295400"/>
            <a:ext cx="8229600" cy="4525963"/>
          </a:xfrm>
        </p:spPr>
        <p:txBody>
          <a:bodyPr/>
          <a:lstStyle/>
          <a:p>
            <a:pPr marL="173736" indent="0">
              <a:buNone/>
            </a:pPr>
            <a:r>
              <a:rPr lang="en-US" sz="3200" b="1" dirty="0"/>
              <a:t>WORK ZONE MANAGEMENT</a:t>
            </a:r>
          </a:p>
          <a:p>
            <a:r>
              <a:rPr lang="en-US" sz="3200" dirty="0"/>
              <a:t>Supplemental Work Zone Monitoring</a:t>
            </a:r>
          </a:p>
          <a:p>
            <a:r>
              <a:rPr lang="en-US" sz="3200" dirty="0"/>
              <a:t>Work Zone Travel Time Systems</a:t>
            </a:r>
          </a:p>
          <a:p>
            <a:r>
              <a:rPr lang="en-US" sz="3200" dirty="0"/>
              <a:t>Dynamic Lane Merge Systems</a:t>
            </a:r>
          </a:p>
          <a:p>
            <a:r>
              <a:rPr lang="en-US" sz="3200" dirty="0"/>
              <a:t>Trucks Entering/Exiting Systems</a:t>
            </a:r>
          </a:p>
          <a:p>
            <a:r>
              <a:rPr lang="en-US" sz="3200" dirty="0"/>
              <a:t>Work Zone Intrusion Systems </a:t>
            </a:r>
          </a:p>
          <a:p>
            <a:r>
              <a:rPr lang="en-US" sz="3200" dirty="0"/>
              <a:t>Smart Arrow Boards </a:t>
            </a:r>
          </a:p>
        </p:txBody>
      </p:sp>
    </p:spTree>
    <p:extLst>
      <p:ext uri="{BB962C8B-B14F-4D97-AF65-F5344CB8AC3E}">
        <p14:creationId xmlns:p14="http://schemas.microsoft.com/office/powerpoint/2010/main" val="324423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01243-BEAE-4AAA-B710-819FFB157C91}"/>
              </a:ext>
            </a:extLst>
          </p:cNvPr>
          <p:cNvSpPr>
            <a:spLocks noGrp="1"/>
          </p:cNvSpPr>
          <p:nvPr>
            <p:ph type="title"/>
          </p:nvPr>
        </p:nvSpPr>
        <p:spPr/>
        <p:txBody>
          <a:bodyPr/>
          <a:lstStyle/>
          <a:p>
            <a:r>
              <a:rPr lang="en-US" dirty="0"/>
              <a:t>Freeway Management</a:t>
            </a:r>
          </a:p>
        </p:txBody>
      </p:sp>
      <p:sp>
        <p:nvSpPr>
          <p:cNvPr id="3" name="Content Placeholder 2">
            <a:extLst>
              <a:ext uri="{FF2B5EF4-FFF2-40B4-BE49-F238E27FC236}">
                <a16:creationId xmlns:a16="http://schemas.microsoft.com/office/drawing/2014/main" id="{02B31AC3-4789-4A62-A1B8-9B30F392997D}"/>
              </a:ext>
            </a:extLst>
          </p:cNvPr>
          <p:cNvSpPr>
            <a:spLocks noGrp="1"/>
          </p:cNvSpPr>
          <p:nvPr>
            <p:ph idx="10"/>
          </p:nvPr>
        </p:nvSpPr>
        <p:spPr/>
        <p:txBody>
          <a:bodyPr/>
          <a:lstStyle/>
          <a:p>
            <a:pPr marL="173736" indent="0">
              <a:buNone/>
            </a:pPr>
            <a:r>
              <a:rPr lang="en-US" sz="3200" b="1" dirty="0"/>
              <a:t>MANAGED LANES</a:t>
            </a:r>
          </a:p>
          <a:p>
            <a:r>
              <a:rPr lang="en-US" sz="3200" dirty="0"/>
              <a:t>Value-Priced Lanes </a:t>
            </a:r>
          </a:p>
          <a:p>
            <a:r>
              <a:rPr lang="en-US" sz="3200" dirty="0"/>
              <a:t>Toll Lanes </a:t>
            </a:r>
          </a:p>
          <a:p>
            <a:r>
              <a:rPr lang="en-US" sz="3200" dirty="0"/>
              <a:t>High-Occupancy Vehicle (HOV) Lanes</a:t>
            </a:r>
          </a:p>
          <a:p>
            <a:r>
              <a:rPr lang="en-US" sz="3200" dirty="0"/>
              <a:t>Truck Lane Restrictions </a:t>
            </a:r>
          </a:p>
        </p:txBody>
      </p:sp>
      <p:sp>
        <p:nvSpPr>
          <p:cNvPr id="4" name="Content Placeholder 3">
            <a:extLst>
              <a:ext uri="{FF2B5EF4-FFF2-40B4-BE49-F238E27FC236}">
                <a16:creationId xmlns:a16="http://schemas.microsoft.com/office/drawing/2014/main" id="{1691E8D9-5B69-44AD-BF78-453223961063}"/>
              </a:ext>
            </a:extLst>
          </p:cNvPr>
          <p:cNvSpPr>
            <a:spLocks noGrp="1"/>
          </p:cNvSpPr>
          <p:nvPr>
            <p:ph idx="11"/>
          </p:nvPr>
        </p:nvSpPr>
        <p:spPr/>
        <p:txBody>
          <a:bodyPr/>
          <a:lstStyle/>
          <a:p>
            <a:endParaRPr lang="en-US" sz="3200" dirty="0"/>
          </a:p>
          <a:p>
            <a:r>
              <a:rPr lang="en-US" sz="3200" dirty="0"/>
              <a:t>Express Lanes </a:t>
            </a:r>
          </a:p>
          <a:p>
            <a:r>
              <a:rPr lang="en-US" sz="3200" dirty="0"/>
              <a:t>Reversable Lanes </a:t>
            </a:r>
          </a:p>
          <a:p>
            <a:r>
              <a:rPr lang="en-US" sz="3200" dirty="0"/>
              <a:t>High-Occupancy Toll (HOT) Lanes</a:t>
            </a:r>
          </a:p>
          <a:p>
            <a:r>
              <a:rPr lang="en-US" sz="3200" dirty="0"/>
              <a:t>Busways </a:t>
            </a:r>
          </a:p>
          <a:p>
            <a:r>
              <a:rPr lang="en-US" sz="3200" dirty="0"/>
              <a:t>Transit Lanes </a:t>
            </a:r>
          </a:p>
          <a:p>
            <a:r>
              <a:rPr lang="en-US" sz="3200" dirty="0"/>
              <a:t>Truck Lanes </a:t>
            </a:r>
          </a:p>
          <a:p>
            <a:endParaRPr lang="en-US" dirty="0"/>
          </a:p>
        </p:txBody>
      </p:sp>
    </p:spTree>
    <p:extLst>
      <p:ext uri="{BB962C8B-B14F-4D97-AF65-F5344CB8AC3E}">
        <p14:creationId xmlns:p14="http://schemas.microsoft.com/office/powerpoint/2010/main" val="31867786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01243-BEAE-4AAA-B710-819FFB157C91}"/>
              </a:ext>
            </a:extLst>
          </p:cNvPr>
          <p:cNvSpPr>
            <a:spLocks noGrp="1"/>
          </p:cNvSpPr>
          <p:nvPr>
            <p:ph type="title"/>
          </p:nvPr>
        </p:nvSpPr>
        <p:spPr/>
        <p:txBody>
          <a:bodyPr/>
          <a:lstStyle/>
          <a:p>
            <a:r>
              <a:rPr lang="en-US" dirty="0"/>
              <a:t>Freeway Management</a:t>
            </a:r>
          </a:p>
        </p:txBody>
      </p:sp>
      <p:sp>
        <p:nvSpPr>
          <p:cNvPr id="3" name="Content Placeholder 2">
            <a:extLst>
              <a:ext uri="{FF2B5EF4-FFF2-40B4-BE49-F238E27FC236}">
                <a16:creationId xmlns:a16="http://schemas.microsoft.com/office/drawing/2014/main" id="{02B31AC3-4789-4A62-A1B8-9B30F392997D}"/>
              </a:ext>
            </a:extLst>
          </p:cNvPr>
          <p:cNvSpPr>
            <a:spLocks noGrp="1"/>
          </p:cNvSpPr>
          <p:nvPr>
            <p:ph idx="10"/>
          </p:nvPr>
        </p:nvSpPr>
        <p:spPr/>
        <p:txBody>
          <a:bodyPr/>
          <a:lstStyle/>
          <a:p>
            <a:pPr marL="173736" indent="0">
              <a:buNone/>
            </a:pPr>
            <a:r>
              <a:rPr lang="en-US" sz="2800" b="1" dirty="0"/>
              <a:t>SAFETY SYSTEMS</a:t>
            </a:r>
          </a:p>
          <a:p>
            <a:r>
              <a:rPr lang="en-US" sz="2800" dirty="0"/>
              <a:t>Wrong-Way Driving Systems </a:t>
            </a:r>
          </a:p>
          <a:p>
            <a:r>
              <a:rPr lang="en-US" sz="2800" dirty="0"/>
              <a:t>Curve Warning Systems </a:t>
            </a:r>
          </a:p>
          <a:p>
            <a:r>
              <a:rPr lang="en-US" sz="2800" dirty="0"/>
              <a:t>Over-height Warning Systems</a:t>
            </a:r>
          </a:p>
          <a:p>
            <a:r>
              <a:rPr lang="en-US" sz="2800" dirty="0"/>
              <a:t> Virtual Weigh-in Motion Systems </a:t>
            </a:r>
          </a:p>
        </p:txBody>
      </p:sp>
      <p:sp>
        <p:nvSpPr>
          <p:cNvPr id="4" name="Content Placeholder 3">
            <a:extLst>
              <a:ext uri="{FF2B5EF4-FFF2-40B4-BE49-F238E27FC236}">
                <a16:creationId xmlns:a16="http://schemas.microsoft.com/office/drawing/2014/main" id="{1691E8D9-5B69-44AD-BF78-453223961063}"/>
              </a:ext>
            </a:extLst>
          </p:cNvPr>
          <p:cNvSpPr>
            <a:spLocks noGrp="1"/>
          </p:cNvSpPr>
          <p:nvPr>
            <p:ph idx="11"/>
          </p:nvPr>
        </p:nvSpPr>
        <p:spPr>
          <a:xfrm>
            <a:off x="4648200" y="1295400"/>
            <a:ext cx="4495800" cy="4525963"/>
          </a:xfrm>
        </p:spPr>
        <p:txBody>
          <a:bodyPr/>
          <a:lstStyle/>
          <a:p>
            <a:pPr marL="173736" indent="0">
              <a:buNone/>
            </a:pPr>
            <a:r>
              <a:rPr lang="en-US" sz="2800" b="1" dirty="0"/>
              <a:t>WEATHER WARNING SYSTEMS</a:t>
            </a:r>
          </a:p>
          <a:p>
            <a:r>
              <a:rPr lang="en-US" sz="2800" dirty="0"/>
              <a:t>Fog</a:t>
            </a:r>
          </a:p>
          <a:p>
            <a:r>
              <a:rPr lang="en-US" sz="2800" dirty="0"/>
              <a:t>Dust</a:t>
            </a:r>
          </a:p>
          <a:p>
            <a:r>
              <a:rPr lang="en-US" sz="2800" dirty="0"/>
              <a:t>High water</a:t>
            </a:r>
          </a:p>
          <a:p>
            <a:r>
              <a:rPr lang="en-US" sz="2800" dirty="0"/>
              <a:t>High wind</a:t>
            </a:r>
          </a:p>
          <a:p>
            <a:r>
              <a:rPr lang="en-US" sz="2800" dirty="0"/>
              <a:t>Visibility</a:t>
            </a:r>
          </a:p>
          <a:p>
            <a:r>
              <a:rPr lang="en-US" sz="2800" dirty="0"/>
              <a:t>Ice/surface friction</a:t>
            </a:r>
          </a:p>
          <a:p>
            <a:r>
              <a:rPr lang="en-US" sz="2800" dirty="0"/>
              <a:t>Smoke</a:t>
            </a:r>
            <a:endParaRPr lang="en-US" sz="1400" dirty="0"/>
          </a:p>
        </p:txBody>
      </p:sp>
    </p:spTree>
    <p:extLst>
      <p:ext uri="{BB962C8B-B14F-4D97-AF65-F5344CB8AC3E}">
        <p14:creationId xmlns:p14="http://schemas.microsoft.com/office/powerpoint/2010/main" val="359426962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01243-BEAE-4AAA-B710-819FFB157C91}"/>
              </a:ext>
            </a:extLst>
          </p:cNvPr>
          <p:cNvSpPr>
            <a:spLocks noGrp="1"/>
          </p:cNvSpPr>
          <p:nvPr>
            <p:ph type="title"/>
          </p:nvPr>
        </p:nvSpPr>
        <p:spPr/>
        <p:txBody>
          <a:bodyPr/>
          <a:lstStyle/>
          <a:p>
            <a:r>
              <a:rPr lang="en-US" dirty="0"/>
              <a:t>Freeway Management</a:t>
            </a:r>
          </a:p>
        </p:txBody>
      </p:sp>
      <p:pic>
        <p:nvPicPr>
          <p:cNvPr id="7" name="Picture 6" descr="Sequential Flash Pattern of Curve Warning System">
            <a:extLst>
              <a:ext uri="{FF2B5EF4-FFF2-40B4-BE49-F238E27FC236}">
                <a16:creationId xmlns:a16="http://schemas.microsoft.com/office/drawing/2014/main" id="{38AFF6C8-E237-42D9-A8A3-739950BA5AD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1447800"/>
            <a:ext cx="4081780" cy="4281661"/>
          </a:xfrm>
          <a:prstGeom prst="rect">
            <a:avLst/>
          </a:prstGeom>
          <a:noFill/>
          <a:ln>
            <a:noFill/>
          </a:ln>
        </p:spPr>
      </p:pic>
      <p:pic>
        <p:nvPicPr>
          <p:cNvPr id="8" name="Picture 7">
            <a:extLst>
              <a:ext uri="{FF2B5EF4-FFF2-40B4-BE49-F238E27FC236}">
                <a16:creationId xmlns:a16="http://schemas.microsoft.com/office/drawing/2014/main" id="{EB3A8D21-2ACE-4DF7-8B78-DEC0E294AF3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2400" y="1447799"/>
            <a:ext cx="1910865" cy="4297680"/>
          </a:xfrm>
          <a:prstGeom prst="rect">
            <a:avLst/>
          </a:prstGeom>
          <a:noFill/>
        </p:spPr>
      </p:pic>
      <p:pic>
        <p:nvPicPr>
          <p:cNvPr id="9" name="Picture 8">
            <a:extLst>
              <a:ext uri="{FF2B5EF4-FFF2-40B4-BE49-F238E27FC236}">
                <a16:creationId xmlns:a16="http://schemas.microsoft.com/office/drawing/2014/main" id="{D13E1215-3325-4306-8F7B-DC9A6721AA27}"/>
              </a:ext>
            </a:extLst>
          </p:cNvPr>
          <p:cNvPicPr>
            <a:picLocks noChangeAspect="1"/>
          </p:cNvPicPr>
          <p:nvPr/>
        </p:nvPicPr>
        <p:blipFill>
          <a:blip r:embed="rId5" r:link="rId6">
            <a:extLst>
              <a:ext uri="{28A0092B-C50C-407E-A947-70E740481C1C}">
                <a14:useLocalDpi xmlns:a14="http://schemas.microsoft.com/office/drawing/2010/main" val="0"/>
              </a:ext>
            </a:extLst>
          </a:blip>
          <a:srcRect/>
          <a:stretch>
            <a:fillRect/>
          </a:stretch>
        </p:blipFill>
        <p:spPr bwMode="auto">
          <a:xfrm>
            <a:off x="2037216" y="1447801"/>
            <a:ext cx="2770873" cy="4297680"/>
          </a:xfrm>
          <a:prstGeom prst="rect">
            <a:avLst/>
          </a:prstGeom>
          <a:noFill/>
          <a:ln>
            <a:noFill/>
          </a:ln>
        </p:spPr>
      </p:pic>
    </p:spTree>
    <p:extLst>
      <p:ext uri="{BB962C8B-B14F-4D97-AF65-F5344CB8AC3E}">
        <p14:creationId xmlns:p14="http://schemas.microsoft.com/office/powerpoint/2010/main" val="61541251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01243-BEAE-4AAA-B710-819FFB157C91}"/>
              </a:ext>
            </a:extLst>
          </p:cNvPr>
          <p:cNvSpPr>
            <a:spLocks noGrp="1"/>
          </p:cNvSpPr>
          <p:nvPr>
            <p:ph type="title"/>
          </p:nvPr>
        </p:nvSpPr>
        <p:spPr/>
        <p:txBody>
          <a:bodyPr/>
          <a:lstStyle/>
          <a:p>
            <a:r>
              <a:rPr lang="en-US" dirty="0"/>
              <a:t>Arterial Management</a:t>
            </a:r>
          </a:p>
        </p:txBody>
      </p:sp>
      <p:sp>
        <p:nvSpPr>
          <p:cNvPr id="3" name="Content Placeholder 2">
            <a:extLst>
              <a:ext uri="{FF2B5EF4-FFF2-40B4-BE49-F238E27FC236}">
                <a16:creationId xmlns:a16="http://schemas.microsoft.com/office/drawing/2014/main" id="{02B31AC3-4789-4A62-A1B8-9B30F392997D}"/>
              </a:ext>
            </a:extLst>
          </p:cNvPr>
          <p:cNvSpPr>
            <a:spLocks noGrp="1"/>
          </p:cNvSpPr>
          <p:nvPr>
            <p:ph idx="1"/>
          </p:nvPr>
        </p:nvSpPr>
        <p:spPr/>
        <p:txBody>
          <a:bodyPr/>
          <a:lstStyle/>
          <a:p>
            <a:r>
              <a:rPr lang="en-US" sz="3200" dirty="0"/>
              <a:t>Systematic approach that focuses on improved traffic signal and related infrastructure:</a:t>
            </a:r>
          </a:p>
          <a:p>
            <a:pPr lvl="1"/>
            <a:r>
              <a:rPr lang="en-US" sz="3200" dirty="0"/>
              <a:t>Design</a:t>
            </a:r>
          </a:p>
          <a:p>
            <a:pPr lvl="1"/>
            <a:r>
              <a:rPr lang="en-US" sz="3200" dirty="0"/>
              <a:t>Operations</a:t>
            </a:r>
          </a:p>
          <a:p>
            <a:pPr lvl="1"/>
            <a:r>
              <a:rPr lang="en-US" sz="3200" dirty="0"/>
              <a:t>Maintenance practices </a:t>
            </a:r>
          </a:p>
          <a:p>
            <a:r>
              <a:rPr lang="en-US" sz="3200" dirty="0"/>
              <a:t>Leads to increased safety, mobility and efficiency for all users</a:t>
            </a:r>
          </a:p>
        </p:txBody>
      </p:sp>
    </p:spTree>
    <p:extLst>
      <p:ext uri="{BB962C8B-B14F-4D97-AF65-F5344CB8AC3E}">
        <p14:creationId xmlns:p14="http://schemas.microsoft.com/office/powerpoint/2010/main" val="117104666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01243-BEAE-4AAA-B710-819FFB157C91}"/>
              </a:ext>
            </a:extLst>
          </p:cNvPr>
          <p:cNvSpPr>
            <a:spLocks noGrp="1"/>
          </p:cNvSpPr>
          <p:nvPr>
            <p:ph type="title"/>
          </p:nvPr>
        </p:nvSpPr>
        <p:spPr/>
        <p:txBody>
          <a:bodyPr/>
          <a:lstStyle/>
          <a:p>
            <a:r>
              <a:rPr lang="en-US" dirty="0"/>
              <a:t>Arterial Management</a:t>
            </a:r>
          </a:p>
        </p:txBody>
      </p:sp>
      <p:sp>
        <p:nvSpPr>
          <p:cNvPr id="3" name="Content Placeholder 2">
            <a:extLst>
              <a:ext uri="{FF2B5EF4-FFF2-40B4-BE49-F238E27FC236}">
                <a16:creationId xmlns:a16="http://schemas.microsoft.com/office/drawing/2014/main" id="{02B31AC3-4789-4A62-A1B8-9B30F392997D}"/>
              </a:ext>
            </a:extLst>
          </p:cNvPr>
          <p:cNvSpPr>
            <a:spLocks noGrp="1"/>
          </p:cNvSpPr>
          <p:nvPr>
            <p:ph idx="1"/>
          </p:nvPr>
        </p:nvSpPr>
        <p:spPr/>
        <p:txBody>
          <a:bodyPr/>
          <a:lstStyle/>
          <a:p>
            <a:pPr marL="173736" indent="0">
              <a:buNone/>
            </a:pPr>
            <a:r>
              <a:rPr lang="en-US" sz="2800" b="1" dirty="0"/>
              <a:t>Hierarchy of Traffic Signal Control Strategies</a:t>
            </a:r>
          </a:p>
        </p:txBody>
      </p:sp>
      <p:graphicFrame>
        <p:nvGraphicFramePr>
          <p:cNvPr id="4" name="Content Placeholder 4">
            <a:extLst>
              <a:ext uri="{FF2B5EF4-FFF2-40B4-BE49-F238E27FC236}">
                <a16:creationId xmlns:a16="http://schemas.microsoft.com/office/drawing/2014/main" id="{C3614587-1DA5-4695-B554-E8A3CA8A55B4}"/>
              </a:ext>
            </a:extLst>
          </p:cNvPr>
          <p:cNvGraphicFramePr>
            <a:graphicFrameLocks/>
          </p:cNvGraphicFramePr>
          <p:nvPr>
            <p:extLst>
              <p:ext uri="{D42A27DB-BD31-4B8C-83A1-F6EECF244321}">
                <p14:modId xmlns:p14="http://schemas.microsoft.com/office/powerpoint/2010/main" val="3259410960"/>
              </p:ext>
            </p:extLst>
          </p:nvPr>
        </p:nvGraphicFramePr>
        <p:xfrm>
          <a:off x="685800" y="2057400"/>
          <a:ext cx="7772400" cy="3048000"/>
        </p:xfrm>
        <a:graphic>
          <a:graphicData uri="http://schemas.openxmlformats.org/drawingml/2006/table">
            <a:tbl>
              <a:tblPr firstRow="1" firstCol="1" bandRow="1"/>
              <a:tblGrid>
                <a:gridCol w="4663440">
                  <a:extLst>
                    <a:ext uri="{9D8B030D-6E8A-4147-A177-3AD203B41FA5}">
                      <a16:colId xmlns:a16="http://schemas.microsoft.com/office/drawing/2014/main" val="2662527680"/>
                    </a:ext>
                  </a:extLst>
                </a:gridCol>
                <a:gridCol w="3108960">
                  <a:extLst>
                    <a:ext uri="{9D8B030D-6E8A-4147-A177-3AD203B41FA5}">
                      <a16:colId xmlns:a16="http://schemas.microsoft.com/office/drawing/2014/main" val="661544429"/>
                    </a:ext>
                  </a:extLst>
                </a:gridCol>
              </a:tblGrid>
              <a:tr h="794548">
                <a:tc>
                  <a:txBody>
                    <a:bodyPr/>
                    <a:lstStyle/>
                    <a:p>
                      <a:pPr marL="0" marR="0" algn="ctr">
                        <a:lnSpc>
                          <a:spcPct val="100000"/>
                        </a:lnSpc>
                        <a:spcBef>
                          <a:spcPts val="0"/>
                        </a:spcBef>
                        <a:spcAft>
                          <a:spcPts val="0"/>
                        </a:spcAft>
                      </a:pPr>
                      <a:r>
                        <a:rPr lang="en-US" sz="2400" b="1" dirty="0">
                          <a:solidFill>
                            <a:srgbClr val="000000"/>
                          </a:solidFill>
                          <a:effectLst/>
                          <a:latin typeface="Arial" panose="020B0604020202020204" pitchFamily="34" charset="0"/>
                          <a:ea typeface="Arial" panose="020B0604020202020204" pitchFamily="34" charset="0"/>
                          <a:cs typeface="Arial" panose="020B0604020202020204" pitchFamily="34" charset="0"/>
                        </a:rPr>
                        <a:t>Category of System Operation</a:t>
                      </a:r>
                      <a:endParaRPr lang="en-US" sz="2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2400" b="1" dirty="0">
                          <a:solidFill>
                            <a:srgbClr val="000000"/>
                          </a:solidFill>
                          <a:effectLst/>
                          <a:latin typeface="Arial" panose="020B0604020202020204" pitchFamily="34" charset="0"/>
                          <a:ea typeface="Arial" panose="020B0604020202020204" pitchFamily="34" charset="0"/>
                          <a:cs typeface="Arial" panose="020B0604020202020204" pitchFamily="34" charset="0"/>
                        </a:rPr>
                        <a:t>Level of Detection</a:t>
                      </a:r>
                      <a:endParaRPr lang="en-US" sz="2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92961327"/>
                  </a:ext>
                </a:extLst>
              </a:tr>
              <a:tr h="424652">
                <a:tc>
                  <a:txBody>
                    <a:bodyPr/>
                    <a:lstStyle/>
                    <a:p>
                      <a:pPr marL="0" marR="0">
                        <a:lnSpc>
                          <a:spcPct val="100000"/>
                        </a:lnSpc>
                        <a:spcBef>
                          <a:spcPts val="0"/>
                        </a:spcBef>
                        <a:spcAft>
                          <a:spcPts val="0"/>
                        </a:spcAft>
                      </a:pPr>
                      <a:r>
                        <a:rPr lang="en-US" sz="2400" dirty="0">
                          <a:solidFill>
                            <a:srgbClr val="000000"/>
                          </a:solidFill>
                          <a:effectLst/>
                          <a:latin typeface="Arial" panose="020B0604020202020204" pitchFamily="34" charset="0"/>
                          <a:ea typeface="Arial" panose="020B0604020202020204" pitchFamily="34" charset="0"/>
                          <a:cs typeface="Arial" panose="020B0604020202020204" pitchFamily="34" charset="0"/>
                        </a:rPr>
                        <a:t>Uncoordinated Signals</a:t>
                      </a:r>
                      <a:endParaRPr lang="en-US" sz="2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0000"/>
                        </a:lnSpc>
                        <a:spcBef>
                          <a:spcPts val="0"/>
                        </a:spcBef>
                        <a:spcAft>
                          <a:spcPts val="0"/>
                        </a:spcAft>
                      </a:pPr>
                      <a:r>
                        <a:rPr lang="en-US" sz="2400" dirty="0">
                          <a:solidFill>
                            <a:srgbClr val="000000"/>
                          </a:solidFill>
                          <a:effectLst/>
                          <a:latin typeface="Arial" panose="020B0604020202020204" pitchFamily="34" charset="0"/>
                          <a:ea typeface="Arial" panose="020B0604020202020204" pitchFamily="34" charset="0"/>
                          <a:cs typeface="Arial" panose="020B0604020202020204" pitchFamily="34" charset="0"/>
                        </a:rPr>
                        <a:t>None</a:t>
                      </a:r>
                      <a:endParaRPr lang="en-US" sz="2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23637643"/>
                  </a:ext>
                </a:extLst>
              </a:tr>
              <a:tr h="76200">
                <a:tc>
                  <a:txBody>
                    <a:bodyPr/>
                    <a:lstStyle/>
                    <a:p>
                      <a:pPr marL="0" marR="0">
                        <a:lnSpc>
                          <a:spcPct val="100000"/>
                        </a:lnSpc>
                        <a:spcBef>
                          <a:spcPts val="0"/>
                        </a:spcBef>
                        <a:spcAft>
                          <a:spcPts val="0"/>
                        </a:spcAft>
                      </a:pPr>
                      <a:r>
                        <a:rPr lang="en-US" sz="2400" dirty="0">
                          <a:solidFill>
                            <a:srgbClr val="000000"/>
                          </a:solidFill>
                          <a:effectLst/>
                          <a:latin typeface="Arial" panose="020B0604020202020204" pitchFamily="34" charset="0"/>
                          <a:ea typeface="Arial" panose="020B0604020202020204" pitchFamily="34" charset="0"/>
                          <a:cs typeface="Arial" panose="020B0604020202020204" pitchFamily="34" charset="0"/>
                        </a:rPr>
                        <a:t>Time Base Coordination</a:t>
                      </a:r>
                      <a:endParaRPr lang="en-US" sz="2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0000"/>
                        </a:lnSpc>
                        <a:spcBef>
                          <a:spcPts val="0"/>
                        </a:spcBef>
                        <a:spcAft>
                          <a:spcPts val="0"/>
                        </a:spcAft>
                      </a:pPr>
                      <a:r>
                        <a:rPr lang="en-US" sz="2400" dirty="0">
                          <a:solidFill>
                            <a:srgbClr val="000000"/>
                          </a:solidFill>
                          <a:effectLst/>
                          <a:latin typeface="Arial" panose="020B0604020202020204" pitchFamily="34" charset="0"/>
                          <a:ea typeface="Arial" panose="020B0604020202020204" pitchFamily="34" charset="0"/>
                          <a:cs typeface="Arial" panose="020B0604020202020204" pitchFamily="34" charset="0"/>
                        </a:rPr>
                        <a:t>None</a:t>
                      </a:r>
                      <a:endParaRPr lang="en-US" sz="2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04304478"/>
                  </a:ext>
                </a:extLst>
              </a:tr>
              <a:tr h="0">
                <a:tc>
                  <a:txBody>
                    <a:bodyPr/>
                    <a:lstStyle/>
                    <a:p>
                      <a:pPr marL="0" marR="0">
                        <a:lnSpc>
                          <a:spcPct val="100000"/>
                        </a:lnSpc>
                        <a:spcBef>
                          <a:spcPts val="0"/>
                        </a:spcBef>
                        <a:spcAft>
                          <a:spcPts val="0"/>
                        </a:spcAft>
                      </a:pPr>
                      <a:r>
                        <a:rPr lang="en-US" sz="2400" dirty="0">
                          <a:solidFill>
                            <a:srgbClr val="000000"/>
                          </a:solidFill>
                          <a:effectLst/>
                          <a:latin typeface="Arial" panose="020B0604020202020204" pitchFamily="34" charset="0"/>
                          <a:ea typeface="Arial" panose="020B0604020202020204" pitchFamily="34" charset="0"/>
                          <a:cs typeface="Arial" panose="020B0604020202020204" pitchFamily="34" charset="0"/>
                        </a:rPr>
                        <a:t>Interconnected Control</a:t>
                      </a:r>
                      <a:endParaRPr lang="en-US" sz="2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0000"/>
                        </a:lnSpc>
                        <a:spcBef>
                          <a:spcPts val="0"/>
                        </a:spcBef>
                        <a:spcAft>
                          <a:spcPts val="0"/>
                        </a:spcAft>
                      </a:pPr>
                      <a:r>
                        <a:rPr lang="en-US" sz="2400" dirty="0">
                          <a:solidFill>
                            <a:srgbClr val="000000"/>
                          </a:solidFill>
                          <a:effectLst/>
                          <a:latin typeface="Arial" panose="020B0604020202020204" pitchFamily="34" charset="0"/>
                          <a:ea typeface="Arial" panose="020B0604020202020204" pitchFamily="34" charset="0"/>
                          <a:cs typeface="Arial" panose="020B0604020202020204" pitchFamily="34" charset="0"/>
                        </a:rPr>
                        <a:t>None</a:t>
                      </a:r>
                      <a:endParaRPr lang="en-US" sz="2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08945294"/>
                  </a:ext>
                </a:extLst>
              </a:tr>
              <a:tr h="30480">
                <a:tc>
                  <a:txBody>
                    <a:bodyPr/>
                    <a:lstStyle/>
                    <a:p>
                      <a:pPr marL="0" marR="0">
                        <a:lnSpc>
                          <a:spcPct val="100000"/>
                        </a:lnSpc>
                        <a:spcBef>
                          <a:spcPts val="0"/>
                        </a:spcBef>
                        <a:spcAft>
                          <a:spcPts val="0"/>
                        </a:spcAft>
                      </a:pPr>
                      <a:r>
                        <a:rPr lang="en-US" sz="2400" dirty="0">
                          <a:solidFill>
                            <a:srgbClr val="000000"/>
                          </a:solidFill>
                          <a:effectLst/>
                          <a:latin typeface="Arial" panose="020B0604020202020204" pitchFamily="34" charset="0"/>
                          <a:ea typeface="Arial" panose="020B0604020202020204" pitchFamily="34" charset="0"/>
                          <a:cs typeface="Arial" panose="020B0604020202020204" pitchFamily="34" charset="0"/>
                        </a:rPr>
                        <a:t>Traffic Adjusted Control</a:t>
                      </a:r>
                      <a:endParaRPr lang="en-US" sz="2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0000"/>
                        </a:lnSpc>
                        <a:spcBef>
                          <a:spcPts val="0"/>
                        </a:spcBef>
                        <a:spcAft>
                          <a:spcPts val="0"/>
                        </a:spcAft>
                      </a:pPr>
                      <a:r>
                        <a:rPr lang="en-US" sz="2400" dirty="0">
                          <a:solidFill>
                            <a:srgbClr val="000000"/>
                          </a:solidFill>
                          <a:effectLst/>
                          <a:latin typeface="Arial" panose="020B0604020202020204" pitchFamily="34" charset="0"/>
                          <a:ea typeface="Arial" panose="020B0604020202020204" pitchFamily="34" charset="0"/>
                          <a:cs typeface="Arial" panose="020B0604020202020204" pitchFamily="34" charset="0"/>
                        </a:rPr>
                        <a:t>Moderate</a:t>
                      </a:r>
                      <a:endParaRPr lang="en-US" sz="2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72814682"/>
                  </a:ext>
                </a:extLst>
              </a:tr>
              <a:tr h="45720">
                <a:tc>
                  <a:txBody>
                    <a:bodyPr/>
                    <a:lstStyle/>
                    <a:p>
                      <a:pPr marL="0" marR="0">
                        <a:lnSpc>
                          <a:spcPct val="100000"/>
                        </a:lnSpc>
                        <a:spcBef>
                          <a:spcPts val="0"/>
                        </a:spcBef>
                        <a:spcAft>
                          <a:spcPts val="0"/>
                        </a:spcAft>
                      </a:pPr>
                      <a:r>
                        <a:rPr lang="en-US" sz="2400" dirty="0">
                          <a:solidFill>
                            <a:srgbClr val="000000"/>
                          </a:solidFill>
                          <a:effectLst/>
                          <a:latin typeface="Arial" panose="020B0604020202020204" pitchFamily="34" charset="0"/>
                          <a:ea typeface="Arial" panose="020B0604020202020204" pitchFamily="34" charset="0"/>
                          <a:cs typeface="Arial" panose="020B0604020202020204" pitchFamily="34" charset="0"/>
                        </a:rPr>
                        <a:t>Traffic Responsive Control</a:t>
                      </a:r>
                      <a:endParaRPr lang="en-US" sz="2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0000"/>
                        </a:lnSpc>
                        <a:spcBef>
                          <a:spcPts val="0"/>
                        </a:spcBef>
                        <a:spcAft>
                          <a:spcPts val="0"/>
                        </a:spcAft>
                      </a:pPr>
                      <a:r>
                        <a:rPr lang="en-US" sz="2400" dirty="0">
                          <a:solidFill>
                            <a:srgbClr val="000000"/>
                          </a:solidFill>
                          <a:effectLst/>
                          <a:latin typeface="Arial" panose="020B0604020202020204" pitchFamily="34" charset="0"/>
                          <a:ea typeface="Arial" panose="020B0604020202020204" pitchFamily="34" charset="0"/>
                          <a:cs typeface="Arial" panose="020B0604020202020204" pitchFamily="34" charset="0"/>
                        </a:rPr>
                        <a:t>High</a:t>
                      </a:r>
                      <a:endParaRPr lang="en-US" sz="2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01499575"/>
                  </a:ext>
                </a:extLst>
              </a:tr>
              <a:tr h="365760">
                <a:tc>
                  <a:txBody>
                    <a:bodyPr/>
                    <a:lstStyle/>
                    <a:p>
                      <a:pPr marL="0" marR="0">
                        <a:lnSpc>
                          <a:spcPct val="100000"/>
                        </a:lnSpc>
                        <a:spcBef>
                          <a:spcPts val="0"/>
                        </a:spcBef>
                        <a:spcAft>
                          <a:spcPts val="0"/>
                        </a:spcAft>
                      </a:pPr>
                      <a:r>
                        <a:rPr lang="en-US" sz="2400" dirty="0">
                          <a:solidFill>
                            <a:srgbClr val="000000"/>
                          </a:solidFill>
                          <a:effectLst/>
                          <a:latin typeface="Arial" panose="020B0604020202020204" pitchFamily="34" charset="0"/>
                          <a:ea typeface="Arial" panose="020B0604020202020204" pitchFamily="34" charset="0"/>
                          <a:cs typeface="Arial" panose="020B0604020202020204" pitchFamily="34" charset="0"/>
                        </a:rPr>
                        <a:t>Traffic Adaptive Control</a:t>
                      </a:r>
                      <a:endParaRPr lang="en-US" sz="2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0000"/>
                        </a:lnSpc>
                        <a:spcBef>
                          <a:spcPts val="0"/>
                        </a:spcBef>
                        <a:spcAft>
                          <a:spcPts val="0"/>
                        </a:spcAft>
                      </a:pPr>
                      <a:r>
                        <a:rPr lang="en-US" sz="2400" dirty="0">
                          <a:solidFill>
                            <a:srgbClr val="000000"/>
                          </a:solidFill>
                          <a:effectLst/>
                          <a:latin typeface="Arial" panose="020B0604020202020204" pitchFamily="34" charset="0"/>
                          <a:ea typeface="Arial" panose="020B0604020202020204" pitchFamily="34" charset="0"/>
                          <a:cs typeface="Arial" panose="020B0604020202020204" pitchFamily="34" charset="0"/>
                        </a:rPr>
                        <a:t>High</a:t>
                      </a:r>
                      <a:endParaRPr lang="en-US" sz="2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01428394"/>
                  </a:ext>
                </a:extLst>
              </a:tr>
            </a:tbl>
          </a:graphicData>
        </a:graphic>
      </p:graphicFrame>
    </p:spTree>
    <p:extLst>
      <p:ext uri="{BB962C8B-B14F-4D97-AF65-F5344CB8AC3E}">
        <p14:creationId xmlns:p14="http://schemas.microsoft.com/office/powerpoint/2010/main" val="28119843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818A00-B327-4717-B25D-48E3C146AB75}"/>
              </a:ext>
            </a:extLst>
          </p:cNvPr>
          <p:cNvSpPr>
            <a:spLocks noGrp="1"/>
          </p:cNvSpPr>
          <p:nvPr>
            <p:ph type="title"/>
          </p:nvPr>
        </p:nvSpPr>
        <p:spPr/>
        <p:txBody>
          <a:bodyPr/>
          <a:lstStyle/>
          <a:p>
            <a:r>
              <a:rPr lang="en-US" dirty="0"/>
              <a:t>Learning Objectives</a:t>
            </a:r>
          </a:p>
        </p:txBody>
      </p:sp>
      <p:sp>
        <p:nvSpPr>
          <p:cNvPr id="3" name="Content Placeholder 2">
            <a:extLst>
              <a:ext uri="{FF2B5EF4-FFF2-40B4-BE49-F238E27FC236}">
                <a16:creationId xmlns:a16="http://schemas.microsoft.com/office/drawing/2014/main" id="{A9C3C23B-01BC-407A-ACD6-D8DF164B052F}"/>
              </a:ext>
            </a:extLst>
          </p:cNvPr>
          <p:cNvSpPr>
            <a:spLocks noGrp="1"/>
          </p:cNvSpPr>
          <p:nvPr>
            <p:ph idx="1"/>
          </p:nvPr>
        </p:nvSpPr>
        <p:spPr>
          <a:xfrm>
            <a:off x="457200" y="1295401"/>
            <a:ext cx="8229600" cy="4038600"/>
          </a:xfrm>
        </p:spPr>
        <p:txBody>
          <a:bodyPr/>
          <a:lstStyle/>
          <a:p>
            <a:r>
              <a:rPr lang="en-US" sz="2400" dirty="0"/>
              <a:t>Understand how ITS enables an organization to achieve its TSMO goals and objectives</a:t>
            </a:r>
          </a:p>
          <a:p>
            <a:r>
              <a:rPr lang="en-US" sz="2400" dirty="0"/>
              <a:t>Understand the fundamental ITS building blocks that collectively provide real-time and historical information to help maximize existing transportation network capacity while maximizing safety</a:t>
            </a:r>
          </a:p>
          <a:p>
            <a:r>
              <a:rPr lang="en-US" sz="2400" dirty="0"/>
              <a:t>Learn how organizations need to evolve their workforce to meet emerging needs</a:t>
            </a:r>
          </a:p>
          <a:p>
            <a:r>
              <a:rPr lang="en-US" sz="2400" dirty="0"/>
              <a:t>Introduce several emerging issues and technologies related to ITS in TSMO</a:t>
            </a:r>
          </a:p>
          <a:p>
            <a:endParaRPr lang="en-US" dirty="0"/>
          </a:p>
        </p:txBody>
      </p:sp>
    </p:spTree>
    <p:extLst>
      <p:ext uri="{BB962C8B-B14F-4D97-AF65-F5344CB8AC3E}">
        <p14:creationId xmlns:p14="http://schemas.microsoft.com/office/powerpoint/2010/main" val="300618543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01243-BEAE-4AAA-B710-819FFB157C91}"/>
              </a:ext>
            </a:extLst>
          </p:cNvPr>
          <p:cNvSpPr>
            <a:spLocks noGrp="1"/>
          </p:cNvSpPr>
          <p:nvPr>
            <p:ph type="title"/>
          </p:nvPr>
        </p:nvSpPr>
        <p:spPr/>
        <p:txBody>
          <a:bodyPr/>
          <a:lstStyle/>
          <a:p>
            <a:r>
              <a:rPr lang="en-US" dirty="0"/>
              <a:t>Arterial Management</a:t>
            </a:r>
          </a:p>
        </p:txBody>
      </p:sp>
      <p:sp>
        <p:nvSpPr>
          <p:cNvPr id="3" name="Content Placeholder 2">
            <a:extLst>
              <a:ext uri="{FF2B5EF4-FFF2-40B4-BE49-F238E27FC236}">
                <a16:creationId xmlns:a16="http://schemas.microsoft.com/office/drawing/2014/main" id="{02B31AC3-4789-4A62-A1B8-9B30F392997D}"/>
              </a:ext>
            </a:extLst>
          </p:cNvPr>
          <p:cNvSpPr>
            <a:spLocks noGrp="1"/>
          </p:cNvSpPr>
          <p:nvPr>
            <p:ph idx="1"/>
          </p:nvPr>
        </p:nvSpPr>
        <p:spPr/>
        <p:txBody>
          <a:bodyPr/>
          <a:lstStyle/>
          <a:p>
            <a:pPr marL="173736" indent="0">
              <a:buNone/>
            </a:pPr>
            <a:r>
              <a:rPr lang="en-US" sz="2800" b="1" dirty="0"/>
              <a:t>Many Types of Traffic Detection</a:t>
            </a:r>
          </a:p>
        </p:txBody>
      </p:sp>
      <p:graphicFrame>
        <p:nvGraphicFramePr>
          <p:cNvPr id="6" name="Table 5">
            <a:extLst>
              <a:ext uri="{FF2B5EF4-FFF2-40B4-BE49-F238E27FC236}">
                <a16:creationId xmlns:a16="http://schemas.microsoft.com/office/drawing/2014/main" id="{E7BC2A1A-679A-48A1-895B-39DAAB1B80C5}"/>
              </a:ext>
            </a:extLst>
          </p:cNvPr>
          <p:cNvGraphicFramePr>
            <a:graphicFrameLocks noGrp="1"/>
          </p:cNvGraphicFramePr>
          <p:nvPr>
            <p:extLst>
              <p:ext uri="{D42A27DB-BD31-4B8C-83A1-F6EECF244321}">
                <p14:modId xmlns:p14="http://schemas.microsoft.com/office/powerpoint/2010/main" val="521497034"/>
              </p:ext>
            </p:extLst>
          </p:nvPr>
        </p:nvGraphicFramePr>
        <p:xfrm>
          <a:off x="228600" y="2133600"/>
          <a:ext cx="8686800" cy="2872740"/>
        </p:xfrm>
        <a:graphic>
          <a:graphicData uri="http://schemas.openxmlformats.org/drawingml/2006/table">
            <a:tbl>
              <a:tblPr firstRow="1" firstCol="1" bandRow="1"/>
              <a:tblGrid>
                <a:gridCol w="3657600">
                  <a:extLst>
                    <a:ext uri="{9D8B030D-6E8A-4147-A177-3AD203B41FA5}">
                      <a16:colId xmlns:a16="http://schemas.microsoft.com/office/drawing/2014/main" val="733888477"/>
                    </a:ext>
                  </a:extLst>
                </a:gridCol>
                <a:gridCol w="5029200">
                  <a:extLst>
                    <a:ext uri="{9D8B030D-6E8A-4147-A177-3AD203B41FA5}">
                      <a16:colId xmlns:a16="http://schemas.microsoft.com/office/drawing/2014/main" val="2841623055"/>
                    </a:ext>
                  </a:extLst>
                </a:gridCol>
              </a:tblGrid>
              <a:tr h="0">
                <a:tc>
                  <a:txBody>
                    <a:bodyPr/>
                    <a:lstStyle/>
                    <a:p>
                      <a:pPr marL="0" marR="0" algn="ctr">
                        <a:lnSpc>
                          <a:spcPct val="115000"/>
                        </a:lnSpc>
                        <a:spcBef>
                          <a:spcPts val="0"/>
                        </a:spcBef>
                        <a:spcAft>
                          <a:spcPts val="0"/>
                        </a:spcAft>
                      </a:pPr>
                      <a:r>
                        <a:rPr lang="en-US" sz="2400" b="1" dirty="0">
                          <a:solidFill>
                            <a:srgbClr val="000000"/>
                          </a:solidFill>
                          <a:effectLst/>
                          <a:latin typeface="Arial" panose="020B0604020202020204" pitchFamily="34" charset="0"/>
                          <a:ea typeface="Arial" panose="020B0604020202020204" pitchFamily="34" charset="0"/>
                          <a:cs typeface="Arial" panose="020B0604020202020204" pitchFamily="34" charset="0"/>
                        </a:rPr>
                        <a:t>Intrusive</a:t>
                      </a:r>
                      <a:endParaRPr lang="en-US" sz="2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400" b="1" dirty="0">
                          <a:solidFill>
                            <a:srgbClr val="000000"/>
                          </a:solidFill>
                          <a:effectLst/>
                          <a:latin typeface="Arial" panose="020B0604020202020204" pitchFamily="34" charset="0"/>
                          <a:ea typeface="Arial" panose="020B0604020202020204" pitchFamily="34" charset="0"/>
                          <a:cs typeface="Arial" panose="020B0604020202020204" pitchFamily="34" charset="0"/>
                        </a:rPr>
                        <a:t>Non-intrusive</a:t>
                      </a:r>
                      <a:endParaRPr lang="en-US" sz="2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66762972"/>
                  </a:ext>
                </a:extLst>
              </a:tr>
              <a:tr h="2390402">
                <a:tc>
                  <a:txBody>
                    <a:bodyPr/>
                    <a:lstStyle/>
                    <a:p>
                      <a:pPr marL="342900" marR="0" lvl="0" indent="-342900">
                        <a:lnSpc>
                          <a:spcPct val="115000"/>
                        </a:lnSpc>
                        <a:spcBef>
                          <a:spcPts val="0"/>
                        </a:spcBef>
                        <a:spcAft>
                          <a:spcPts val="0"/>
                        </a:spcAft>
                        <a:buFont typeface="Symbol" panose="05050102010706020507" pitchFamily="18" charset="2"/>
                        <a:buChar char=""/>
                      </a:pPr>
                      <a:r>
                        <a:rPr lang="en-US" sz="2400" dirty="0">
                          <a:solidFill>
                            <a:srgbClr val="000000"/>
                          </a:solidFill>
                          <a:effectLst/>
                          <a:latin typeface="Arial" panose="020B0604020202020204" pitchFamily="34" charset="0"/>
                          <a:ea typeface="Arial" panose="020B0604020202020204" pitchFamily="34" charset="0"/>
                          <a:cs typeface="Arial" panose="020B0604020202020204" pitchFamily="34" charset="0"/>
                        </a:rPr>
                        <a:t>Induction loops</a:t>
                      </a:r>
                      <a:endParaRPr lang="en-US" sz="24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pPr>
                      <a:r>
                        <a:rPr lang="en-US" sz="2400" dirty="0">
                          <a:solidFill>
                            <a:srgbClr val="000000"/>
                          </a:solidFill>
                          <a:effectLst/>
                          <a:latin typeface="Arial" panose="020B0604020202020204" pitchFamily="34" charset="0"/>
                          <a:ea typeface="Arial" panose="020B0604020202020204" pitchFamily="34" charset="0"/>
                          <a:cs typeface="Arial" panose="020B0604020202020204" pitchFamily="34" charset="0"/>
                        </a:rPr>
                        <a:t>Magnetometer</a:t>
                      </a:r>
                      <a:endParaRPr lang="en-US" sz="2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lnSpc>
                          <a:spcPct val="115000"/>
                        </a:lnSpc>
                        <a:spcBef>
                          <a:spcPts val="0"/>
                        </a:spcBef>
                        <a:spcAft>
                          <a:spcPts val="0"/>
                        </a:spcAft>
                        <a:buFont typeface="Symbol" panose="05050102010706020507" pitchFamily="18" charset="2"/>
                        <a:buChar char=""/>
                      </a:pPr>
                      <a:r>
                        <a:rPr lang="en-US" sz="2400" dirty="0">
                          <a:solidFill>
                            <a:srgbClr val="000000"/>
                          </a:solidFill>
                          <a:effectLst/>
                          <a:latin typeface="Arial" panose="020B0604020202020204" pitchFamily="34" charset="0"/>
                          <a:ea typeface="Arial" panose="020B0604020202020204" pitchFamily="34" charset="0"/>
                          <a:cs typeface="Arial" panose="020B0604020202020204" pitchFamily="34" charset="0"/>
                        </a:rPr>
                        <a:t>Infrared - Passive and Active</a:t>
                      </a:r>
                      <a:endParaRPr lang="en-US" sz="24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pPr>
                      <a:r>
                        <a:rPr lang="en-US" sz="2400" dirty="0">
                          <a:solidFill>
                            <a:srgbClr val="000000"/>
                          </a:solidFill>
                          <a:effectLst/>
                          <a:latin typeface="Arial" panose="020B0604020202020204" pitchFamily="34" charset="0"/>
                          <a:ea typeface="Arial" panose="020B0604020202020204" pitchFamily="34" charset="0"/>
                          <a:cs typeface="Arial" panose="020B0604020202020204" pitchFamily="34" charset="0"/>
                        </a:rPr>
                        <a:t>Video Image Processing</a:t>
                      </a:r>
                      <a:endParaRPr lang="en-US" sz="24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pPr>
                      <a:r>
                        <a:rPr lang="en-US" sz="2400" dirty="0">
                          <a:solidFill>
                            <a:srgbClr val="000000"/>
                          </a:solidFill>
                          <a:effectLst/>
                          <a:latin typeface="Arial" panose="020B0604020202020204" pitchFamily="34" charset="0"/>
                          <a:ea typeface="Arial" panose="020B0604020202020204" pitchFamily="34" charset="0"/>
                          <a:cs typeface="Arial" panose="020B0604020202020204" pitchFamily="34" charset="0"/>
                        </a:rPr>
                        <a:t>Thermal Imaging</a:t>
                      </a:r>
                      <a:endParaRPr lang="en-US" sz="24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pPr>
                      <a:r>
                        <a:rPr lang="en-US" sz="2400" dirty="0">
                          <a:solidFill>
                            <a:srgbClr val="000000"/>
                          </a:solidFill>
                          <a:effectLst/>
                          <a:latin typeface="Arial" panose="020B0604020202020204" pitchFamily="34" charset="0"/>
                          <a:ea typeface="Arial" panose="020B0604020202020204" pitchFamily="34" charset="0"/>
                          <a:cs typeface="Arial" panose="020B0604020202020204" pitchFamily="34" charset="0"/>
                        </a:rPr>
                        <a:t>Microwave - Doppler and Radar</a:t>
                      </a:r>
                      <a:endParaRPr lang="en-US" sz="24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pPr>
                      <a:r>
                        <a:rPr lang="en-US" sz="2400" dirty="0">
                          <a:solidFill>
                            <a:srgbClr val="000000"/>
                          </a:solidFill>
                          <a:effectLst/>
                          <a:latin typeface="Arial" panose="020B0604020202020204" pitchFamily="34" charset="0"/>
                          <a:ea typeface="Arial" panose="020B0604020202020204" pitchFamily="34" charset="0"/>
                          <a:cs typeface="Arial" panose="020B0604020202020204" pitchFamily="34" charset="0"/>
                        </a:rPr>
                        <a:t>Passive Acoustic Array</a:t>
                      </a:r>
                      <a:endParaRPr lang="en-US" sz="24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pPr>
                      <a:r>
                        <a:rPr lang="en-US" sz="2400" dirty="0">
                          <a:solidFill>
                            <a:srgbClr val="000000"/>
                          </a:solidFill>
                          <a:effectLst/>
                          <a:latin typeface="Arial" panose="020B0604020202020204" pitchFamily="34" charset="0"/>
                          <a:ea typeface="Arial" panose="020B0604020202020204" pitchFamily="34" charset="0"/>
                          <a:cs typeface="Arial" panose="020B0604020202020204" pitchFamily="34" charset="0"/>
                        </a:rPr>
                        <a:t>Pulsed and Active Ultrasonic</a:t>
                      </a:r>
                      <a:endParaRPr lang="en-US" sz="2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92581809"/>
                  </a:ext>
                </a:extLst>
              </a:tr>
            </a:tbl>
          </a:graphicData>
        </a:graphic>
      </p:graphicFrame>
    </p:spTree>
    <p:extLst>
      <p:ext uri="{BB962C8B-B14F-4D97-AF65-F5344CB8AC3E}">
        <p14:creationId xmlns:p14="http://schemas.microsoft.com/office/powerpoint/2010/main" val="27246116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01243-BEAE-4AAA-B710-819FFB157C91}"/>
              </a:ext>
            </a:extLst>
          </p:cNvPr>
          <p:cNvSpPr>
            <a:spLocks noGrp="1"/>
          </p:cNvSpPr>
          <p:nvPr>
            <p:ph type="title"/>
          </p:nvPr>
        </p:nvSpPr>
        <p:spPr/>
        <p:txBody>
          <a:bodyPr/>
          <a:lstStyle/>
          <a:p>
            <a:r>
              <a:rPr lang="en-US" dirty="0"/>
              <a:t>Arterial Management</a:t>
            </a:r>
          </a:p>
        </p:txBody>
      </p:sp>
      <p:sp>
        <p:nvSpPr>
          <p:cNvPr id="3" name="Content Placeholder 2">
            <a:extLst>
              <a:ext uri="{FF2B5EF4-FFF2-40B4-BE49-F238E27FC236}">
                <a16:creationId xmlns:a16="http://schemas.microsoft.com/office/drawing/2014/main" id="{02B31AC3-4789-4A62-A1B8-9B30F392997D}"/>
              </a:ext>
            </a:extLst>
          </p:cNvPr>
          <p:cNvSpPr>
            <a:spLocks noGrp="1"/>
          </p:cNvSpPr>
          <p:nvPr>
            <p:ph idx="1"/>
          </p:nvPr>
        </p:nvSpPr>
        <p:spPr>
          <a:xfrm>
            <a:off x="457200" y="1295400"/>
            <a:ext cx="8382000" cy="4525963"/>
          </a:xfrm>
        </p:spPr>
        <p:txBody>
          <a:bodyPr/>
          <a:lstStyle/>
          <a:p>
            <a:pPr marL="173736" indent="0">
              <a:buNone/>
            </a:pPr>
            <a:r>
              <a:rPr lang="en-US" sz="2800" b="1" dirty="0"/>
              <a:t>Preemption and Priority</a:t>
            </a:r>
          </a:p>
          <a:p>
            <a:r>
              <a:rPr lang="en-US" sz="2800" i="1" dirty="0"/>
              <a:t>Priority control </a:t>
            </a:r>
            <a:r>
              <a:rPr lang="en-US" sz="2800" dirty="0"/>
              <a:t>- signal timing extended or slowed to allow vehicle to pass-through intersection</a:t>
            </a:r>
          </a:p>
          <a:p>
            <a:pPr lvl="1"/>
            <a:r>
              <a:rPr lang="en-US" sz="2800" dirty="0"/>
              <a:t>Predominantly Bus/LRT to improve schedule adherence</a:t>
            </a:r>
          </a:p>
          <a:p>
            <a:pPr lvl="1"/>
            <a:r>
              <a:rPr lang="en-US" sz="2800" dirty="0"/>
              <a:t>Applications expanding </a:t>
            </a:r>
          </a:p>
          <a:p>
            <a:pPr lvl="2"/>
            <a:r>
              <a:rPr lang="en-US" sz="2800" dirty="0"/>
              <a:t>Oversize/overweight freight</a:t>
            </a:r>
          </a:p>
          <a:p>
            <a:pPr lvl="2"/>
            <a:r>
              <a:rPr lang="en-US" sz="2800" dirty="0"/>
              <a:t>Plowing</a:t>
            </a:r>
          </a:p>
          <a:p>
            <a:r>
              <a:rPr lang="en-US" sz="2800" i="1" dirty="0"/>
              <a:t>Preemption</a:t>
            </a:r>
            <a:r>
              <a:rPr lang="en-US" sz="2800" dirty="0"/>
              <a:t> - all lanes stopped to allow emergency vehicle to pass-through intersection </a:t>
            </a:r>
          </a:p>
        </p:txBody>
      </p:sp>
    </p:spTree>
    <p:extLst>
      <p:ext uri="{BB962C8B-B14F-4D97-AF65-F5344CB8AC3E}">
        <p14:creationId xmlns:p14="http://schemas.microsoft.com/office/powerpoint/2010/main" val="98090381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01243-BEAE-4AAA-B710-819FFB157C91}"/>
              </a:ext>
            </a:extLst>
          </p:cNvPr>
          <p:cNvSpPr>
            <a:spLocks noGrp="1"/>
          </p:cNvSpPr>
          <p:nvPr>
            <p:ph type="title"/>
          </p:nvPr>
        </p:nvSpPr>
        <p:spPr/>
        <p:txBody>
          <a:bodyPr/>
          <a:lstStyle/>
          <a:p>
            <a:r>
              <a:rPr lang="en-US" dirty="0"/>
              <a:t>Arterial Management</a:t>
            </a:r>
          </a:p>
        </p:txBody>
      </p:sp>
      <p:sp>
        <p:nvSpPr>
          <p:cNvPr id="3" name="Content Placeholder 2">
            <a:extLst>
              <a:ext uri="{FF2B5EF4-FFF2-40B4-BE49-F238E27FC236}">
                <a16:creationId xmlns:a16="http://schemas.microsoft.com/office/drawing/2014/main" id="{02B31AC3-4789-4A62-A1B8-9B30F392997D}"/>
              </a:ext>
            </a:extLst>
          </p:cNvPr>
          <p:cNvSpPr>
            <a:spLocks noGrp="1"/>
          </p:cNvSpPr>
          <p:nvPr>
            <p:ph idx="10"/>
          </p:nvPr>
        </p:nvSpPr>
        <p:spPr>
          <a:xfrm>
            <a:off x="457200" y="1295400"/>
            <a:ext cx="6324600" cy="4525963"/>
          </a:xfrm>
        </p:spPr>
        <p:txBody>
          <a:bodyPr/>
          <a:lstStyle/>
          <a:p>
            <a:pPr marL="173736" indent="0">
              <a:buNone/>
            </a:pPr>
            <a:r>
              <a:rPr lang="en-US" sz="2800" b="1" dirty="0"/>
              <a:t>Automated Traffic Signal Performance Measures</a:t>
            </a:r>
          </a:p>
          <a:p>
            <a:r>
              <a:rPr lang="en-US" sz="2800" dirty="0"/>
              <a:t>Approach delay</a:t>
            </a:r>
          </a:p>
          <a:p>
            <a:r>
              <a:rPr lang="en-US" sz="2800" dirty="0"/>
              <a:t>Approach volume</a:t>
            </a:r>
          </a:p>
          <a:p>
            <a:r>
              <a:rPr lang="en-US" sz="2800" dirty="0"/>
              <a:t>Arrivals on red</a:t>
            </a:r>
          </a:p>
          <a:p>
            <a:r>
              <a:rPr lang="en-US" sz="2800" dirty="0"/>
              <a:t>Coordination diagram</a:t>
            </a:r>
          </a:p>
          <a:p>
            <a:r>
              <a:rPr lang="en-US" sz="2800" dirty="0"/>
              <a:t>Purdue split failure</a:t>
            </a:r>
          </a:p>
          <a:p>
            <a:r>
              <a:rPr lang="en-US" sz="2800" dirty="0"/>
              <a:t>Pedestrian delay</a:t>
            </a:r>
          </a:p>
          <a:p>
            <a:pPr marL="173736" indent="0">
              <a:buNone/>
            </a:pPr>
            <a:endParaRPr lang="en-US" sz="2800" b="1" dirty="0"/>
          </a:p>
        </p:txBody>
      </p:sp>
      <p:sp>
        <p:nvSpPr>
          <p:cNvPr id="4" name="Content Placeholder 3">
            <a:extLst>
              <a:ext uri="{FF2B5EF4-FFF2-40B4-BE49-F238E27FC236}">
                <a16:creationId xmlns:a16="http://schemas.microsoft.com/office/drawing/2014/main" id="{473575C7-694F-4167-A6BA-3FAC8CFC4114}"/>
              </a:ext>
            </a:extLst>
          </p:cNvPr>
          <p:cNvSpPr>
            <a:spLocks noGrp="1"/>
          </p:cNvSpPr>
          <p:nvPr>
            <p:ph idx="11"/>
          </p:nvPr>
        </p:nvSpPr>
        <p:spPr/>
        <p:txBody>
          <a:bodyPr/>
          <a:lstStyle/>
          <a:p>
            <a:endParaRPr lang="en-US" sz="5400" dirty="0"/>
          </a:p>
          <a:p>
            <a:r>
              <a:rPr lang="en-US" sz="2800" dirty="0"/>
              <a:t>Phase termination</a:t>
            </a:r>
          </a:p>
          <a:p>
            <a:r>
              <a:rPr lang="en-US" sz="2800" dirty="0"/>
              <a:t>Preemption details</a:t>
            </a:r>
          </a:p>
          <a:p>
            <a:r>
              <a:rPr lang="en-US" sz="2800" dirty="0"/>
              <a:t>Split failure</a:t>
            </a:r>
          </a:p>
          <a:p>
            <a:r>
              <a:rPr lang="en-US" sz="2800" dirty="0"/>
              <a:t>Split monitor</a:t>
            </a:r>
          </a:p>
          <a:p>
            <a:r>
              <a:rPr lang="en-US" sz="2800" dirty="0"/>
              <a:t>Turning movement counts</a:t>
            </a:r>
          </a:p>
          <a:p>
            <a:endParaRPr lang="en-US" dirty="0"/>
          </a:p>
        </p:txBody>
      </p:sp>
    </p:spTree>
    <p:extLst>
      <p:ext uri="{BB962C8B-B14F-4D97-AF65-F5344CB8AC3E}">
        <p14:creationId xmlns:p14="http://schemas.microsoft.com/office/powerpoint/2010/main" val="246681235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01243-BEAE-4AAA-B710-819FFB157C91}"/>
              </a:ext>
            </a:extLst>
          </p:cNvPr>
          <p:cNvSpPr>
            <a:spLocks noGrp="1"/>
          </p:cNvSpPr>
          <p:nvPr>
            <p:ph type="title"/>
          </p:nvPr>
        </p:nvSpPr>
        <p:spPr/>
        <p:txBody>
          <a:bodyPr/>
          <a:lstStyle/>
          <a:p>
            <a:r>
              <a:rPr lang="en-US" dirty="0"/>
              <a:t>Arterial Management</a:t>
            </a:r>
          </a:p>
        </p:txBody>
      </p:sp>
      <p:sp>
        <p:nvSpPr>
          <p:cNvPr id="3" name="Content Placeholder 2">
            <a:extLst>
              <a:ext uri="{FF2B5EF4-FFF2-40B4-BE49-F238E27FC236}">
                <a16:creationId xmlns:a16="http://schemas.microsoft.com/office/drawing/2014/main" id="{02B31AC3-4789-4A62-A1B8-9B30F392997D}"/>
              </a:ext>
            </a:extLst>
          </p:cNvPr>
          <p:cNvSpPr>
            <a:spLocks noGrp="1"/>
          </p:cNvSpPr>
          <p:nvPr>
            <p:ph idx="1"/>
          </p:nvPr>
        </p:nvSpPr>
        <p:spPr>
          <a:xfrm>
            <a:off x="457200" y="1295400"/>
            <a:ext cx="8458200" cy="4525963"/>
          </a:xfrm>
        </p:spPr>
        <p:txBody>
          <a:bodyPr/>
          <a:lstStyle/>
          <a:p>
            <a:pPr marL="173736" indent="0">
              <a:buNone/>
            </a:pPr>
            <a:r>
              <a:rPr lang="en-US" sz="3200" b="1" dirty="0"/>
              <a:t>Connected Vehicle Traffic Signal Applications</a:t>
            </a:r>
          </a:p>
          <a:p>
            <a:r>
              <a:rPr lang="en-US" sz="3200" dirty="0"/>
              <a:t>Red light violation warning</a:t>
            </a:r>
          </a:p>
          <a:p>
            <a:r>
              <a:rPr lang="en-US" sz="3200" dirty="0"/>
              <a:t>Pedestrian in signalized crosswalk warning</a:t>
            </a:r>
          </a:p>
          <a:p>
            <a:r>
              <a:rPr lang="en-US" sz="3200" dirty="0"/>
              <a:t>Intelligent traffic signal system</a:t>
            </a:r>
          </a:p>
          <a:p>
            <a:r>
              <a:rPr lang="en-US" sz="3200" dirty="0"/>
              <a:t>Signal priority for freight</a:t>
            </a:r>
          </a:p>
          <a:p>
            <a:r>
              <a:rPr lang="en-US" sz="3200" dirty="0"/>
              <a:t>Mobile accessible pedestrian signal system</a:t>
            </a:r>
          </a:p>
          <a:p>
            <a:pPr marL="173736" indent="0">
              <a:buNone/>
            </a:pPr>
            <a:endParaRPr lang="en-US" sz="2800" b="1" dirty="0"/>
          </a:p>
        </p:txBody>
      </p:sp>
    </p:spTree>
    <p:extLst>
      <p:ext uri="{BB962C8B-B14F-4D97-AF65-F5344CB8AC3E}">
        <p14:creationId xmlns:p14="http://schemas.microsoft.com/office/powerpoint/2010/main" val="20861788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01243-BEAE-4AAA-B710-819FFB157C91}"/>
              </a:ext>
            </a:extLst>
          </p:cNvPr>
          <p:cNvSpPr>
            <a:spLocks noGrp="1"/>
          </p:cNvSpPr>
          <p:nvPr>
            <p:ph type="title"/>
          </p:nvPr>
        </p:nvSpPr>
        <p:spPr/>
        <p:txBody>
          <a:bodyPr/>
          <a:lstStyle/>
          <a:p>
            <a:r>
              <a:rPr lang="en-US" dirty="0"/>
              <a:t>Arterial Management</a:t>
            </a:r>
          </a:p>
        </p:txBody>
      </p:sp>
      <p:sp>
        <p:nvSpPr>
          <p:cNvPr id="7" name="Content Placeholder 6">
            <a:extLst>
              <a:ext uri="{FF2B5EF4-FFF2-40B4-BE49-F238E27FC236}">
                <a16:creationId xmlns:a16="http://schemas.microsoft.com/office/drawing/2014/main" id="{C352AC36-498C-484B-8C57-5246296D640F}"/>
              </a:ext>
            </a:extLst>
          </p:cNvPr>
          <p:cNvSpPr>
            <a:spLocks noGrp="1"/>
          </p:cNvSpPr>
          <p:nvPr>
            <p:ph idx="1"/>
          </p:nvPr>
        </p:nvSpPr>
        <p:spPr/>
        <p:txBody>
          <a:bodyPr/>
          <a:lstStyle/>
          <a:p>
            <a:pPr marL="173736" indent="0">
              <a:buNone/>
            </a:pPr>
            <a:r>
              <a:rPr lang="en-US" sz="3000" b="1" dirty="0"/>
              <a:t>Information and Guidance Systems</a:t>
            </a:r>
          </a:p>
          <a:p>
            <a:r>
              <a:rPr lang="en-US" sz="3000" dirty="0"/>
              <a:t>Parking Information Systems</a:t>
            </a:r>
          </a:p>
          <a:p>
            <a:r>
              <a:rPr lang="en-US" sz="3000" dirty="0"/>
              <a:t>Dynamic Trailblazer Signing Systems</a:t>
            </a:r>
          </a:p>
          <a:p>
            <a:r>
              <a:rPr lang="en-US" sz="3000" dirty="0"/>
              <a:t>Special Event Reversible Lane Systems</a:t>
            </a:r>
          </a:p>
          <a:p>
            <a:pPr marL="173736" indent="0">
              <a:buNone/>
            </a:pPr>
            <a:endParaRPr lang="en-US" sz="1400" b="1" dirty="0"/>
          </a:p>
          <a:p>
            <a:pPr marL="173736" indent="0">
              <a:buNone/>
            </a:pPr>
            <a:r>
              <a:rPr lang="en-US" sz="3000" b="1" dirty="0"/>
              <a:t>Safety Management Systems</a:t>
            </a:r>
          </a:p>
          <a:p>
            <a:r>
              <a:rPr lang="en-US" sz="3000" dirty="0"/>
              <a:t>Intersection Collision Avoidance Systems</a:t>
            </a:r>
          </a:p>
          <a:p>
            <a:r>
              <a:rPr lang="en-US" sz="3000" dirty="0"/>
              <a:t>Pedestrian Safety</a:t>
            </a:r>
          </a:p>
          <a:p>
            <a:r>
              <a:rPr lang="en-US" sz="3000" dirty="0"/>
              <a:t>Speed Awareness Systems </a:t>
            </a:r>
          </a:p>
          <a:p>
            <a:endParaRPr lang="en-US" sz="3200" dirty="0"/>
          </a:p>
          <a:p>
            <a:pPr marL="173736" indent="0">
              <a:buNone/>
            </a:pPr>
            <a:endParaRPr lang="en-US" dirty="0"/>
          </a:p>
        </p:txBody>
      </p:sp>
    </p:spTree>
    <p:extLst>
      <p:ext uri="{BB962C8B-B14F-4D97-AF65-F5344CB8AC3E}">
        <p14:creationId xmlns:p14="http://schemas.microsoft.com/office/powerpoint/2010/main" val="400272847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01243-BEAE-4AAA-B710-819FFB157C91}"/>
              </a:ext>
            </a:extLst>
          </p:cNvPr>
          <p:cNvSpPr>
            <a:spLocks noGrp="1"/>
          </p:cNvSpPr>
          <p:nvPr>
            <p:ph type="title"/>
          </p:nvPr>
        </p:nvSpPr>
        <p:spPr/>
        <p:txBody>
          <a:bodyPr/>
          <a:lstStyle/>
          <a:p>
            <a:r>
              <a:rPr lang="en-US" dirty="0"/>
              <a:t>Arterial Management</a:t>
            </a:r>
          </a:p>
        </p:txBody>
      </p:sp>
      <p:sp>
        <p:nvSpPr>
          <p:cNvPr id="7" name="Content Placeholder 6">
            <a:extLst>
              <a:ext uri="{FF2B5EF4-FFF2-40B4-BE49-F238E27FC236}">
                <a16:creationId xmlns:a16="http://schemas.microsoft.com/office/drawing/2014/main" id="{C352AC36-498C-484B-8C57-5246296D640F}"/>
              </a:ext>
            </a:extLst>
          </p:cNvPr>
          <p:cNvSpPr>
            <a:spLocks noGrp="1"/>
          </p:cNvSpPr>
          <p:nvPr>
            <p:ph idx="10"/>
          </p:nvPr>
        </p:nvSpPr>
        <p:spPr/>
        <p:txBody>
          <a:bodyPr/>
          <a:lstStyle/>
          <a:p>
            <a:pPr marL="173736" indent="0">
              <a:buNone/>
            </a:pPr>
            <a:r>
              <a:rPr lang="en-US" sz="2800" b="1" dirty="0"/>
              <a:t>Arterial Traffic Incident Management</a:t>
            </a:r>
          </a:p>
          <a:p>
            <a:r>
              <a:rPr lang="en-US" sz="2400" dirty="0"/>
              <a:t>Similar to freeway application</a:t>
            </a:r>
          </a:p>
          <a:p>
            <a:r>
              <a:rPr lang="en-US" sz="2400" dirty="0"/>
              <a:t>Less popular but interest growing</a:t>
            </a:r>
          </a:p>
          <a:p>
            <a:pPr marL="173736" indent="0">
              <a:buNone/>
            </a:pPr>
            <a:endParaRPr lang="en-US" sz="1200" b="1" dirty="0"/>
          </a:p>
          <a:p>
            <a:endParaRPr lang="en-US" sz="3200" dirty="0"/>
          </a:p>
          <a:p>
            <a:pPr marL="173736" indent="0">
              <a:buNone/>
            </a:pPr>
            <a:endParaRPr lang="en-US" dirty="0"/>
          </a:p>
        </p:txBody>
      </p:sp>
      <p:sp>
        <p:nvSpPr>
          <p:cNvPr id="3" name="Content Placeholder 2">
            <a:extLst>
              <a:ext uri="{FF2B5EF4-FFF2-40B4-BE49-F238E27FC236}">
                <a16:creationId xmlns:a16="http://schemas.microsoft.com/office/drawing/2014/main" id="{E3CD1175-EE28-4A46-91EC-70E36BA3E50E}"/>
              </a:ext>
            </a:extLst>
          </p:cNvPr>
          <p:cNvSpPr>
            <a:spLocks noGrp="1"/>
          </p:cNvSpPr>
          <p:nvPr>
            <p:ph idx="11"/>
          </p:nvPr>
        </p:nvSpPr>
        <p:spPr>
          <a:xfrm>
            <a:off x="4648200" y="1295400"/>
            <a:ext cx="4267200" cy="4525963"/>
          </a:xfrm>
        </p:spPr>
        <p:txBody>
          <a:bodyPr/>
          <a:lstStyle/>
          <a:p>
            <a:pPr marL="173736" indent="0">
              <a:buNone/>
            </a:pPr>
            <a:r>
              <a:rPr lang="en-US" sz="2800" b="1" dirty="0"/>
              <a:t>Signal System Maintenance/Asset Management</a:t>
            </a:r>
          </a:p>
          <a:p>
            <a:r>
              <a:rPr lang="en-US" sz="2400" dirty="0"/>
              <a:t>Field equipment life-cycle history</a:t>
            </a:r>
          </a:p>
          <a:p>
            <a:r>
              <a:rPr lang="en-US" sz="2400" dirty="0"/>
              <a:t>Dispatch scheduling and on-call notification planning</a:t>
            </a:r>
          </a:p>
          <a:p>
            <a:r>
              <a:rPr lang="en-US" sz="2400" dirty="0"/>
              <a:t>Trouble ticketing </a:t>
            </a:r>
          </a:p>
          <a:p>
            <a:r>
              <a:rPr lang="en-US" sz="2400" dirty="0"/>
              <a:t>Real-time equipment tracking and reporting</a:t>
            </a:r>
          </a:p>
          <a:p>
            <a:r>
              <a:rPr lang="en-US" sz="2400" dirty="0"/>
              <a:t>Access to documentation</a:t>
            </a:r>
          </a:p>
          <a:p>
            <a:endParaRPr lang="en-US" dirty="0"/>
          </a:p>
        </p:txBody>
      </p:sp>
    </p:spTree>
    <p:extLst>
      <p:ext uri="{BB962C8B-B14F-4D97-AF65-F5344CB8AC3E}">
        <p14:creationId xmlns:p14="http://schemas.microsoft.com/office/powerpoint/2010/main" val="94699013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01243-BEAE-4AAA-B710-819FFB157C91}"/>
              </a:ext>
            </a:extLst>
          </p:cNvPr>
          <p:cNvSpPr>
            <a:spLocks noGrp="1"/>
          </p:cNvSpPr>
          <p:nvPr>
            <p:ph type="title"/>
          </p:nvPr>
        </p:nvSpPr>
        <p:spPr/>
        <p:txBody>
          <a:bodyPr/>
          <a:lstStyle/>
          <a:p>
            <a:r>
              <a:rPr lang="en-US" dirty="0"/>
              <a:t>Integrated Corridor Management</a:t>
            </a:r>
          </a:p>
        </p:txBody>
      </p:sp>
      <p:sp>
        <p:nvSpPr>
          <p:cNvPr id="5" name="Content Placeholder 4">
            <a:extLst>
              <a:ext uri="{FF2B5EF4-FFF2-40B4-BE49-F238E27FC236}">
                <a16:creationId xmlns:a16="http://schemas.microsoft.com/office/drawing/2014/main" id="{2251AF26-24C6-4755-8EF9-454567882ADD}"/>
              </a:ext>
            </a:extLst>
          </p:cNvPr>
          <p:cNvSpPr>
            <a:spLocks noGrp="1"/>
          </p:cNvSpPr>
          <p:nvPr>
            <p:ph idx="1"/>
          </p:nvPr>
        </p:nvSpPr>
        <p:spPr/>
        <p:txBody>
          <a:bodyPr/>
          <a:lstStyle/>
          <a:p>
            <a:pPr marL="173736" indent="0">
              <a:buNone/>
            </a:pPr>
            <a:r>
              <a:rPr lang="en-US" sz="2800" i="1" dirty="0"/>
              <a:t>Approach to improve transportation along a corridor that considers all elements, including highways, arterial roads, and transit systems.</a:t>
            </a:r>
          </a:p>
          <a:p>
            <a:pPr marL="173736" indent="0">
              <a:buNone/>
            </a:pPr>
            <a:endParaRPr lang="en-US" sz="1100" b="1" dirty="0"/>
          </a:p>
          <a:p>
            <a:pPr marL="173736" indent="0">
              <a:buNone/>
            </a:pPr>
            <a:r>
              <a:rPr lang="en-US" sz="2600" b="1" dirty="0"/>
              <a:t>GOALS</a:t>
            </a:r>
          </a:p>
          <a:p>
            <a:pPr marL="0" eaLnBrk="1" fontAlgn="t" hangingPunct="1">
              <a:lnSpc>
                <a:spcPct val="115000"/>
              </a:lnSpc>
              <a:spcBef>
                <a:spcPts val="0"/>
              </a:spcBef>
              <a:spcAft>
                <a:spcPts val="0"/>
              </a:spcAft>
            </a:pPr>
            <a:r>
              <a:rPr lang="en-US" sz="2600" b="0" i="0" u="none" strike="noStrike" kern="1200" dirty="0">
                <a:solidFill>
                  <a:srgbClr val="000000"/>
                </a:solidFill>
                <a:effectLst/>
                <a:latin typeface="Arial" panose="020B0604020202020204" pitchFamily="34" charset="0"/>
                <a:ea typeface="Arial" panose="020B0604020202020204" pitchFamily="34" charset="0"/>
                <a:cs typeface="Arial" panose="020B0604020202020204" pitchFamily="34" charset="0"/>
              </a:rPr>
              <a:t>Improving travel time</a:t>
            </a:r>
            <a:endParaRPr lang="en-US" sz="2600" b="0" i="0" u="none" strike="noStrike" dirty="0">
              <a:effectLst/>
              <a:latin typeface="Arial" panose="020B0604020202020204" pitchFamily="34" charset="0"/>
            </a:endParaRPr>
          </a:p>
          <a:p>
            <a:pPr marL="0" eaLnBrk="1" fontAlgn="t" hangingPunct="1">
              <a:lnSpc>
                <a:spcPct val="115000"/>
              </a:lnSpc>
              <a:spcBef>
                <a:spcPts val="0"/>
              </a:spcBef>
              <a:spcAft>
                <a:spcPts val="0"/>
              </a:spcAft>
            </a:pPr>
            <a:r>
              <a:rPr lang="en-US" sz="2600" b="0" i="0" u="none" strike="noStrike" kern="1200" dirty="0">
                <a:solidFill>
                  <a:srgbClr val="000000"/>
                </a:solidFill>
                <a:effectLst/>
                <a:latin typeface="Arial" panose="020B0604020202020204" pitchFamily="34" charset="0"/>
                <a:ea typeface="Arial" panose="020B0604020202020204" pitchFamily="34" charset="0"/>
                <a:cs typeface="Arial" panose="020B0604020202020204" pitchFamily="34" charset="0"/>
              </a:rPr>
              <a:t>Increasing corridor throughput</a:t>
            </a:r>
            <a:endParaRPr lang="en-US" sz="2600" b="0" i="0" u="none" strike="noStrike" dirty="0">
              <a:effectLst/>
              <a:latin typeface="Arial" panose="020B0604020202020204" pitchFamily="34" charset="0"/>
            </a:endParaRPr>
          </a:p>
          <a:p>
            <a:pPr marL="0" eaLnBrk="1" fontAlgn="t" hangingPunct="1">
              <a:lnSpc>
                <a:spcPct val="115000"/>
              </a:lnSpc>
              <a:spcBef>
                <a:spcPts val="0"/>
              </a:spcBef>
              <a:spcAft>
                <a:spcPts val="0"/>
              </a:spcAft>
            </a:pPr>
            <a:r>
              <a:rPr lang="en-US" sz="2600" b="0" i="0" u="none" strike="noStrike" kern="1200" dirty="0">
                <a:solidFill>
                  <a:srgbClr val="000000"/>
                </a:solidFill>
                <a:effectLst/>
                <a:latin typeface="Arial" panose="020B0604020202020204" pitchFamily="34" charset="0"/>
                <a:ea typeface="Arial" panose="020B0604020202020204" pitchFamily="34" charset="0"/>
                <a:cs typeface="Arial" panose="020B0604020202020204" pitchFamily="34" charset="0"/>
              </a:rPr>
              <a:t>Improving travel time reliability</a:t>
            </a:r>
            <a:endParaRPr lang="en-US" sz="2600" b="0" i="0" u="none" strike="noStrike" dirty="0">
              <a:effectLst/>
              <a:latin typeface="Arial" panose="020B0604020202020204" pitchFamily="34" charset="0"/>
            </a:endParaRPr>
          </a:p>
          <a:p>
            <a:pPr marL="0" eaLnBrk="1" fontAlgn="t" hangingPunct="1">
              <a:lnSpc>
                <a:spcPct val="115000"/>
              </a:lnSpc>
              <a:spcBef>
                <a:spcPts val="0"/>
              </a:spcBef>
              <a:spcAft>
                <a:spcPts val="0"/>
              </a:spcAft>
            </a:pPr>
            <a:r>
              <a:rPr lang="en-US" sz="2600" b="0" i="0" u="none" strike="noStrike" kern="1200" dirty="0">
                <a:solidFill>
                  <a:srgbClr val="000000"/>
                </a:solidFill>
                <a:effectLst/>
                <a:latin typeface="Arial" panose="020B0604020202020204" pitchFamily="34" charset="0"/>
                <a:ea typeface="Arial" panose="020B0604020202020204" pitchFamily="34" charset="0"/>
                <a:cs typeface="Arial" panose="020B0604020202020204" pitchFamily="34" charset="0"/>
              </a:rPr>
              <a:t>Improving incident management</a:t>
            </a:r>
            <a:endParaRPr lang="en-US" sz="2600" b="0" i="0" u="none" strike="noStrike" dirty="0">
              <a:effectLst/>
              <a:latin typeface="Arial" panose="020B0604020202020204" pitchFamily="34" charset="0"/>
            </a:endParaRPr>
          </a:p>
          <a:p>
            <a:pPr marL="0" eaLnBrk="1" fontAlgn="t" hangingPunct="1">
              <a:lnSpc>
                <a:spcPct val="115000"/>
              </a:lnSpc>
              <a:spcBef>
                <a:spcPts val="0"/>
              </a:spcBef>
              <a:spcAft>
                <a:spcPts val="0"/>
              </a:spcAft>
            </a:pPr>
            <a:r>
              <a:rPr lang="en-US" sz="2600" b="0" i="0" u="none" strike="noStrike" kern="1200" dirty="0">
                <a:solidFill>
                  <a:srgbClr val="000000"/>
                </a:solidFill>
                <a:effectLst/>
                <a:latin typeface="Arial" panose="020B0604020202020204" pitchFamily="34" charset="0"/>
                <a:ea typeface="Arial" panose="020B0604020202020204" pitchFamily="34" charset="0"/>
                <a:cs typeface="Arial" panose="020B0604020202020204" pitchFamily="34" charset="0"/>
              </a:rPr>
              <a:t>Enabling intermodal travel decision</a:t>
            </a:r>
            <a:endParaRPr lang="en-US" sz="2600" b="0" i="0" u="none" strike="noStrike" dirty="0">
              <a:effectLst/>
              <a:latin typeface="Arial" panose="020B0604020202020204" pitchFamily="34" charset="0"/>
            </a:endParaRPr>
          </a:p>
          <a:p>
            <a:pPr marL="0" eaLnBrk="1" fontAlgn="t" hangingPunct="1">
              <a:lnSpc>
                <a:spcPct val="115000"/>
              </a:lnSpc>
              <a:spcBef>
                <a:spcPts val="0"/>
              </a:spcBef>
              <a:spcAft>
                <a:spcPts val="0"/>
              </a:spcAft>
            </a:pPr>
            <a:r>
              <a:rPr lang="en-US" sz="2600" b="0" i="0" u="none" strike="noStrike" kern="1200" dirty="0">
                <a:solidFill>
                  <a:srgbClr val="000000"/>
                </a:solidFill>
                <a:effectLst/>
                <a:latin typeface="Arial" panose="020B0604020202020204" pitchFamily="34" charset="0"/>
                <a:ea typeface="Arial" panose="020B0604020202020204" pitchFamily="34" charset="0"/>
                <a:cs typeface="Arial" panose="020B0604020202020204" pitchFamily="34" charset="0"/>
              </a:rPr>
              <a:t>Improving safety for all travelers</a:t>
            </a:r>
            <a:endParaRPr lang="en-US" sz="2600" b="0" i="0" u="none" strike="noStrike" dirty="0">
              <a:effectLst/>
              <a:latin typeface="Arial" panose="020B0604020202020204" pitchFamily="34" charset="0"/>
            </a:endParaRPr>
          </a:p>
          <a:p>
            <a:endParaRPr lang="en-US" dirty="0"/>
          </a:p>
        </p:txBody>
      </p:sp>
    </p:spTree>
    <p:extLst>
      <p:ext uri="{BB962C8B-B14F-4D97-AF65-F5344CB8AC3E}">
        <p14:creationId xmlns:p14="http://schemas.microsoft.com/office/powerpoint/2010/main" val="151450085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01243-BEAE-4AAA-B710-819FFB157C91}"/>
              </a:ext>
            </a:extLst>
          </p:cNvPr>
          <p:cNvSpPr>
            <a:spLocks noGrp="1"/>
          </p:cNvSpPr>
          <p:nvPr>
            <p:ph type="title"/>
          </p:nvPr>
        </p:nvSpPr>
        <p:spPr/>
        <p:txBody>
          <a:bodyPr/>
          <a:lstStyle/>
          <a:p>
            <a:r>
              <a:rPr lang="en-US" dirty="0"/>
              <a:t>Integrated Corridor Management</a:t>
            </a:r>
          </a:p>
        </p:txBody>
      </p:sp>
      <p:sp>
        <p:nvSpPr>
          <p:cNvPr id="5" name="Content Placeholder 4">
            <a:extLst>
              <a:ext uri="{FF2B5EF4-FFF2-40B4-BE49-F238E27FC236}">
                <a16:creationId xmlns:a16="http://schemas.microsoft.com/office/drawing/2014/main" id="{2251AF26-24C6-4755-8EF9-454567882ADD}"/>
              </a:ext>
            </a:extLst>
          </p:cNvPr>
          <p:cNvSpPr>
            <a:spLocks noGrp="1"/>
          </p:cNvSpPr>
          <p:nvPr>
            <p:ph idx="10"/>
          </p:nvPr>
        </p:nvSpPr>
        <p:spPr/>
        <p:txBody>
          <a:bodyPr/>
          <a:lstStyle/>
          <a:p>
            <a:pPr marL="173736" indent="0">
              <a:buNone/>
            </a:pPr>
            <a:r>
              <a:rPr lang="en-US" sz="2400" b="1" dirty="0"/>
              <a:t>CASE STUDIES</a:t>
            </a:r>
            <a:endParaRPr lang="en-US" sz="2400" b="1" u="none" strike="noStrike" dirty="0">
              <a:effectLst/>
              <a:latin typeface="Arial" panose="020B0604020202020204" pitchFamily="34" charset="0"/>
            </a:endParaRPr>
          </a:p>
          <a:p>
            <a:endParaRPr lang="en-US" dirty="0"/>
          </a:p>
        </p:txBody>
      </p:sp>
      <p:sp>
        <p:nvSpPr>
          <p:cNvPr id="3" name="Content Placeholder 2">
            <a:extLst>
              <a:ext uri="{FF2B5EF4-FFF2-40B4-BE49-F238E27FC236}">
                <a16:creationId xmlns:a16="http://schemas.microsoft.com/office/drawing/2014/main" id="{81843B74-EC19-4A6D-AF0C-75C88776DBF2}"/>
              </a:ext>
            </a:extLst>
          </p:cNvPr>
          <p:cNvSpPr>
            <a:spLocks noGrp="1"/>
          </p:cNvSpPr>
          <p:nvPr>
            <p:ph idx="11"/>
          </p:nvPr>
        </p:nvSpPr>
        <p:spPr>
          <a:xfrm>
            <a:off x="4648200" y="1295400"/>
            <a:ext cx="4267200" cy="4525963"/>
          </a:xfrm>
        </p:spPr>
        <p:txBody>
          <a:bodyPr/>
          <a:lstStyle/>
          <a:p>
            <a:pPr marL="173736" indent="0">
              <a:buNone/>
            </a:pPr>
            <a:r>
              <a:rPr lang="en-US" sz="2400" b="1" dirty="0"/>
              <a:t>KEY FINDINGS</a:t>
            </a:r>
          </a:p>
          <a:p>
            <a:r>
              <a:rPr lang="en-US" dirty="0"/>
              <a:t>ICM programs should build on existing institutional arrangements to build consensus</a:t>
            </a:r>
          </a:p>
          <a:p>
            <a:r>
              <a:rPr lang="en-US" dirty="0"/>
              <a:t>ICM programs are successful when they benefit all agencies involved  </a:t>
            </a:r>
          </a:p>
          <a:p>
            <a:r>
              <a:rPr lang="en-US" dirty="0"/>
              <a:t>The easiest way for an ICM program to begin is through data sharing</a:t>
            </a:r>
          </a:p>
          <a:p>
            <a:r>
              <a:rPr lang="en-US" dirty="0"/>
              <a:t>ICM must be in regional ITS plans so agencies are committed</a:t>
            </a:r>
          </a:p>
          <a:p>
            <a:r>
              <a:rPr lang="en-US" dirty="0"/>
              <a:t>ICM improves collaboration among network partners</a:t>
            </a:r>
          </a:p>
          <a:p>
            <a:r>
              <a:rPr lang="en-US" dirty="0"/>
              <a:t>A scaled down version of an ICM decision support system (DSS), when used by capable operators, can effectively manage the corridor</a:t>
            </a:r>
          </a:p>
        </p:txBody>
      </p:sp>
      <p:pic>
        <p:nvPicPr>
          <p:cNvPr id="12" name="Picture 11" descr="Text&#10;&#10;Description automatically generated">
            <a:extLst>
              <a:ext uri="{FF2B5EF4-FFF2-40B4-BE49-F238E27FC236}">
                <a16:creationId xmlns:a16="http://schemas.microsoft.com/office/drawing/2014/main" id="{99DD1A33-7AE2-48A1-9B54-54A2CBD936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 y="1833761"/>
            <a:ext cx="3200400" cy="3941669"/>
          </a:xfrm>
          <a:prstGeom prst="rect">
            <a:avLst/>
          </a:prstGeom>
        </p:spPr>
      </p:pic>
    </p:spTree>
    <p:extLst>
      <p:ext uri="{BB962C8B-B14F-4D97-AF65-F5344CB8AC3E}">
        <p14:creationId xmlns:p14="http://schemas.microsoft.com/office/powerpoint/2010/main" val="41837698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01243-BEAE-4AAA-B710-819FFB157C91}"/>
              </a:ext>
            </a:extLst>
          </p:cNvPr>
          <p:cNvSpPr>
            <a:spLocks noGrp="1"/>
          </p:cNvSpPr>
          <p:nvPr>
            <p:ph type="title"/>
          </p:nvPr>
        </p:nvSpPr>
        <p:spPr/>
        <p:txBody>
          <a:bodyPr/>
          <a:lstStyle/>
          <a:p>
            <a:r>
              <a:rPr lang="en-US" dirty="0"/>
              <a:t>Integrated Corridor Management</a:t>
            </a:r>
          </a:p>
        </p:txBody>
      </p:sp>
      <p:sp>
        <p:nvSpPr>
          <p:cNvPr id="5" name="Content Placeholder 4">
            <a:extLst>
              <a:ext uri="{FF2B5EF4-FFF2-40B4-BE49-F238E27FC236}">
                <a16:creationId xmlns:a16="http://schemas.microsoft.com/office/drawing/2014/main" id="{2251AF26-24C6-4755-8EF9-454567882ADD}"/>
              </a:ext>
            </a:extLst>
          </p:cNvPr>
          <p:cNvSpPr>
            <a:spLocks noGrp="1"/>
          </p:cNvSpPr>
          <p:nvPr>
            <p:ph idx="10"/>
          </p:nvPr>
        </p:nvSpPr>
        <p:spPr/>
        <p:txBody>
          <a:bodyPr/>
          <a:lstStyle/>
          <a:p>
            <a:pPr marL="173736" indent="0">
              <a:buNone/>
            </a:pPr>
            <a:r>
              <a:rPr lang="en-US" sz="2400" b="1" dirty="0"/>
              <a:t>CASE STUDIES</a:t>
            </a:r>
            <a:endParaRPr lang="en-US" sz="2400" b="1" u="none" strike="noStrike" dirty="0">
              <a:effectLst/>
              <a:latin typeface="Arial" panose="020B0604020202020204" pitchFamily="34" charset="0"/>
            </a:endParaRPr>
          </a:p>
          <a:p>
            <a:endParaRPr lang="en-US" dirty="0"/>
          </a:p>
        </p:txBody>
      </p:sp>
      <p:sp>
        <p:nvSpPr>
          <p:cNvPr id="3" name="Content Placeholder 2">
            <a:extLst>
              <a:ext uri="{FF2B5EF4-FFF2-40B4-BE49-F238E27FC236}">
                <a16:creationId xmlns:a16="http://schemas.microsoft.com/office/drawing/2014/main" id="{81843B74-EC19-4A6D-AF0C-75C88776DBF2}"/>
              </a:ext>
            </a:extLst>
          </p:cNvPr>
          <p:cNvSpPr>
            <a:spLocks noGrp="1"/>
          </p:cNvSpPr>
          <p:nvPr>
            <p:ph idx="11"/>
          </p:nvPr>
        </p:nvSpPr>
        <p:spPr/>
        <p:txBody>
          <a:bodyPr/>
          <a:lstStyle/>
          <a:p>
            <a:pPr marL="173736" indent="0">
              <a:buNone/>
            </a:pPr>
            <a:r>
              <a:rPr lang="en-US" sz="2400" b="1" dirty="0"/>
              <a:t>KEY FINDINGS</a:t>
            </a:r>
          </a:p>
          <a:p>
            <a:r>
              <a:rPr lang="en-US" dirty="0"/>
              <a:t>ICM is a fundamental change in the traffic management paradigm that has offered a more detailed understanding of the corridor and its operations</a:t>
            </a:r>
          </a:p>
          <a:p>
            <a:r>
              <a:rPr lang="en-US" dirty="0"/>
              <a:t>Interagency cooperation and coordination were a big success</a:t>
            </a:r>
          </a:p>
          <a:p>
            <a:r>
              <a:rPr lang="en-US" dirty="0"/>
              <a:t>Operators reported better situational awareness of corridor conditions, although there were opportunities to improve</a:t>
            </a:r>
          </a:p>
          <a:p>
            <a:r>
              <a:rPr lang="en-US" dirty="0"/>
              <a:t>DSS is valuable for better situational awareness, decision-making, and response</a:t>
            </a:r>
          </a:p>
          <a:p>
            <a:r>
              <a:rPr lang="en-US" dirty="0"/>
              <a:t>Incident and congestion specific traveler information improved</a:t>
            </a:r>
          </a:p>
          <a:p>
            <a:endParaRPr lang="en-US" dirty="0"/>
          </a:p>
          <a:p>
            <a:endParaRPr lang="en-US" dirty="0"/>
          </a:p>
        </p:txBody>
      </p:sp>
      <p:pic>
        <p:nvPicPr>
          <p:cNvPr id="8" name="Picture 7">
            <a:extLst>
              <a:ext uri="{FF2B5EF4-FFF2-40B4-BE49-F238E27FC236}">
                <a16:creationId xmlns:a16="http://schemas.microsoft.com/office/drawing/2014/main" id="{E9E7E253-6E21-4D10-8A8D-5683A885857A}"/>
              </a:ext>
            </a:extLst>
          </p:cNvPr>
          <p:cNvPicPr>
            <a:picLocks noChangeAspect="1"/>
          </p:cNvPicPr>
          <p:nvPr/>
        </p:nvPicPr>
        <p:blipFill>
          <a:blip r:embed="rId2"/>
          <a:stretch>
            <a:fillRect/>
          </a:stretch>
        </p:blipFill>
        <p:spPr>
          <a:xfrm>
            <a:off x="678264" y="1828800"/>
            <a:ext cx="3131735" cy="4317650"/>
          </a:xfrm>
          <a:prstGeom prst="rect">
            <a:avLst/>
          </a:prstGeom>
        </p:spPr>
      </p:pic>
    </p:spTree>
    <p:extLst>
      <p:ext uri="{BB962C8B-B14F-4D97-AF65-F5344CB8AC3E}">
        <p14:creationId xmlns:p14="http://schemas.microsoft.com/office/powerpoint/2010/main" val="402791057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01243-BEAE-4AAA-B710-819FFB157C91}"/>
              </a:ext>
            </a:extLst>
          </p:cNvPr>
          <p:cNvSpPr>
            <a:spLocks noGrp="1"/>
          </p:cNvSpPr>
          <p:nvPr>
            <p:ph type="title"/>
          </p:nvPr>
        </p:nvSpPr>
        <p:spPr/>
        <p:txBody>
          <a:bodyPr/>
          <a:lstStyle/>
          <a:p>
            <a:r>
              <a:rPr lang="en-US" dirty="0"/>
              <a:t>Integrated Corridor Management</a:t>
            </a:r>
          </a:p>
        </p:txBody>
      </p:sp>
      <p:sp>
        <p:nvSpPr>
          <p:cNvPr id="5" name="Content Placeholder 4">
            <a:extLst>
              <a:ext uri="{FF2B5EF4-FFF2-40B4-BE49-F238E27FC236}">
                <a16:creationId xmlns:a16="http://schemas.microsoft.com/office/drawing/2014/main" id="{2251AF26-24C6-4755-8EF9-454567882ADD}"/>
              </a:ext>
            </a:extLst>
          </p:cNvPr>
          <p:cNvSpPr>
            <a:spLocks noGrp="1"/>
          </p:cNvSpPr>
          <p:nvPr>
            <p:ph idx="1"/>
          </p:nvPr>
        </p:nvSpPr>
        <p:spPr/>
        <p:txBody>
          <a:bodyPr/>
          <a:lstStyle/>
          <a:p>
            <a:pPr marL="173736" indent="0">
              <a:buNone/>
            </a:pPr>
            <a:r>
              <a:rPr lang="en-US" sz="2400" b="1" dirty="0"/>
              <a:t>Attributes of a Successful Site</a:t>
            </a:r>
            <a:endParaRPr lang="en-US" sz="2400" b="1" u="none" strike="noStrike" dirty="0">
              <a:effectLst/>
              <a:latin typeface="Arial" panose="020B0604020202020204" pitchFamily="34" charset="0"/>
            </a:endParaRPr>
          </a:p>
          <a:p>
            <a:pPr marL="516636" indent="-342900">
              <a:buFont typeface="+mj-lt"/>
              <a:buAutoNum type="arabicPeriod"/>
            </a:pPr>
            <a:r>
              <a:rPr lang="en-US" sz="2400" dirty="0"/>
              <a:t>Institutional support</a:t>
            </a:r>
          </a:p>
          <a:p>
            <a:pPr marL="516636" indent="-342900">
              <a:buFont typeface="+mj-lt"/>
              <a:buAutoNum type="arabicPeriod"/>
            </a:pPr>
            <a:r>
              <a:rPr lang="en-US" sz="2400" dirty="0"/>
              <a:t>Willingness to change</a:t>
            </a:r>
          </a:p>
          <a:p>
            <a:pPr marL="516636" indent="-342900">
              <a:buFont typeface="+mj-lt"/>
              <a:buAutoNum type="arabicPeriod"/>
            </a:pPr>
            <a:r>
              <a:rPr lang="en-US" sz="2400" dirty="0"/>
              <a:t>Public engagement</a:t>
            </a:r>
          </a:p>
          <a:p>
            <a:pPr marL="516636" indent="-342900">
              <a:buFont typeface="+mj-lt"/>
              <a:buAutoNum type="arabicPeriod"/>
            </a:pPr>
            <a:r>
              <a:rPr lang="en-US" sz="2400" dirty="0"/>
              <a:t>Optimization of existing transportation systems</a:t>
            </a:r>
          </a:p>
          <a:p>
            <a:pPr marL="516636" indent="-342900">
              <a:buFont typeface="+mj-lt"/>
              <a:buAutoNum type="arabicPeriod"/>
            </a:pPr>
            <a:r>
              <a:rPr lang="en-US" sz="2400" dirty="0"/>
              <a:t>Readily available alternative transit options</a:t>
            </a:r>
          </a:p>
          <a:p>
            <a:pPr marL="516636" indent="-342900">
              <a:buFont typeface="+mj-lt"/>
              <a:buAutoNum type="arabicPeriod"/>
            </a:pPr>
            <a:r>
              <a:rPr lang="en-US" sz="2400" dirty="0"/>
              <a:t>Successful procurement practices</a:t>
            </a:r>
          </a:p>
          <a:p>
            <a:pPr marL="516636" indent="-342900">
              <a:buFont typeface="+mj-lt"/>
              <a:buAutoNum type="arabicPeriod"/>
            </a:pPr>
            <a:r>
              <a:rPr lang="en-US" sz="2400" dirty="0"/>
              <a:t>Centralized data hub</a:t>
            </a:r>
          </a:p>
          <a:p>
            <a:pPr marL="516636" indent="-342900">
              <a:buFont typeface="+mj-lt"/>
              <a:buAutoNum type="arabicPeriod"/>
            </a:pPr>
            <a:r>
              <a:rPr lang="en-US" sz="2400" dirty="0"/>
              <a:t>Multimodal capabilities</a:t>
            </a:r>
          </a:p>
          <a:p>
            <a:pPr marL="516636" indent="-342900">
              <a:buFont typeface="+mj-lt"/>
              <a:buAutoNum type="arabicPeriod"/>
            </a:pPr>
            <a:r>
              <a:rPr lang="en-US" sz="2400" dirty="0"/>
              <a:t>Infrastructure availability</a:t>
            </a:r>
          </a:p>
          <a:p>
            <a:pPr marL="516636" indent="-342900">
              <a:buFont typeface="+mj-lt"/>
              <a:buAutoNum type="arabicPeriod"/>
            </a:pPr>
            <a:r>
              <a:rPr lang="en-US" sz="2400" dirty="0"/>
              <a:t>Significant congestion and unreliable travel times</a:t>
            </a:r>
          </a:p>
          <a:p>
            <a:endParaRPr lang="en-US" dirty="0"/>
          </a:p>
        </p:txBody>
      </p:sp>
    </p:spTree>
    <p:extLst>
      <p:ext uri="{BB962C8B-B14F-4D97-AF65-F5344CB8AC3E}">
        <p14:creationId xmlns:p14="http://schemas.microsoft.com/office/powerpoint/2010/main" val="15122460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56EA72-11EF-4704-BFDC-9F9D28A43A70}"/>
              </a:ext>
            </a:extLst>
          </p:cNvPr>
          <p:cNvSpPr>
            <a:spLocks noGrp="1"/>
          </p:cNvSpPr>
          <p:nvPr>
            <p:ph type="title"/>
          </p:nvPr>
        </p:nvSpPr>
        <p:spPr/>
        <p:txBody>
          <a:bodyPr/>
          <a:lstStyle/>
          <a:p>
            <a:r>
              <a:rPr lang="en-US" dirty="0"/>
              <a:t>Module Overview</a:t>
            </a:r>
          </a:p>
        </p:txBody>
      </p:sp>
      <p:sp>
        <p:nvSpPr>
          <p:cNvPr id="3" name="Content Placeholder 2">
            <a:extLst>
              <a:ext uri="{FF2B5EF4-FFF2-40B4-BE49-F238E27FC236}">
                <a16:creationId xmlns:a16="http://schemas.microsoft.com/office/drawing/2014/main" id="{C383A721-F281-47AF-89A4-61E31F99998A}"/>
              </a:ext>
            </a:extLst>
          </p:cNvPr>
          <p:cNvSpPr>
            <a:spLocks noGrp="1"/>
          </p:cNvSpPr>
          <p:nvPr>
            <p:ph idx="1"/>
          </p:nvPr>
        </p:nvSpPr>
        <p:spPr/>
        <p:txBody>
          <a:bodyPr/>
          <a:lstStyle/>
          <a:p>
            <a:pPr marL="688086" indent="-514350">
              <a:buFont typeface="+mj-lt"/>
              <a:buAutoNum type="arabicPeriod"/>
            </a:pPr>
            <a:r>
              <a:rPr lang="en-US" sz="2800" dirty="0"/>
              <a:t>Introduction</a:t>
            </a:r>
          </a:p>
          <a:p>
            <a:pPr marL="688086" indent="-514350">
              <a:buFont typeface="+mj-lt"/>
              <a:buAutoNum type="arabicPeriod"/>
            </a:pPr>
            <a:r>
              <a:rPr lang="en-US" sz="2800" dirty="0"/>
              <a:t>Transportation Management Centers</a:t>
            </a:r>
          </a:p>
          <a:p>
            <a:pPr marL="688086" indent="-514350">
              <a:buFont typeface="+mj-lt"/>
              <a:buAutoNum type="arabicPeriod"/>
            </a:pPr>
            <a:r>
              <a:rPr lang="en-US" sz="2800" dirty="0"/>
              <a:t>Freeway Management</a:t>
            </a:r>
          </a:p>
          <a:p>
            <a:pPr marL="688086" indent="-514350">
              <a:buFont typeface="+mj-lt"/>
              <a:buAutoNum type="arabicPeriod"/>
            </a:pPr>
            <a:r>
              <a:rPr lang="en-US" sz="2800" dirty="0"/>
              <a:t>Arterial Management</a:t>
            </a:r>
          </a:p>
          <a:p>
            <a:pPr marL="688086" indent="-514350">
              <a:buFont typeface="+mj-lt"/>
              <a:buAutoNum type="arabicPeriod"/>
            </a:pPr>
            <a:r>
              <a:rPr lang="en-US" sz="2800" dirty="0"/>
              <a:t>Integrated Corridor Management</a:t>
            </a:r>
          </a:p>
          <a:p>
            <a:pPr marL="688086" indent="-514350">
              <a:buFont typeface="+mj-lt"/>
              <a:buAutoNum type="arabicPeriod"/>
            </a:pPr>
            <a:r>
              <a:rPr lang="en-US" sz="2800" dirty="0"/>
              <a:t>Other Applications and Modes</a:t>
            </a:r>
          </a:p>
          <a:p>
            <a:pPr marL="688086" indent="-514350">
              <a:buFont typeface="+mj-lt"/>
              <a:buAutoNum type="arabicPeriod"/>
            </a:pPr>
            <a:r>
              <a:rPr lang="en-US" sz="2800" dirty="0"/>
              <a:t>Emerging Technologies</a:t>
            </a:r>
          </a:p>
          <a:p>
            <a:pPr marL="688086" indent="-514350">
              <a:buFont typeface="+mj-lt"/>
              <a:buAutoNum type="arabicPeriod"/>
            </a:pPr>
            <a:r>
              <a:rPr lang="en-US" sz="2800" dirty="0"/>
              <a:t>Workforce Management and Development</a:t>
            </a:r>
          </a:p>
          <a:p>
            <a:pPr marL="688086" indent="-514350">
              <a:buFont typeface="+mj-lt"/>
              <a:buAutoNum type="arabicPeriod"/>
            </a:pPr>
            <a:r>
              <a:rPr lang="en-US" sz="2800" dirty="0"/>
              <a:t>Summary and Future Considerations</a:t>
            </a:r>
          </a:p>
          <a:p>
            <a:endParaRPr lang="en-US" sz="3200" dirty="0"/>
          </a:p>
          <a:p>
            <a:endParaRPr lang="en-US" dirty="0"/>
          </a:p>
        </p:txBody>
      </p:sp>
    </p:spTree>
    <p:extLst>
      <p:ext uri="{BB962C8B-B14F-4D97-AF65-F5344CB8AC3E}">
        <p14:creationId xmlns:p14="http://schemas.microsoft.com/office/powerpoint/2010/main" val="386333810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01243-BEAE-4AAA-B710-819FFB157C91}"/>
              </a:ext>
            </a:extLst>
          </p:cNvPr>
          <p:cNvSpPr>
            <a:spLocks noGrp="1"/>
          </p:cNvSpPr>
          <p:nvPr>
            <p:ph type="title"/>
          </p:nvPr>
        </p:nvSpPr>
        <p:spPr/>
        <p:txBody>
          <a:bodyPr/>
          <a:lstStyle/>
          <a:p>
            <a:r>
              <a:rPr lang="en-US" dirty="0"/>
              <a:t>Other Applications and Modes</a:t>
            </a:r>
          </a:p>
        </p:txBody>
      </p:sp>
      <p:sp>
        <p:nvSpPr>
          <p:cNvPr id="3" name="Content Placeholder 2">
            <a:extLst>
              <a:ext uri="{FF2B5EF4-FFF2-40B4-BE49-F238E27FC236}">
                <a16:creationId xmlns:a16="http://schemas.microsoft.com/office/drawing/2014/main" id="{02B31AC3-4789-4A62-A1B8-9B30F392997D}"/>
              </a:ext>
            </a:extLst>
          </p:cNvPr>
          <p:cNvSpPr>
            <a:spLocks noGrp="1"/>
          </p:cNvSpPr>
          <p:nvPr>
            <p:ph idx="1"/>
          </p:nvPr>
        </p:nvSpPr>
        <p:spPr>
          <a:xfrm>
            <a:off x="457200" y="1295400"/>
            <a:ext cx="7315200" cy="4525963"/>
          </a:xfrm>
        </p:spPr>
        <p:txBody>
          <a:bodyPr/>
          <a:lstStyle/>
          <a:p>
            <a:pPr marL="173736" indent="0">
              <a:buNone/>
            </a:pPr>
            <a:r>
              <a:rPr lang="en-US" sz="2600" b="1" dirty="0"/>
              <a:t>Active Parking Management</a:t>
            </a:r>
          </a:p>
          <a:p>
            <a:r>
              <a:rPr lang="en-US" sz="2600" dirty="0"/>
              <a:t>Dynamic Overflow Transit Parking </a:t>
            </a:r>
          </a:p>
          <a:p>
            <a:r>
              <a:rPr lang="en-US" sz="2600" dirty="0"/>
              <a:t>Dynamic Parking Reservation </a:t>
            </a:r>
          </a:p>
          <a:p>
            <a:r>
              <a:rPr lang="en-US" sz="2600" dirty="0"/>
              <a:t>Dynamic Wayfinding </a:t>
            </a:r>
          </a:p>
          <a:p>
            <a:r>
              <a:rPr lang="en-US" sz="2600" dirty="0"/>
              <a:t>Dynamically-Priced Parking</a:t>
            </a:r>
          </a:p>
          <a:p>
            <a:r>
              <a:rPr lang="en-US" sz="2600" dirty="0"/>
              <a:t>Truck Parking Information Management Systems (TPIMS) </a:t>
            </a:r>
          </a:p>
        </p:txBody>
      </p:sp>
    </p:spTree>
    <p:extLst>
      <p:ext uri="{BB962C8B-B14F-4D97-AF65-F5344CB8AC3E}">
        <p14:creationId xmlns:p14="http://schemas.microsoft.com/office/powerpoint/2010/main" val="29502851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01243-BEAE-4AAA-B710-819FFB157C91}"/>
              </a:ext>
            </a:extLst>
          </p:cNvPr>
          <p:cNvSpPr>
            <a:spLocks noGrp="1"/>
          </p:cNvSpPr>
          <p:nvPr>
            <p:ph type="title"/>
          </p:nvPr>
        </p:nvSpPr>
        <p:spPr/>
        <p:txBody>
          <a:bodyPr/>
          <a:lstStyle/>
          <a:p>
            <a:r>
              <a:rPr lang="en-US" dirty="0"/>
              <a:t>Other Applications and Modes</a:t>
            </a:r>
          </a:p>
        </p:txBody>
      </p:sp>
      <p:pic>
        <p:nvPicPr>
          <p:cNvPr id="4" name="Picture 3">
            <a:extLst>
              <a:ext uri="{FF2B5EF4-FFF2-40B4-BE49-F238E27FC236}">
                <a16:creationId xmlns:a16="http://schemas.microsoft.com/office/drawing/2014/main" id="{F3182DBB-3AA6-40C1-8650-2FCC45BFB225}"/>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914400" y="1600200"/>
            <a:ext cx="7315200" cy="4114800"/>
          </a:xfrm>
          <a:prstGeom prst="rect">
            <a:avLst/>
          </a:prstGeom>
          <a:noFill/>
        </p:spPr>
      </p:pic>
    </p:spTree>
    <p:extLst>
      <p:ext uri="{BB962C8B-B14F-4D97-AF65-F5344CB8AC3E}">
        <p14:creationId xmlns:p14="http://schemas.microsoft.com/office/powerpoint/2010/main" val="75763459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01243-BEAE-4AAA-B710-819FFB157C91}"/>
              </a:ext>
            </a:extLst>
          </p:cNvPr>
          <p:cNvSpPr>
            <a:spLocks noGrp="1"/>
          </p:cNvSpPr>
          <p:nvPr>
            <p:ph type="title"/>
          </p:nvPr>
        </p:nvSpPr>
        <p:spPr/>
        <p:txBody>
          <a:bodyPr/>
          <a:lstStyle/>
          <a:p>
            <a:r>
              <a:rPr lang="en-US" dirty="0"/>
              <a:t>Other Applications and Modes</a:t>
            </a:r>
          </a:p>
        </p:txBody>
      </p:sp>
      <p:sp>
        <p:nvSpPr>
          <p:cNvPr id="3" name="Content Placeholder 2">
            <a:extLst>
              <a:ext uri="{FF2B5EF4-FFF2-40B4-BE49-F238E27FC236}">
                <a16:creationId xmlns:a16="http://schemas.microsoft.com/office/drawing/2014/main" id="{02B31AC3-4789-4A62-A1B8-9B30F392997D}"/>
              </a:ext>
            </a:extLst>
          </p:cNvPr>
          <p:cNvSpPr>
            <a:spLocks noGrp="1"/>
          </p:cNvSpPr>
          <p:nvPr>
            <p:ph idx="10"/>
          </p:nvPr>
        </p:nvSpPr>
        <p:spPr/>
        <p:txBody>
          <a:bodyPr/>
          <a:lstStyle/>
          <a:p>
            <a:pPr marL="173736" indent="0">
              <a:buNone/>
            </a:pPr>
            <a:r>
              <a:rPr lang="en-US" sz="2600" b="1" dirty="0"/>
              <a:t>Active Transportation and Micromobility</a:t>
            </a:r>
          </a:p>
          <a:p>
            <a:r>
              <a:rPr lang="en-US" sz="2600" dirty="0"/>
              <a:t>Micromobility - refers to several different modes of human and electric-powered transport that are low-speed (comparable to a bicycle), small, lightweight, and typically used for short distance trips</a:t>
            </a:r>
          </a:p>
        </p:txBody>
      </p:sp>
      <p:sp>
        <p:nvSpPr>
          <p:cNvPr id="4" name="Content Placeholder 3">
            <a:extLst>
              <a:ext uri="{FF2B5EF4-FFF2-40B4-BE49-F238E27FC236}">
                <a16:creationId xmlns:a16="http://schemas.microsoft.com/office/drawing/2014/main" id="{4E0042AB-3E57-4177-B181-F0A7AB69588B}"/>
              </a:ext>
            </a:extLst>
          </p:cNvPr>
          <p:cNvSpPr>
            <a:spLocks noGrp="1"/>
          </p:cNvSpPr>
          <p:nvPr>
            <p:ph idx="11"/>
          </p:nvPr>
        </p:nvSpPr>
        <p:spPr/>
        <p:txBody>
          <a:bodyPr/>
          <a:lstStyle/>
          <a:p>
            <a:pPr marL="173736" marR="0" lvl="0" indent="0" algn="l" defTabSz="914400" rtl="0" eaLnBrk="0" fontAlgn="base" latinLnBrk="0" hangingPunct="0">
              <a:lnSpc>
                <a:spcPct val="100000"/>
              </a:lnSpc>
              <a:spcBef>
                <a:spcPct val="20000"/>
              </a:spcBef>
              <a:spcAft>
                <a:spcPct val="0"/>
              </a:spcAft>
              <a:buClrTx/>
              <a:buSzTx/>
              <a:buNone/>
              <a:tabLst/>
              <a:defRPr/>
            </a:pPr>
            <a:r>
              <a:rPr kumimoji="0" lang="en-US" sz="2600" b="1" i="0" u="none" strike="noStrike" kern="0" cap="none" spc="0" normalizeH="0" baseline="0" noProof="0" dirty="0">
                <a:ln>
                  <a:noFill/>
                </a:ln>
                <a:solidFill>
                  <a:srgbClr val="000000"/>
                </a:solidFill>
                <a:effectLst/>
                <a:uLnTx/>
                <a:uFillTx/>
                <a:latin typeface="Arial"/>
                <a:ea typeface="+mn-ea"/>
                <a:cs typeface="+mn-cs"/>
              </a:rPr>
              <a:t>Examples</a:t>
            </a:r>
          </a:p>
          <a:p>
            <a:pPr marL="384048" marR="0" lvl="0" indent="-210312" algn="l" defTabSz="914400" rtl="0" eaLnBrk="0" fontAlgn="base" latinLnBrk="0" hangingPunct="0">
              <a:lnSpc>
                <a:spcPct val="100000"/>
              </a:lnSpc>
              <a:spcBef>
                <a:spcPct val="20000"/>
              </a:spcBef>
              <a:spcAft>
                <a:spcPct val="0"/>
              </a:spcAft>
              <a:buClrTx/>
              <a:buSzTx/>
              <a:buFont typeface="Wingdings" panose="05000000000000000000" pitchFamily="2" charset="2"/>
              <a:buChar char="§"/>
              <a:tabLst/>
              <a:defRPr/>
            </a:pPr>
            <a:r>
              <a:rPr kumimoji="0" lang="en-US" sz="2600" b="0" i="0" u="none" strike="noStrike" kern="0" cap="none" spc="0" normalizeH="0" baseline="0" noProof="0" dirty="0">
                <a:ln>
                  <a:noFill/>
                </a:ln>
                <a:solidFill>
                  <a:srgbClr val="000000"/>
                </a:solidFill>
                <a:effectLst/>
                <a:uLnTx/>
                <a:uFillTx/>
                <a:latin typeface="Arial"/>
                <a:ea typeface="+mn-ea"/>
                <a:cs typeface="+mn-cs"/>
              </a:rPr>
              <a:t>Bikes</a:t>
            </a:r>
          </a:p>
          <a:p>
            <a:pPr marL="384048" marR="0" lvl="0" indent="-210312" algn="l" defTabSz="914400" rtl="0" eaLnBrk="0" fontAlgn="base" latinLnBrk="0" hangingPunct="0">
              <a:lnSpc>
                <a:spcPct val="100000"/>
              </a:lnSpc>
              <a:spcBef>
                <a:spcPct val="20000"/>
              </a:spcBef>
              <a:spcAft>
                <a:spcPct val="0"/>
              </a:spcAft>
              <a:buClrTx/>
              <a:buSzTx/>
              <a:buFont typeface="Wingdings" panose="05000000000000000000" pitchFamily="2" charset="2"/>
              <a:buChar char="§"/>
              <a:tabLst/>
              <a:defRPr/>
            </a:pPr>
            <a:r>
              <a:rPr kumimoji="0" lang="en-US" sz="2600" b="0" i="0" u="none" strike="noStrike" kern="0" cap="none" spc="0" normalizeH="0" baseline="0" noProof="0" dirty="0">
                <a:ln>
                  <a:noFill/>
                </a:ln>
                <a:solidFill>
                  <a:srgbClr val="000000"/>
                </a:solidFill>
                <a:effectLst/>
                <a:uLnTx/>
                <a:uFillTx/>
                <a:latin typeface="Arial"/>
                <a:ea typeface="+mn-ea"/>
                <a:cs typeface="+mn-cs"/>
              </a:rPr>
              <a:t>Ebikes</a:t>
            </a:r>
          </a:p>
          <a:p>
            <a:pPr marL="384048" marR="0" lvl="0" indent="-210312" algn="l" defTabSz="914400" rtl="0" eaLnBrk="0" fontAlgn="base" latinLnBrk="0" hangingPunct="0">
              <a:lnSpc>
                <a:spcPct val="100000"/>
              </a:lnSpc>
              <a:spcBef>
                <a:spcPct val="20000"/>
              </a:spcBef>
              <a:spcAft>
                <a:spcPct val="0"/>
              </a:spcAft>
              <a:buClrTx/>
              <a:buSzTx/>
              <a:buFont typeface="Wingdings" panose="05000000000000000000" pitchFamily="2" charset="2"/>
              <a:buChar char="§"/>
              <a:tabLst/>
              <a:defRPr/>
            </a:pPr>
            <a:r>
              <a:rPr lang="en-US" sz="2600" dirty="0">
                <a:solidFill>
                  <a:srgbClr val="000000"/>
                </a:solidFill>
                <a:latin typeface="Arial"/>
              </a:rPr>
              <a:t>Electric</a:t>
            </a:r>
            <a:r>
              <a:rPr kumimoji="0" lang="en-US" sz="2600" b="0" i="0" u="none" strike="noStrike" kern="0" cap="none" spc="0" normalizeH="0" baseline="0" noProof="0" dirty="0">
                <a:ln>
                  <a:noFill/>
                </a:ln>
                <a:solidFill>
                  <a:srgbClr val="000000"/>
                </a:solidFill>
                <a:effectLst/>
                <a:uLnTx/>
                <a:uFillTx/>
                <a:latin typeface="Arial"/>
                <a:ea typeface="+mn-ea"/>
                <a:cs typeface="+mn-cs"/>
              </a:rPr>
              <a:t> scooters</a:t>
            </a:r>
          </a:p>
          <a:p>
            <a:pPr marL="384048" marR="0" lvl="0" indent="-210312" algn="l" defTabSz="914400" rtl="0" eaLnBrk="0" fontAlgn="base" latinLnBrk="0" hangingPunct="0">
              <a:lnSpc>
                <a:spcPct val="100000"/>
              </a:lnSpc>
              <a:spcBef>
                <a:spcPct val="20000"/>
              </a:spcBef>
              <a:spcAft>
                <a:spcPct val="0"/>
              </a:spcAft>
              <a:buClrTx/>
              <a:buSzTx/>
              <a:buFont typeface="Wingdings" panose="05000000000000000000" pitchFamily="2" charset="2"/>
              <a:buChar char="§"/>
              <a:tabLst/>
              <a:defRPr/>
            </a:pPr>
            <a:r>
              <a:rPr lang="en-US" sz="2600" dirty="0">
                <a:solidFill>
                  <a:srgbClr val="000000"/>
                </a:solidFill>
                <a:latin typeface="Arial"/>
              </a:rPr>
              <a:t>Electric</a:t>
            </a:r>
            <a:r>
              <a:rPr kumimoji="0" lang="en-US" sz="2600" b="0" i="0" u="none" strike="noStrike" kern="0" cap="none" spc="0" normalizeH="0" baseline="0" noProof="0" dirty="0">
                <a:ln>
                  <a:noFill/>
                </a:ln>
                <a:solidFill>
                  <a:srgbClr val="000000"/>
                </a:solidFill>
                <a:effectLst/>
                <a:uLnTx/>
                <a:uFillTx/>
                <a:latin typeface="Arial"/>
                <a:ea typeface="+mn-ea"/>
                <a:cs typeface="+mn-cs"/>
              </a:rPr>
              <a:t> skateboards </a:t>
            </a:r>
          </a:p>
          <a:p>
            <a:pPr marL="384048" marR="0" lvl="0" indent="-210312" algn="l" defTabSz="914400" rtl="0" eaLnBrk="0" fontAlgn="base" latinLnBrk="0" hangingPunct="0">
              <a:lnSpc>
                <a:spcPct val="100000"/>
              </a:lnSpc>
              <a:spcBef>
                <a:spcPct val="20000"/>
              </a:spcBef>
              <a:spcAft>
                <a:spcPct val="0"/>
              </a:spcAft>
              <a:buClrTx/>
              <a:buSzTx/>
              <a:buFont typeface="Wingdings" panose="05000000000000000000" pitchFamily="2" charset="2"/>
              <a:buChar char="§"/>
              <a:tabLst/>
              <a:defRPr/>
            </a:pPr>
            <a:r>
              <a:rPr lang="en-US" sz="2600" dirty="0">
                <a:solidFill>
                  <a:srgbClr val="000000"/>
                </a:solidFill>
                <a:latin typeface="Arial"/>
              </a:rPr>
              <a:t>S</a:t>
            </a:r>
            <a:r>
              <a:rPr kumimoji="0" lang="en-US" sz="2600" b="0" i="0" u="none" strike="noStrike" kern="0" cap="none" spc="0" normalizeH="0" baseline="0" noProof="0" dirty="0">
                <a:ln>
                  <a:noFill/>
                </a:ln>
                <a:solidFill>
                  <a:srgbClr val="000000"/>
                </a:solidFill>
                <a:effectLst/>
                <a:uLnTx/>
                <a:uFillTx/>
                <a:latin typeface="Arial"/>
                <a:ea typeface="+mn-ea"/>
                <a:cs typeface="+mn-cs"/>
              </a:rPr>
              <a:t>hare bikes</a:t>
            </a:r>
          </a:p>
          <a:p>
            <a:pPr marL="384048" marR="0" lvl="0" indent="-210312" algn="l" defTabSz="914400" rtl="0" eaLnBrk="0" fontAlgn="base" latinLnBrk="0" hangingPunct="0">
              <a:lnSpc>
                <a:spcPct val="100000"/>
              </a:lnSpc>
              <a:spcBef>
                <a:spcPct val="20000"/>
              </a:spcBef>
              <a:spcAft>
                <a:spcPct val="0"/>
              </a:spcAft>
              <a:buClrTx/>
              <a:buSzTx/>
              <a:buFont typeface="Wingdings" panose="05000000000000000000" pitchFamily="2" charset="2"/>
              <a:buChar char="§"/>
              <a:tabLst/>
              <a:defRPr/>
            </a:pPr>
            <a:r>
              <a:rPr lang="en-US" sz="2600" dirty="0">
                <a:solidFill>
                  <a:srgbClr val="000000"/>
                </a:solidFill>
                <a:latin typeface="Arial"/>
              </a:rPr>
              <a:t>Electric</a:t>
            </a:r>
            <a:r>
              <a:rPr kumimoji="0" lang="en-US" sz="2600" b="0" i="0" u="none" strike="noStrike" kern="0" cap="none" spc="0" normalizeH="0" baseline="0" noProof="0" dirty="0">
                <a:ln>
                  <a:noFill/>
                </a:ln>
                <a:solidFill>
                  <a:srgbClr val="000000"/>
                </a:solidFill>
                <a:effectLst/>
                <a:uLnTx/>
                <a:uFillTx/>
                <a:latin typeface="Arial"/>
                <a:ea typeface="+mn-ea"/>
                <a:cs typeface="+mn-cs"/>
              </a:rPr>
              <a:t> pedal assisted (pedelec) bikes</a:t>
            </a:r>
          </a:p>
          <a:p>
            <a:pPr marL="384048" marR="0" lvl="0" indent="-210312" algn="l" defTabSz="914400" rtl="0" eaLnBrk="0" fontAlgn="base" latinLnBrk="0" hangingPunct="0">
              <a:lnSpc>
                <a:spcPct val="100000"/>
              </a:lnSpc>
              <a:spcBef>
                <a:spcPct val="20000"/>
              </a:spcBef>
              <a:spcAft>
                <a:spcPct val="0"/>
              </a:spcAft>
              <a:buClrTx/>
              <a:buSzTx/>
              <a:buFont typeface="Wingdings" panose="05000000000000000000" pitchFamily="2" charset="2"/>
              <a:buChar char="§"/>
              <a:tabLst/>
              <a:defRPr/>
            </a:pPr>
            <a:r>
              <a:rPr lang="en-US" sz="2600" dirty="0">
                <a:solidFill>
                  <a:srgbClr val="000000"/>
                </a:solidFill>
                <a:latin typeface="Arial"/>
              </a:rPr>
              <a:t>Other</a:t>
            </a:r>
            <a:r>
              <a:rPr kumimoji="0" lang="en-US" sz="2600" b="0" i="0" u="none" strike="noStrike" kern="0" cap="none" spc="0" normalizeH="0" baseline="0" noProof="0" dirty="0">
                <a:ln>
                  <a:noFill/>
                </a:ln>
                <a:solidFill>
                  <a:srgbClr val="000000"/>
                </a:solidFill>
                <a:effectLst/>
                <a:uLnTx/>
                <a:uFillTx/>
                <a:latin typeface="Arial"/>
                <a:ea typeface="+mn-ea"/>
                <a:cs typeface="+mn-cs"/>
              </a:rPr>
              <a:t> variations </a:t>
            </a:r>
          </a:p>
          <a:p>
            <a:endParaRPr lang="en-US" dirty="0"/>
          </a:p>
        </p:txBody>
      </p:sp>
    </p:spTree>
    <p:extLst>
      <p:ext uri="{BB962C8B-B14F-4D97-AF65-F5344CB8AC3E}">
        <p14:creationId xmlns:p14="http://schemas.microsoft.com/office/powerpoint/2010/main" val="37951493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01243-BEAE-4AAA-B710-819FFB157C91}"/>
              </a:ext>
            </a:extLst>
          </p:cNvPr>
          <p:cNvSpPr>
            <a:spLocks noGrp="1"/>
          </p:cNvSpPr>
          <p:nvPr>
            <p:ph type="title"/>
          </p:nvPr>
        </p:nvSpPr>
        <p:spPr/>
        <p:txBody>
          <a:bodyPr/>
          <a:lstStyle/>
          <a:p>
            <a:r>
              <a:rPr lang="en-US" dirty="0"/>
              <a:t>Other Applications and Modes</a:t>
            </a:r>
          </a:p>
        </p:txBody>
      </p:sp>
      <p:pic>
        <p:nvPicPr>
          <p:cNvPr id="4" name="Picture 3" descr="Sponsorship">
            <a:extLst>
              <a:ext uri="{FF2B5EF4-FFF2-40B4-BE49-F238E27FC236}">
                <a16:creationId xmlns:a16="http://schemas.microsoft.com/office/drawing/2014/main" id="{84BC04D9-8758-425D-8C5D-F5678907BC7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6895"/>
          <a:stretch/>
        </p:blipFill>
        <p:spPr bwMode="auto">
          <a:xfrm>
            <a:off x="3068002" y="1562100"/>
            <a:ext cx="3529790" cy="438150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94326843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01243-BEAE-4AAA-B710-819FFB157C91}"/>
              </a:ext>
            </a:extLst>
          </p:cNvPr>
          <p:cNvSpPr>
            <a:spLocks noGrp="1"/>
          </p:cNvSpPr>
          <p:nvPr>
            <p:ph type="title"/>
          </p:nvPr>
        </p:nvSpPr>
        <p:spPr/>
        <p:txBody>
          <a:bodyPr/>
          <a:lstStyle/>
          <a:p>
            <a:r>
              <a:rPr lang="en-US" dirty="0"/>
              <a:t>Other Applications and Modes</a:t>
            </a:r>
          </a:p>
        </p:txBody>
      </p:sp>
      <p:sp>
        <p:nvSpPr>
          <p:cNvPr id="3" name="Content Placeholder 2">
            <a:extLst>
              <a:ext uri="{FF2B5EF4-FFF2-40B4-BE49-F238E27FC236}">
                <a16:creationId xmlns:a16="http://schemas.microsoft.com/office/drawing/2014/main" id="{48E3ABE7-602B-4F15-B4D9-3B2B0C4DF8EA}"/>
              </a:ext>
            </a:extLst>
          </p:cNvPr>
          <p:cNvSpPr>
            <a:spLocks noGrp="1"/>
          </p:cNvSpPr>
          <p:nvPr>
            <p:ph idx="1"/>
          </p:nvPr>
        </p:nvSpPr>
        <p:spPr>
          <a:xfrm>
            <a:off x="457200" y="1295400"/>
            <a:ext cx="8763000" cy="4525963"/>
          </a:xfrm>
        </p:spPr>
        <p:txBody>
          <a:bodyPr/>
          <a:lstStyle/>
          <a:p>
            <a:pPr marL="173736" indent="0">
              <a:buNone/>
            </a:pPr>
            <a:r>
              <a:rPr lang="en-US" sz="3200" b="1" dirty="0"/>
              <a:t>Smart City/Smart Community Applications</a:t>
            </a:r>
          </a:p>
          <a:p>
            <a:r>
              <a:rPr lang="en-US" sz="3200" dirty="0"/>
              <a:t>Smart Infrastructure </a:t>
            </a:r>
          </a:p>
          <a:p>
            <a:r>
              <a:rPr lang="en-US" sz="3200" dirty="0"/>
              <a:t>Smart Environment </a:t>
            </a:r>
          </a:p>
          <a:p>
            <a:r>
              <a:rPr lang="en-US" sz="3200" dirty="0"/>
              <a:t>Smart Public Safety </a:t>
            </a:r>
          </a:p>
          <a:p>
            <a:r>
              <a:rPr lang="en-US" sz="3200" dirty="0"/>
              <a:t>Smart Government </a:t>
            </a:r>
          </a:p>
          <a:p>
            <a:pPr marL="173736" indent="0">
              <a:buNone/>
            </a:pPr>
            <a:r>
              <a:rPr lang="en-US" sz="3200" b="1" dirty="0"/>
              <a:t>Freight </a:t>
            </a:r>
            <a:r>
              <a:rPr lang="en-US" sz="3200" dirty="0"/>
              <a:t>– covered in another module</a:t>
            </a:r>
          </a:p>
          <a:p>
            <a:pPr marL="173736" indent="0">
              <a:buNone/>
            </a:pPr>
            <a:r>
              <a:rPr lang="en-US" sz="3200" b="1" dirty="0"/>
              <a:t>Transit </a:t>
            </a:r>
            <a:r>
              <a:rPr lang="en-US" sz="3200" dirty="0"/>
              <a:t>– covered in another module</a:t>
            </a:r>
          </a:p>
        </p:txBody>
      </p:sp>
    </p:spTree>
    <p:extLst>
      <p:ext uri="{BB962C8B-B14F-4D97-AF65-F5344CB8AC3E}">
        <p14:creationId xmlns:p14="http://schemas.microsoft.com/office/powerpoint/2010/main" val="254933122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01243-BEAE-4AAA-B710-819FFB157C91}"/>
              </a:ext>
            </a:extLst>
          </p:cNvPr>
          <p:cNvSpPr>
            <a:spLocks noGrp="1"/>
          </p:cNvSpPr>
          <p:nvPr>
            <p:ph type="title"/>
          </p:nvPr>
        </p:nvSpPr>
        <p:spPr/>
        <p:txBody>
          <a:bodyPr/>
          <a:lstStyle/>
          <a:p>
            <a:r>
              <a:rPr lang="en-US" dirty="0"/>
              <a:t>Emerging Technologies</a:t>
            </a:r>
          </a:p>
        </p:txBody>
      </p:sp>
      <p:sp>
        <p:nvSpPr>
          <p:cNvPr id="3" name="Content Placeholder 2">
            <a:extLst>
              <a:ext uri="{FF2B5EF4-FFF2-40B4-BE49-F238E27FC236}">
                <a16:creationId xmlns:a16="http://schemas.microsoft.com/office/drawing/2014/main" id="{02B31AC3-4789-4A62-A1B8-9B30F392997D}"/>
              </a:ext>
            </a:extLst>
          </p:cNvPr>
          <p:cNvSpPr>
            <a:spLocks noGrp="1"/>
          </p:cNvSpPr>
          <p:nvPr>
            <p:ph idx="1"/>
          </p:nvPr>
        </p:nvSpPr>
        <p:spPr/>
        <p:txBody>
          <a:bodyPr/>
          <a:lstStyle/>
          <a:p>
            <a:r>
              <a:rPr lang="en-US" sz="2400" dirty="0"/>
              <a:t>Edge Computing Transportation Applications</a:t>
            </a:r>
          </a:p>
          <a:p>
            <a:pPr lvl="1"/>
            <a:r>
              <a:rPr lang="en-US" sz="2400" dirty="0"/>
              <a:t>Predictive traffic signal operations</a:t>
            </a:r>
          </a:p>
          <a:p>
            <a:pPr lvl="1"/>
            <a:r>
              <a:rPr lang="en-US" sz="2400" dirty="0"/>
              <a:t>Improved localized weather condition detection</a:t>
            </a:r>
          </a:p>
          <a:p>
            <a:pPr lvl="1"/>
            <a:r>
              <a:rPr lang="en-US" sz="2400" dirty="0"/>
              <a:t>Improved video analytics</a:t>
            </a:r>
          </a:p>
          <a:p>
            <a:r>
              <a:rPr lang="en-US" sz="2400" dirty="0"/>
              <a:t>ATMS Hardware in the Loop/Near Real-Time Simulation</a:t>
            </a:r>
          </a:p>
          <a:p>
            <a:r>
              <a:rPr lang="en-US" sz="2400" dirty="0"/>
              <a:t>Connected and automated vehicles</a:t>
            </a:r>
          </a:p>
          <a:p>
            <a:endParaRPr lang="en-US" sz="2400" dirty="0"/>
          </a:p>
          <a:p>
            <a:endParaRPr lang="en-US" dirty="0"/>
          </a:p>
        </p:txBody>
      </p:sp>
    </p:spTree>
    <p:extLst>
      <p:ext uri="{BB962C8B-B14F-4D97-AF65-F5344CB8AC3E}">
        <p14:creationId xmlns:p14="http://schemas.microsoft.com/office/powerpoint/2010/main" val="396189386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01243-BEAE-4AAA-B710-819FFB157C91}"/>
              </a:ext>
            </a:extLst>
          </p:cNvPr>
          <p:cNvSpPr>
            <a:spLocks noGrp="1"/>
          </p:cNvSpPr>
          <p:nvPr>
            <p:ph type="title"/>
          </p:nvPr>
        </p:nvSpPr>
        <p:spPr/>
        <p:txBody>
          <a:bodyPr/>
          <a:lstStyle/>
          <a:p>
            <a:r>
              <a:rPr lang="en-US" dirty="0"/>
              <a:t>Emerging Technologies</a:t>
            </a:r>
          </a:p>
        </p:txBody>
      </p:sp>
      <p:sp>
        <p:nvSpPr>
          <p:cNvPr id="5" name="Content Placeholder 4">
            <a:extLst>
              <a:ext uri="{FF2B5EF4-FFF2-40B4-BE49-F238E27FC236}">
                <a16:creationId xmlns:a16="http://schemas.microsoft.com/office/drawing/2014/main" id="{3473E75F-337D-4B5E-B9D9-82F7BDE22C06}"/>
              </a:ext>
            </a:extLst>
          </p:cNvPr>
          <p:cNvSpPr>
            <a:spLocks noGrp="1"/>
          </p:cNvSpPr>
          <p:nvPr>
            <p:ph idx="1"/>
          </p:nvPr>
        </p:nvSpPr>
        <p:spPr/>
        <p:txBody>
          <a:bodyPr/>
          <a:lstStyle/>
          <a:p>
            <a:pPr marL="173736" indent="0">
              <a:buNone/>
            </a:pPr>
            <a:r>
              <a:rPr lang="en-US" sz="2000" b="1" dirty="0"/>
              <a:t>Artificial Intelligence</a:t>
            </a:r>
          </a:p>
        </p:txBody>
      </p:sp>
      <p:graphicFrame>
        <p:nvGraphicFramePr>
          <p:cNvPr id="4" name="Table 3">
            <a:extLst>
              <a:ext uri="{FF2B5EF4-FFF2-40B4-BE49-F238E27FC236}">
                <a16:creationId xmlns:a16="http://schemas.microsoft.com/office/drawing/2014/main" id="{AD5B8293-473C-4C63-9EE2-6A29CCBC39F3}"/>
              </a:ext>
            </a:extLst>
          </p:cNvPr>
          <p:cNvGraphicFramePr>
            <a:graphicFrameLocks noGrp="1"/>
          </p:cNvGraphicFramePr>
          <p:nvPr>
            <p:extLst>
              <p:ext uri="{D42A27DB-BD31-4B8C-83A1-F6EECF244321}">
                <p14:modId xmlns:p14="http://schemas.microsoft.com/office/powerpoint/2010/main" val="1963564170"/>
              </p:ext>
            </p:extLst>
          </p:nvPr>
        </p:nvGraphicFramePr>
        <p:xfrm>
          <a:off x="457200" y="1903984"/>
          <a:ext cx="8305800" cy="3734816"/>
        </p:xfrm>
        <a:graphic>
          <a:graphicData uri="http://schemas.openxmlformats.org/drawingml/2006/table">
            <a:tbl>
              <a:tblPr firstRow="1" firstCol="1" bandRow="1"/>
              <a:tblGrid>
                <a:gridCol w="2001408">
                  <a:extLst>
                    <a:ext uri="{9D8B030D-6E8A-4147-A177-3AD203B41FA5}">
                      <a16:colId xmlns:a16="http://schemas.microsoft.com/office/drawing/2014/main" val="3063778626"/>
                    </a:ext>
                  </a:extLst>
                </a:gridCol>
                <a:gridCol w="6304392">
                  <a:extLst>
                    <a:ext uri="{9D8B030D-6E8A-4147-A177-3AD203B41FA5}">
                      <a16:colId xmlns:a16="http://schemas.microsoft.com/office/drawing/2014/main" val="2567613000"/>
                    </a:ext>
                  </a:extLst>
                </a:gridCol>
              </a:tblGrid>
              <a:tr h="0">
                <a:tc>
                  <a:txBody>
                    <a:bodyPr/>
                    <a:lstStyle/>
                    <a:p>
                      <a:pPr marL="0" marR="0" algn="ctr">
                        <a:lnSpc>
                          <a:spcPct val="115000"/>
                        </a:lnSpc>
                        <a:spcBef>
                          <a:spcPts val="0"/>
                        </a:spcBef>
                        <a:spcAft>
                          <a:spcPts val="0"/>
                        </a:spcAft>
                      </a:pPr>
                      <a:r>
                        <a:rPr lang="en-US" sz="1600" b="1" dirty="0">
                          <a:effectLst/>
                          <a:latin typeface="Arial" panose="020B0604020202020204" pitchFamily="34" charset="0"/>
                          <a:ea typeface="Times New Roman" panose="02020603050405020304" pitchFamily="18" charset="0"/>
                          <a:cs typeface="Times New Roman" panose="02020603050405020304" pitchFamily="18" charset="0"/>
                        </a:rPr>
                        <a:t>AI Function</a:t>
                      </a:r>
                      <a:endParaRPr lang="en-US" sz="16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b="1" dirty="0">
                          <a:effectLst/>
                          <a:latin typeface="Arial" panose="020B0604020202020204" pitchFamily="34" charset="0"/>
                          <a:ea typeface="Times New Roman" panose="02020603050405020304" pitchFamily="18" charset="0"/>
                          <a:cs typeface="Times New Roman" panose="02020603050405020304" pitchFamily="18" charset="0"/>
                        </a:rPr>
                        <a:t>Transportation Uses</a:t>
                      </a:r>
                      <a:endParaRPr lang="en-US" sz="16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32148741"/>
                  </a:ext>
                </a:extLst>
              </a:tr>
              <a:tr h="0">
                <a:tc>
                  <a:txBody>
                    <a:bodyPr/>
                    <a:lstStyle/>
                    <a:p>
                      <a:pPr marL="0" marR="0">
                        <a:lnSpc>
                          <a:spcPct val="115000"/>
                        </a:lnSpc>
                        <a:spcBef>
                          <a:spcPts val="0"/>
                        </a:spcBef>
                        <a:spcAft>
                          <a:spcPts val="0"/>
                        </a:spcAft>
                      </a:pPr>
                      <a:r>
                        <a:rPr lang="en-US" sz="1600" dirty="0">
                          <a:effectLst/>
                          <a:latin typeface="Arial" panose="020B0604020202020204" pitchFamily="34" charset="0"/>
                          <a:ea typeface="Times New Roman" panose="02020603050405020304" pitchFamily="18" charset="0"/>
                          <a:cs typeface="Times New Roman" panose="02020603050405020304" pitchFamily="18" charset="0"/>
                        </a:rPr>
                        <a:t>Clustering</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600" dirty="0">
                          <a:effectLst/>
                          <a:latin typeface="Arial" panose="020B0604020202020204" pitchFamily="34" charset="0"/>
                          <a:ea typeface="Times New Roman" panose="02020603050405020304" pitchFamily="18" charset="0"/>
                          <a:cs typeface="Times New Roman" panose="02020603050405020304" pitchFamily="18" charset="0"/>
                        </a:rPr>
                        <a:t>Identifying specific classes of drivers based on driver behavior.</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10300060"/>
                  </a:ext>
                </a:extLst>
              </a:tr>
              <a:tr h="0">
                <a:tc>
                  <a:txBody>
                    <a:bodyPr/>
                    <a:lstStyle/>
                    <a:p>
                      <a:pPr marL="0" marR="0">
                        <a:lnSpc>
                          <a:spcPct val="115000"/>
                        </a:lnSpc>
                        <a:spcBef>
                          <a:spcPts val="0"/>
                        </a:spcBef>
                        <a:spcAft>
                          <a:spcPts val="0"/>
                        </a:spcAft>
                      </a:pPr>
                      <a:r>
                        <a:rPr lang="en-US" sz="1600" dirty="0">
                          <a:effectLst/>
                          <a:latin typeface="Arial" panose="020B0604020202020204" pitchFamily="34" charset="0"/>
                          <a:ea typeface="Times New Roman" panose="02020603050405020304" pitchFamily="18" charset="0"/>
                          <a:cs typeface="Times New Roman" panose="02020603050405020304" pitchFamily="18" charset="0"/>
                        </a:rPr>
                        <a:t>Control Functions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600" dirty="0">
                          <a:effectLst/>
                          <a:latin typeface="Arial" panose="020B0604020202020204" pitchFamily="34" charset="0"/>
                          <a:ea typeface="Times New Roman" panose="02020603050405020304" pitchFamily="18" charset="0"/>
                          <a:cs typeface="Times New Roman" panose="02020603050405020304" pitchFamily="18" charset="0"/>
                        </a:rPr>
                        <a:t>Signal control of traffic at road intersections, ramp metering on freeways, dynamic route guidance, and traffic flow harmonization.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72218372"/>
                  </a:ext>
                </a:extLst>
              </a:tr>
              <a:tr h="0">
                <a:tc>
                  <a:txBody>
                    <a:bodyPr/>
                    <a:lstStyle/>
                    <a:p>
                      <a:pPr marL="0" marR="0">
                        <a:lnSpc>
                          <a:spcPct val="115000"/>
                        </a:lnSpc>
                        <a:spcBef>
                          <a:spcPts val="0"/>
                        </a:spcBef>
                        <a:spcAft>
                          <a:spcPts val="0"/>
                        </a:spcAft>
                      </a:pPr>
                      <a:r>
                        <a:rPr lang="en-US" sz="1600" dirty="0">
                          <a:effectLst/>
                          <a:latin typeface="Arial" panose="020B0604020202020204" pitchFamily="34" charset="0"/>
                          <a:ea typeface="Times New Roman" panose="02020603050405020304" pitchFamily="18" charset="0"/>
                          <a:cs typeface="Times New Roman" panose="02020603050405020304" pitchFamily="18" charset="0"/>
                        </a:rPr>
                        <a:t>Decision Making</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600" dirty="0">
                          <a:effectLst/>
                          <a:latin typeface="Arial" panose="020B0604020202020204" pitchFamily="34" charset="0"/>
                          <a:ea typeface="Times New Roman" panose="02020603050405020304" pitchFamily="18" charset="0"/>
                          <a:cs typeface="Times New Roman" panose="02020603050405020304" pitchFamily="18" charset="0"/>
                        </a:rPr>
                        <a:t>Deciding whether to build a new road, how much money should be allocated to maintenance and rehabilitation activities and which road segments or bridges to maintain, and whether to divert traffic to an alternative route during a traffic incident.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06984814"/>
                  </a:ext>
                </a:extLst>
              </a:tr>
              <a:tr h="0">
                <a:tc>
                  <a:txBody>
                    <a:bodyPr/>
                    <a:lstStyle/>
                    <a:p>
                      <a:pPr marL="0" marR="0">
                        <a:lnSpc>
                          <a:spcPct val="115000"/>
                        </a:lnSpc>
                        <a:spcBef>
                          <a:spcPts val="0"/>
                        </a:spcBef>
                        <a:spcAft>
                          <a:spcPts val="0"/>
                        </a:spcAft>
                      </a:pPr>
                      <a:r>
                        <a:rPr lang="en-US" sz="1600" dirty="0">
                          <a:effectLst/>
                          <a:latin typeface="Arial" panose="020B0604020202020204" pitchFamily="34" charset="0"/>
                          <a:ea typeface="Times New Roman" panose="02020603050405020304" pitchFamily="18" charset="0"/>
                          <a:cs typeface="Times New Roman" panose="02020603050405020304" pitchFamily="18" charset="0"/>
                        </a:rPr>
                        <a:t>Deep Learning</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600" dirty="0">
                          <a:effectLst/>
                          <a:latin typeface="Arial" panose="020B0604020202020204" pitchFamily="34" charset="0"/>
                          <a:ea typeface="Times New Roman" panose="02020603050405020304" pitchFamily="18" charset="0"/>
                          <a:cs typeface="Times New Roman" panose="02020603050405020304" pitchFamily="18" charset="0"/>
                        </a:rPr>
                        <a:t>Video detection analytics and short-term traffic prediction.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38350792"/>
                  </a:ext>
                </a:extLst>
              </a:tr>
              <a:tr h="0">
                <a:tc>
                  <a:txBody>
                    <a:bodyPr/>
                    <a:lstStyle/>
                    <a:p>
                      <a:pPr marL="0" marR="0">
                        <a:lnSpc>
                          <a:spcPct val="115000"/>
                        </a:lnSpc>
                        <a:spcBef>
                          <a:spcPts val="0"/>
                        </a:spcBef>
                        <a:spcAft>
                          <a:spcPts val="0"/>
                        </a:spcAft>
                      </a:pPr>
                      <a:r>
                        <a:rPr lang="en-US" sz="1600" dirty="0">
                          <a:effectLst/>
                          <a:latin typeface="Arial" panose="020B0604020202020204" pitchFamily="34" charset="0"/>
                          <a:ea typeface="Times New Roman" panose="02020603050405020304" pitchFamily="18" charset="0"/>
                          <a:cs typeface="Times New Roman" panose="02020603050405020304" pitchFamily="18" charset="0"/>
                        </a:rPr>
                        <a:t>Nonlinear Prediction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600" dirty="0">
                          <a:effectLst/>
                          <a:latin typeface="Arial" panose="020B0604020202020204" pitchFamily="34" charset="0"/>
                          <a:ea typeface="Times New Roman" panose="02020603050405020304" pitchFamily="18" charset="0"/>
                          <a:cs typeface="Times New Roman" panose="02020603050405020304" pitchFamily="18" charset="0"/>
                        </a:rPr>
                        <a:t>Traffic demand modeling; modeling the transportation infrastructure health as a function of traffic, construction, and weathering.</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46234325"/>
                  </a:ext>
                </a:extLst>
              </a:tr>
              <a:tr h="0">
                <a:tc>
                  <a:txBody>
                    <a:bodyPr/>
                    <a:lstStyle/>
                    <a:p>
                      <a:pPr marL="0" marR="0">
                        <a:lnSpc>
                          <a:spcPct val="115000"/>
                        </a:lnSpc>
                        <a:spcBef>
                          <a:spcPts val="0"/>
                        </a:spcBef>
                        <a:spcAft>
                          <a:spcPts val="0"/>
                        </a:spcAft>
                      </a:pPr>
                      <a:r>
                        <a:rPr lang="en-US" sz="1600" dirty="0">
                          <a:effectLst/>
                          <a:latin typeface="Arial" panose="020B0604020202020204" pitchFamily="34" charset="0"/>
                          <a:ea typeface="Times New Roman" panose="02020603050405020304" pitchFamily="18" charset="0"/>
                          <a:cs typeface="Times New Roman" panose="02020603050405020304" pitchFamily="18" charset="0"/>
                        </a:rPr>
                        <a:t>Pattern Recognition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600" dirty="0">
                          <a:effectLst/>
                          <a:latin typeface="Arial" panose="020B0604020202020204" pitchFamily="34" charset="0"/>
                          <a:ea typeface="Times New Roman" panose="02020603050405020304" pitchFamily="18" charset="0"/>
                          <a:cs typeface="Times New Roman" panose="02020603050405020304" pitchFamily="18" charset="0"/>
                        </a:rPr>
                        <a:t>Automatic incident detection, image processing for traffic data collection.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13426590"/>
                  </a:ext>
                </a:extLst>
              </a:tr>
              <a:tr h="0">
                <a:tc>
                  <a:txBody>
                    <a:bodyPr/>
                    <a:lstStyle/>
                    <a:p>
                      <a:pPr marL="0" marR="0">
                        <a:lnSpc>
                          <a:spcPct val="115000"/>
                        </a:lnSpc>
                        <a:spcBef>
                          <a:spcPts val="0"/>
                        </a:spcBef>
                        <a:spcAft>
                          <a:spcPts val="0"/>
                        </a:spcAft>
                      </a:pPr>
                      <a:r>
                        <a:rPr lang="en-US" sz="1600" dirty="0">
                          <a:effectLst/>
                          <a:latin typeface="Arial" panose="020B0604020202020204" pitchFamily="34" charset="0"/>
                          <a:ea typeface="Times New Roman" panose="02020603050405020304" pitchFamily="18" charset="0"/>
                          <a:cs typeface="Times New Roman" panose="02020603050405020304" pitchFamily="18" charset="0"/>
                        </a:rPr>
                        <a:t>Planning</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600" dirty="0">
                          <a:effectLst/>
                          <a:latin typeface="Arial" panose="020B0604020202020204" pitchFamily="34" charset="0"/>
                          <a:ea typeface="Times New Roman" panose="02020603050405020304" pitchFamily="18" charset="0"/>
                          <a:cs typeface="Times New Roman" panose="02020603050405020304" pitchFamily="18" charset="0"/>
                        </a:rPr>
                        <a:t>Support simulation and activity-based models.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21435568"/>
                  </a:ext>
                </a:extLst>
              </a:tr>
            </a:tbl>
          </a:graphicData>
        </a:graphic>
      </p:graphicFrame>
    </p:spTree>
    <p:extLst>
      <p:ext uri="{BB962C8B-B14F-4D97-AF65-F5344CB8AC3E}">
        <p14:creationId xmlns:p14="http://schemas.microsoft.com/office/powerpoint/2010/main" val="351480023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01243-BEAE-4AAA-B710-819FFB157C91}"/>
              </a:ext>
            </a:extLst>
          </p:cNvPr>
          <p:cNvSpPr>
            <a:spLocks noGrp="1"/>
          </p:cNvSpPr>
          <p:nvPr>
            <p:ph type="title"/>
          </p:nvPr>
        </p:nvSpPr>
        <p:spPr/>
        <p:txBody>
          <a:bodyPr/>
          <a:lstStyle/>
          <a:p>
            <a:r>
              <a:rPr lang="en-US" dirty="0"/>
              <a:t>Emerging Technologies</a:t>
            </a:r>
          </a:p>
        </p:txBody>
      </p:sp>
      <p:sp>
        <p:nvSpPr>
          <p:cNvPr id="3" name="Content Placeholder 2">
            <a:extLst>
              <a:ext uri="{FF2B5EF4-FFF2-40B4-BE49-F238E27FC236}">
                <a16:creationId xmlns:a16="http://schemas.microsoft.com/office/drawing/2014/main" id="{02B31AC3-4789-4A62-A1B8-9B30F392997D}"/>
              </a:ext>
            </a:extLst>
          </p:cNvPr>
          <p:cNvSpPr>
            <a:spLocks noGrp="1"/>
          </p:cNvSpPr>
          <p:nvPr>
            <p:ph idx="1"/>
          </p:nvPr>
        </p:nvSpPr>
        <p:spPr/>
        <p:txBody>
          <a:bodyPr/>
          <a:lstStyle/>
          <a:p>
            <a:endParaRPr lang="en-US" sz="2400" dirty="0"/>
          </a:p>
          <a:p>
            <a:endParaRPr lang="en-US" dirty="0"/>
          </a:p>
        </p:txBody>
      </p:sp>
      <p:pic>
        <p:nvPicPr>
          <p:cNvPr id="7" name="Picture 6">
            <a:extLst>
              <a:ext uri="{FF2B5EF4-FFF2-40B4-BE49-F238E27FC236}">
                <a16:creationId xmlns:a16="http://schemas.microsoft.com/office/drawing/2014/main" id="{423764A7-0450-45F9-90D1-F6AF3E12C265}"/>
              </a:ext>
            </a:extLst>
          </p:cNvPr>
          <p:cNvPicPr>
            <a:picLocks noChangeAspect="1"/>
          </p:cNvPicPr>
          <p:nvPr/>
        </p:nvPicPr>
        <p:blipFill>
          <a:blip r:embed="rId3"/>
          <a:stretch>
            <a:fillRect/>
          </a:stretch>
        </p:blipFill>
        <p:spPr>
          <a:xfrm>
            <a:off x="457200" y="1600200"/>
            <a:ext cx="3352800" cy="4030757"/>
          </a:xfrm>
          <a:prstGeom prst="rect">
            <a:avLst/>
          </a:prstGeom>
        </p:spPr>
      </p:pic>
      <p:pic>
        <p:nvPicPr>
          <p:cNvPr id="8" name="Picture 7">
            <a:extLst>
              <a:ext uri="{FF2B5EF4-FFF2-40B4-BE49-F238E27FC236}">
                <a16:creationId xmlns:a16="http://schemas.microsoft.com/office/drawing/2014/main" id="{1B7319B3-42F8-4062-8BAF-013BC55C6EB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912386" y="1625599"/>
            <a:ext cx="4855617" cy="4005357"/>
          </a:xfrm>
          <a:prstGeom prst="rect">
            <a:avLst/>
          </a:prstGeom>
          <a:noFill/>
          <a:ln>
            <a:noFill/>
          </a:ln>
        </p:spPr>
      </p:pic>
    </p:spTree>
    <p:extLst>
      <p:ext uri="{BB962C8B-B14F-4D97-AF65-F5344CB8AC3E}">
        <p14:creationId xmlns:p14="http://schemas.microsoft.com/office/powerpoint/2010/main" val="113221879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01243-BEAE-4AAA-B710-819FFB157C91}"/>
              </a:ext>
            </a:extLst>
          </p:cNvPr>
          <p:cNvSpPr>
            <a:spLocks noGrp="1"/>
          </p:cNvSpPr>
          <p:nvPr>
            <p:ph type="title"/>
          </p:nvPr>
        </p:nvSpPr>
        <p:spPr/>
        <p:txBody>
          <a:bodyPr/>
          <a:lstStyle/>
          <a:p>
            <a:r>
              <a:rPr lang="en-US" sz="3000" dirty="0"/>
              <a:t>Workforce Management and Development</a:t>
            </a:r>
          </a:p>
        </p:txBody>
      </p:sp>
      <p:sp>
        <p:nvSpPr>
          <p:cNvPr id="5" name="Content Placeholder 4">
            <a:extLst>
              <a:ext uri="{FF2B5EF4-FFF2-40B4-BE49-F238E27FC236}">
                <a16:creationId xmlns:a16="http://schemas.microsoft.com/office/drawing/2014/main" id="{A7C03E9E-B015-4CFA-AC18-1B47A5179061}"/>
              </a:ext>
            </a:extLst>
          </p:cNvPr>
          <p:cNvSpPr>
            <a:spLocks noGrp="1"/>
          </p:cNvSpPr>
          <p:nvPr>
            <p:ph idx="1"/>
          </p:nvPr>
        </p:nvSpPr>
        <p:spPr/>
        <p:txBody>
          <a:bodyPr/>
          <a:lstStyle/>
          <a:p>
            <a:pPr marL="173736" indent="0">
              <a:buNone/>
            </a:pPr>
            <a:r>
              <a:rPr lang="en-US" sz="2400" b="1" dirty="0"/>
              <a:t>To meet existing and future needs</a:t>
            </a:r>
          </a:p>
          <a:p>
            <a:r>
              <a:rPr lang="en-US" sz="2400" b="1" dirty="0"/>
              <a:t>Need to evolve existing positions</a:t>
            </a:r>
          </a:p>
          <a:p>
            <a:r>
              <a:rPr lang="en-US" sz="2400" b="1" dirty="0"/>
              <a:t>Rethink types of positions transportation agencies hire</a:t>
            </a:r>
          </a:p>
          <a:p>
            <a:endParaRPr lang="en-US" sz="2400" b="1" dirty="0"/>
          </a:p>
          <a:p>
            <a:r>
              <a:rPr lang="en-US" sz="2400" dirty="0">
                <a:solidFill>
                  <a:srgbClr val="000000"/>
                </a:solidFill>
                <a:effectLst/>
                <a:latin typeface="Arial" panose="020B0604020202020204" pitchFamily="34" charset="0"/>
                <a:ea typeface="Arial" panose="020B0604020202020204" pitchFamily="34" charset="0"/>
                <a:cs typeface="Arial" panose="020B0604020202020204" pitchFamily="34" charset="0"/>
              </a:rPr>
              <a:t>A TSMO Workforce Development Guidebook was published as part of an NCHRP project in 2019 to look at the types of positions transportation agencies need to start considering</a:t>
            </a:r>
            <a:endParaRPr lang="en-US" sz="2400" b="1" dirty="0"/>
          </a:p>
        </p:txBody>
      </p:sp>
    </p:spTree>
    <p:extLst>
      <p:ext uri="{BB962C8B-B14F-4D97-AF65-F5344CB8AC3E}">
        <p14:creationId xmlns:p14="http://schemas.microsoft.com/office/powerpoint/2010/main" val="75679155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01243-BEAE-4AAA-B710-819FFB157C91}"/>
              </a:ext>
            </a:extLst>
          </p:cNvPr>
          <p:cNvSpPr>
            <a:spLocks noGrp="1"/>
          </p:cNvSpPr>
          <p:nvPr>
            <p:ph type="title"/>
          </p:nvPr>
        </p:nvSpPr>
        <p:spPr/>
        <p:txBody>
          <a:bodyPr/>
          <a:lstStyle/>
          <a:p>
            <a:r>
              <a:rPr lang="en-US" sz="3000" dirty="0"/>
              <a:t>Workforce Management and Development</a:t>
            </a:r>
          </a:p>
        </p:txBody>
      </p:sp>
      <p:sp>
        <p:nvSpPr>
          <p:cNvPr id="5" name="Content Placeholder 4">
            <a:extLst>
              <a:ext uri="{FF2B5EF4-FFF2-40B4-BE49-F238E27FC236}">
                <a16:creationId xmlns:a16="http://schemas.microsoft.com/office/drawing/2014/main" id="{A7C03E9E-B015-4CFA-AC18-1B47A5179061}"/>
              </a:ext>
            </a:extLst>
          </p:cNvPr>
          <p:cNvSpPr>
            <a:spLocks noGrp="1"/>
          </p:cNvSpPr>
          <p:nvPr>
            <p:ph idx="1"/>
          </p:nvPr>
        </p:nvSpPr>
        <p:spPr/>
        <p:txBody>
          <a:bodyPr/>
          <a:lstStyle/>
          <a:p>
            <a:pPr marL="173736" indent="0">
              <a:buNone/>
            </a:pPr>
            <a:r>
              <a:rPr lang="en-US" sz="2400" b="1" dirty="0"/>
              <a:t>Professional Position</a:t>
            </a:r>
          </a:p>
        </p:txBody>
      </p:sp>
      <p:graphicFrame>
        <p:nvGraphicFramePr>
          <p:cNvPr id="4" name="Table 3">
            <a:extLst>
              <a:ext uri="{FF2B5EF4-FFF2-40B4-BE49-F238E27FC236}">
                <a16:creationId xmlns:a16="http://schemas.microsoft.com/office/drawing/2014/main" id="{C0D874AC-012A-4F28-9130-B10F6F0AB62F}"/>
              </a:ext>
            </a:extLst>
          </p:cNvPr>
          <p:cNvGraphicFramePr>
            <a:graphicFrameLocks noGrp="1"/>
          </p:cNvGraphicFramePr>
          <p:nvPr/>
        </p:nvGraphicFramePr>
        <p:xfrm>
          <a:off x="304800" y="1807236"/>
          <a:ext cx="8686800" cy="3983964"/>
        </p:xfrm>
        <a:graphic>
          <a:graphicData uri="http://schemas.openxmlformats.org/drawingml/2006/table">
            <a:tbl>
              <a:tblPr firstRow="1" bandRow="1">
                <a:tableStyleId>{5940675A-B579-460E-94D1-54222C63F5DA}</a:tableStyleId>
              </a:tblPr>
              <a:tblGrid>
                <a:gridCol w="4191000">
                  <a:extLst>
                    <a:ext uri="{9D8B030D-6E8A-4147-A177-3AD203B41FA5}">
                      <a16:colId xmlns:a16="http://schemas.microsoft.com/office/drawing/2014/main" val="1640596537"/>
                    </a:ext>
                  </a:extLst>
                </a:gridCol>
                <a:gridCol w="4495800">
                  <a:extLst>
                    <a:ext uri="{9D8B030D-6E8A-4147-A177-3AD203B41FA5}">
                      <a16:colId xmlns:a16="http://schemas.microsoft.com/office/drawing/2014/main" val="735854174"/>
                    </a:ext>
                  </a:extLst>
                </a:gridCol>
              </a:tblGrid>
              <a:tr h="374434">
                <a:tc>
                  <a:txBody>
                    <a:bodyPr/>
                    <a:lstStyle/>
                    <a:p>
                      <a:pPr algn="l"/>
                      <a:r>
                        <a:rPr lang="en-US" sz="1800" b="0" dirty="0"/>
                        <a:t>Traffic Data Scientist/Statistician</a:t>
                      </a:r>
                      <a:endParaRPr lang="en-US" sz="1800" b="0" dirty="0">
                        <a:latin typeface="Arial" panose="020B0604020202020204" pitchFamily="34" charset="0"/>
                        <a:cs typeface="Arial" panose="020B0604020202020204" pitchFamily="34" charset="0"/>
                      </a:endParaRPr>
                    </a:p>
                  </a:txBody>
                  <a:tcPr anchor="ctr"/>
                </a:tc>
                <a:tc>
                  <a:txBody>
                    <a:bodyPr/>
                    <a:lstStyle/>
                    <a:p>
                      <a:pPr algn="l"/>
                      <a:r>
                        <a:rPr lang="en-US" sz="1800" b="0" dirty="0"/>
                        <a:t>Cyber Security Engineer</a:t>
                      </a:r>
                      <a:endParaRPr lang="en-US" sz="1800" b="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2605477854"/>
                  </a:ext>
                </a:extLst>
              </a:tr>
              <a:tr h="374434">
                <a:tc>
                  <a:txBody>
                    <a:bodyPr/>
                    <a:lstStyle/>
                    <a:p>
                      <a:pPr algn="l"/>
                      <a:r>
                        <a:rPr lang="en-US" sz="1800" dirty="0"/>
                        <a:t>TSMO Manager/Chief/Bureau Director</a:t>
                      </a:r>
                      <a:endParaRPr lang="en-US" sz="1800" dirty="0">
                        <a:latin typeface="Arial" panose="020B0604020202020204" pitchFamily="34" charset="0"/>
                        <a:cs typeface="Arial" panose="020B0604020202020204" pitchFamily="34" charset="0"/>
                      </a:endParaRPr>
                    </a:p>
                  </a:txBody>
                  <a:tcPr anchor="ctr"/>
                </a:tc>
                <a:tc>
                  <a:txBody>
                    <a:bodyPr/>
                    <a:lstStyle/>
                    <a:p>
                      <a:pPr algn="l"/>
                      <a:r>
                        <a:rPr lang="en-US" sz="1800" dirty="0"/>
                        <a:t>Transportation Data Ethicist </a:t>
                      </a:r>
                      <a:endParaRPr lang="en-US" sz="18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672868375"/>
                  </a:ext>
                </a:extLst>
              </a:tr>
              <a:tr h="374434">
                <a:tc>
                  <a:txBody>
                    <a:bodyPr/>
                    <a:lstStyle/>
                    <a:p>
                      <a:pPr algn="l"/>
                      <a:r>
                        <a:rPr lang="en-US" sz="1800" dirty="0"/>
                        <a:t>TSMO Program Manager</a:t>
                      </a:r>
                      <a:endParaRPr lang="en-US" sz="1800" dirty="0">
                        <a:latin typeface="Arial" panose="020B0604020202020204" pitchFamily="34" charset="0"/>
                        <a:cs typeface="Arial" panose="020B0604020202020204" pitchFamily="34" charset="0"/>
                      </a:endParaRPr>
                    </a:p>
                  </a:txBody>
                  <a:tcPr anchor="ctr"/>
                </a:tc>
                <a:tc>
                  <a:txBody>
                    <a:bodyPr/>
                    <a:lstStyle/>
                    <a:p>
                      <a:pPr algn="l"/>
                      <a:r>
                        <a:rPr lang="en-US" sz="1800" dirty="0"/>
                        <a:t>Surface Weather Specialist </a:t>
                      </a:r>
                      <a:endParaRPr lang="en-US" sz="18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3015109673"/>
                  </a:ext>
                </a:extLst>
              </a:tr>
              <a:tr h="374434">
                <a:tc>
                  <a:txBody>
                    <a:bodyPr/>
                    <a:lstStyle/>
                    <a:p>
                      <a:pPr algn="l"/>
                      <a:r>
                        <a:rPr lang="en-US" sz="1800" dirty="0"/>
                        <a:t>Computer Engineer</a:t>
                      </a:r>
                      <a:endParaRPr lang="en-US" sz="1800" dirty="0">
                        <a:latin typeface="Arial" panose="020B0604020202020204" pitchFamily="34" charset="0"/>
                        <a:cs typeface="Arial" panose="020B0604020202020204" pitchFamily="34" charset="0"/>
                      </a:endParaRPr>
                    </a:p>
                  </a:txBody>
                  <a:tcPr anchor="ctr"/>
                </a:tc>
                <a:tc>
                  <a:txBody>
                    <a:bodyPr/>
                    <a:lstStyle/>
                    <a:p>
                      <a:pPr algn="l"/>
                      <a:r>
                        <a:rPr lang="en-US" sz="1800" dirty="0"/>
                        <a:t>Systems Engineer</a:t>
                      </a:r>
                      <a:endParaRPr lang="en-US" sz="18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110356813"/>
                  </a:ext>
                </a:extLst>
              </a:tr>
              <a:tr h="374434">
                <a:tc>
                  <a:txBody>
                    <a:bodyPr/>
                    <a:lstStyle/>
                    <a:p>
                      <a:pPr algn="l"/>
                      <a:r>
                        <a:rPr lang="en-US" sz="1800" dirty="0"/>
                        <a:t>Artificial Intelligence Scientist</a:t>
                      </a:r>
                      <a:endParaRPr lang="en-US" sz="1800" dirty="0">
                        <a:latin typeface="Arial" panose="020B0604020202020204" pitchFamily="34" charset="0"/>
                        <a:cs typeface="Arial" panose="020B0604020202020204" pitchFamily="34" charset="0"/>
                      </a:endParaRPr>
                    </a:p>
                  </a:txBody>
                  <a:tcPr anchor="ctr"/>
                </a:tc>
                <a:tc>
                  <a:txBody>
                    <a:bodyPr/>
                    <a:lstStyle/>
                    <a:p>
                      <a:pPr algn="l"/>
                      <a:r>
                        <a:rPr lang="en-US" sz="1800" dirty="0"/>
                        <a:t>TSMO Modeling Specialist</a:t>
                      </a:r>
                      <a:endParaRPr lang="en-US" sz="18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57911988"/>
                  </a:ext>
                </a:extLst>
              </a:tr>
              <a:tr h="261430">
                <a:tc>
                  <a:txBody>
                    <a:bodyPr/>
                    <a:lstStyle/>
                    <a:p>
                      <a:pPr algn="l"/>
                      <a:r>
                        <a:rPr lang="en-US" sz="1800" dirty="0"/>
                        <a:t>Telecommunications Engineer</a:t>
                      </a:r>
                      <a:endParaRPr lang="en-US" sz="1800" dirty="0">
                        <a:latin typeface="Arial" panose="020B0604020202020204" pitchFamily="34" charset="0"/>
                        <a:cs typeface="Arial" panose="020B0604020202020204" pitchFamily="34" charset="0"/>
                      </a:endParaRPr>
                    </a:p>
                  </a:txBody>
                  <a:tcPr anchor="ctr"/>
                </a:tc>
                <a:tc>
                  <a:txBody>
                    <a:bodyPr/>
                    <a:lstStyle/>
                    <a:p>
                      <a:pPr algn="l"/>
                      <a:r>
                        <a:rPr lang="en-US" sz="1800" dirty="0"/>
                        <a:t>Emerging Technologies Industry Liaison</a:t>
                      </a:r>
                      <a:endParaRPr lang="en-US" sz="18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028853908"/>
                  </a:ext>
                </a:extLst>
              </a:tr>
              <a:tr h="315824">
                <a:tc>
                  <a:txBody>
                    <a:bodyPr/>
                    <a:lstStyle/>
                    <a:p>
                      <a:pPr algn="l"/>
                      <a:r>
                        <a:rPr lang="en-US" sz="1800" dirty="0"/>
                        <a:t>Data Management Specialist</a:t>
                      </a:r>
                      <a:endParaRPr lang="en-US" sz="1800" dirty="0">
                        <a:latin typeface="Arial" panose="020B0604020202020204" pitchFamily="34" charset="0"/>
                        <a:cs typeface="Arial" panose="020B0604020202020204" pitchFamily="34" charset="0"/>
                      </a:endParaRPr>
                    </a:p>
                  </a:txBody>
                  <a:tcPr anchor="ctr"/>
                </a:tc>
                <a:tc>
                  <a:txBody>
                    <a:bodyPr/>
                    <a:lstStyle/>
                    <a:p>
                      <a:pPr algn="l"/>
                      <a:r>
                        <a:rPr lang="en-US" sz="1800" dirty="0"/>
                        <a:t>Trans. Systems Performance Manager</a:t>
                      </a:r>
                      <a:endParaRPr lang="en-US" sz="18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99504635"/>
                  </a:ext>
                </a:extLst>
              </a:tr>
              <a:tr h="254864">
                <a:tc>
                  <a:txBody>
                    <a:bodyPr/>
                    <a:lstStyle/>
                    <a:p>
                      <a:pPr algn="l"/>
                      <a:r>
                        <a:rPr lang="en-US" sz="1800" dirty="0"/>
                        <a:t>Visualization Specialist</a:t>
                      </a:r>
                      <a:endParaRPr lang="en-US" sz="1800" dirty="0">
                        <a:latin typeface="Arial" panose="020B0604020202020204" pitchFamily="34" charset="0"/>
                        <a:cs typeface="Arial" panose="020B0604020202020204" pitchFamily="34" charset="0"/>
                      </a:endParaRPr>
                    </a:p>
                  </a:txBody>
                  <a:tcPr anchor="ctr"/>
                </a:tc>
                <a:tc>
                  <a:txBody>
                    <a:bodyPr/>
                    <a:lstStyle/>
                    <a:p>
                      <a:pPr algn="l"/>
                      <a:r>
                        <a:rPr lang="en-US" sz="1800" dirty="0"/>
                        <a:t>Integrated Corridor Management Manager </a:t>
                      </a:r>
                      <a:endParaRPr lang="en-US" sz="18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2252850231"/>
                  </a:ext>
                </a:extLst>
              </a:tr>
              <a:tr h="60039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Connected and Automated Vehicles (CAV) Program Manager</a:t>
                      </a:r>
                      <a:endParaRPr lang="en-US" sz="1800" dirty="0">
                        <a:latin typeface="Arial" panose="020B0604020202020204" pitchFamily="34" charset="0"/>
                        <a:cs typeface="Arial" panose="020B0604020202020204" pitchFamily="34" charset="0"/>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Transportation Management Center Manager</a:t>
                      </a:r>
                      <a:endParaRPr lang="en-US" sz="18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2700392378"/>
                  </a:ext>
                </a:extLst>
              </a:tr>
              <a:tr h="374434">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Traffic Incident Management (TIM) Program Manager</a:t>
                      </a:r>
                      <a:endParaRPr lang="en-US" sz="1800" dirty="0">
                        <a:latin typeface="Arial" panose="020B0604020202020204" pitchFamily="34" charset="0"/>
                        <a:cs typeface="Arial" panose="020B0604020202020204" pitchFamily="34" charset="0"/>
                      </a:endParaRPr>
                    </a:p>
                  </a:txBody>
                  <a:tcPr anchor="ct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p>
                  </a:txBody>
                  <a:tcPr anchor="ctr"/>
                </a:tc>
                <a:extLst>
                  <a:ext uri="{0D108BD9-81ED-4DB2-BD59-A6C34878D82A}">
                    <a16:rowId xmlns:a16="http://schemas.microsoft.com/office/drawing/2014/main" val="1161776631"/>
                  </a:ext>
                </a:extLst>
              </a:tr>
            </a:tbl>
          </a:graphicData>
        </a:graphic>
      </p:graphicFrame>
    </p:spTree>
    <p:extLst>
      <p:ext uri="{BB962C8B-B14F-4D97-AF65-F5344CB8AC3E}">
        <p14:creationId xmlns:p14="http://schemas.microsoft.com/office/powerpoint/2010/main" val="399159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01243-BEAE-4AAA-B710-819FFB157C91}"/>
              </a:ext>
            </a:extLst>
          </p:cNvPr>
          <p:cNvSpPr>
            <a:spLocks noGrp="1"/>
          </p:cNvSpPr>
          <p:nvPr>
            <p:ph type="title"/>
          </p:nvPr>
        </p:nvSpPr>
        <p:spPr/>
        <p:txBody>
          <a:bodyPr/>
          <a:lstStyle/>
          <a:p>
            <a:r>
              <a:rPr lang="en-US" dirty="0"/>
              <a:t>Introduction</a:t>
            </a:r>
          </a:p>
        </p:txBody>
      </p:sp>
      <p:sp>
        <p:nvSpPr>
          <p:cNvPr id="3" name="Content Placeholder 2">
            <a:extLst>
              <a:ext uri="{FF2B5EF4-FFF2-40B4-BE49-F238E27FC236}">
                <a16:creationId xmlns:a16="http://schemas.microsoft.com/office/drawing/2014/main" id="{02B31AC3-4789-4A62-A1B8-9B30F392997D}"/>
              </a:ext>
            </a:extLst>
          </p:cNvPr>
          <p:cNvSpPr>
            <a:spLocks noGrp="1"/>
          </p:cNvSpPr>
          <p:nvPr>
            <p:ph idx="10"/>
          </p:nvPr>
        </p:nvSpPr>
        <p:spPr/>
        <p:txBody>
          <a:bodyPr/>
          <a:lstStyle/>
          <a:p>
            <a:pPr marL="173736" indent="0">
              <a:buNone/>
            </a:pPr>
            <a:r>
              <a:rPr lang="en-US" sz="2000" b="1" dirty="0"/>
              <a:t>Defining TSMO</a:t>
            </a:r>
          </a:p>
          <a:p>
            <a:pPr marL="173736" indent="0">
              <a:buNone/>
            </a:pPr>
            <a:endParaRPr lang="en-US" sz="1000" i="1" dirty="0"/>
          </a:p>
          <a:p>
            <a:pPr marL="173736" indent="0">
              <a:buNone/>
            </a:pPr>
            <a:r>
              <a:rPr lang="en-US" sz="1800" i="1" dirty="0"/>
              <a:t>“An integrated set of strategies to optimize the performance of existing infrastructure through the implementation of multimodal and intermodal, cross-jurisdictional systems, services, and projects designed to preserve capacity and improve security, safety, and reliability of the transportation system.”</a:t>
            </a:r>
          </a:p>
          <a:p>
            <a:pPr marL="173736" indent="0">
              <a:buNone/>
            </a:pPr>
            <a:endParaRPr lang="en-US" i="1" dirty="0"/>
          </a:p>
          <a:p>
            <a:pPr marL="173736" indent="0">
              <a:buNone/>
            </a:pPr>
            <a:r>
              <a:rPr lang="en-US" i="1" dirty="0"/>
              <a:t>- FHWA, “What is TSMO?” Website</a:t>
            </a:r>
          </a:p>
          <a:p>
            <a:endParaRPr lang="en-US" dirty="0"/>
          </a:p>
          <a:p>
            <a:endParaRPr lang="en-US" dirty="0"/>
          </a:p>
        </p:txBody>
      </p:sp>
      <p:sp>
        <p:nvSpPr>
          <p:cNvPr id="4" name="Content Placeholder 3">
            <a:extLst>
              <a:ext uri="{FF2B5EF4-FFF2-40B4-BE49-F238E27FC236}">
                <a16:creationId xmlns:a16="http://schemas.microsoft.com/office/drawing/2014/main" id="{1D114B95-09AF-4562-ADEA-8159E74D990D}"/>
              </a:ext>
            </a:extLst>
          </p:cNvPr>
          <p:cNvSpPr>
            <a:spLocks noGrp="1"/>
          </p:cNvSpPr>
          <p:nvPr>
            <p:ph idx="11"/>
          </p:nvPr>
        </p:nvSpPr>
        <p:spPr/>
        <p:txBody>
          <a:bodyPr/>
          <a:lstStyle/>
          <a:p>
            <a:pPr marL="173736" indent="0">
              <a:buNone/>
            </a:pPr>
            <a:r>
              <a:rPr lang="en-US" sz="2000" b="1" dirty="0"/>
              <a:t>Benefits</a:t>
            </a:r>
          </a:p>
          <a:p>
            <a:pPr marL="173736" indent="0">
              <a:buNone/>
            </a:pPr>
            <a:endParaRPr lang="en-US" sz="1000" b="1" dirty="0"/>
          </a:p>
          <a:p>
            <a:r>
              <a:rPr lang="en-US" sz="1800" dirty="0"/>
              <a:t>Improved quality of life</a:t>
            </a:r>
          </a:p>
          <a:p>
            <a:r>
              <a:rPr lang="en-US" sz="1800" dirty="0"/>
              <a:t>Smoother and more reliable traffic flow</a:t>
            </a:r>
          </a:p>
          <a:p>
            <a:r>
              <a:rPr lang="en-US" sz="1800" dirty="0"/>
              <a:t>Improved safety</a:t>
            </a:r>
          </a:p>
          <a:p>
            <a:r>
              <a:rPr lang="en-US" sz="1800" dirty="0"/>
              <a:t>Reduced congestion</a:t>
            </a:r>
          </a:p>
          <a:p>
            <a:r>
              <a:rPr lang="en-US" sz="1800" dirty="0"/>
              <a:t>Less wasted fuel</a:t>
            </a:r>
          </a:p>
          <a:p>
            <a:r>
              <a:rPr lang="en-US" sz="1800" dirty="0"/>
              <a:t>Cleaner air</a:t>
            </a:r>
          </a:p>
          <a:p>
            <a:r>
              <a:rPr lang="en-US" sz="1800" dirty="0"/>
              <a:t>Increased economic vitality</a:t>
            </a:r>
          </a:p>
          <a:p>
            <a:r>
              <a:rPr lang="en-US" sz="1800" dirty="0"/>
              <a:t>More efficient use of resources (facilities, funding)</a:t>
            </a:r>
          </a:p>
          <a:p>
            <a:endParaRPr lang="en-US" dirty="0"/>
          </a:p>
        </p:txBody>
      </p:sp>
    </p:spTree>
    <p:extLst>
      <p:ext uri="{BB962C8B-B14F-4D97-AF65-F5344CB8AC3E}">
        <p14:creationId xmlns:p14="http://schemas.microsoft.com/office/powerpoint/2010/main" val="333527486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01243-BEAE-4AAA-B710-819FFB157C91}"/>
              </a:ext>
            </a:extLst>
          </p:cNvPr>
          <p:cNvSpPr>
            <a:spLocks noGrp="1"/>
          </p:cNvSpPr>
          <p:nvPr>
            <p:ph type="title"/>
          </p:nvPr>
        </p:nvSpPr>
        <p:spPr/>
        <p:txBody>
          <a:bodyPr/>
          <a:lstStyle/>
          <a:p>
            <a:r>
              <a:rPr lang="en-US" sz="3000" dirty="0"/>
              <a:t>Workforce Management and Development</a:t>
            </a:r>
          </a:p>
        </p:txBody>
      </p:sp>
      <p:sp>
        <p:nvSpPr>
          <p:cNvPr id="3" name="Content Placeholder 2">
            <a:extLst>
              <a:ext uri="{FF2B5EF4-FFF2-40B4-BE49-F238E27FC236}">
                <a16:creationId xmlns:a16="http://schemas.microsoft.com/office/drawing/2014/main" id="{C6708E12-9E40-47A0-B6D1-1A59133B7D7E}"/>
              </a:ext>
            </a:extLst>
          </p:cNvPr>
          <p:cNvSpPr>
            <a:spLocks noGrp="1"/>
          </p:cNvSpPr>
          <p:nvPr>
            <p:ph idx="1"/>
          </p:nvPr>
        </p:nvSpPr>
        <p:spPr/>
        <p:txBody>
          <a:bodyPr/>
          <a:lstStyle/>
          <a:p>
            <a:pPr marL="173736" indent="0">
              <a:buNone/>
            </a:pPr>
            <a:r>
              <a:rPr lang="en-US" sz="2400" b="1" dirty="0"/>
              <a:t>Paraprofessional Positions</a:t>
            </a:r>
          </a:p>
          <a:p>
            <a:r>
              <a:rPr lang="en-US" sz="2400" dirty="0"/>
              <a:t>TMC Operators</a:t>
            </a:r>
          </a:p>
          <a:p>
            <a:r>
              <a:rPr lang="en-US" sz="2400" dirty="0"/>
              <a:t>TMC Operations Supervisors (non-degreed)</a:t>
            </a:r>
          </a:p>
          <a:p>
            <a:r>
              <a:rPr lang="en-US" sz="2400" dirty="0"/>
              <a:t>Safety Service Patrol Staff</a:t>
            </a:r>
          </a:p>
          <a:p>
            <a:r>
              <a:rPr lang="en-US" sz="2400" dirty="0"/>
              <a:t>ITS Maintenance Staff</a:t>
            </a:r>
          </a:p>
          <a:p>
            <a:r>
              <a:rPr lang="en-US" sz="2400" dirty="0"/>
              <a:t>Roadway Maintenance Staff</a:t>
            </a:r>
          </a:p>
          <a:p>
            <a:r>
              <a:rPr lang="en-US" sz="2400" dirty="0"/>
              <a:t>Major Roadway Traffic Incident Support Staff </a:t>
            </a:r>
          </a:p>
        </p:txBody>
      </p:sp>
    </p:spTree>
    <p:extLst>
      <p:ext uri="{BB962C8B-B14F-4D97-AF65-F5344CB8AC3E}">
        <p14:creationId xmlns:p14="http://schemas.microsoft.com/office/powerpoint/2010/main" val="179508299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01243-BEAE-4AAA-B710-819FFB157C91}"/>
              </a:ext>
            </a:extLst>
          </p:cNvPr>
          <p:cNvSpPr>
            <a:spLocks noGrp="1"/>
          </p:cNvSpPr>
          <p:nvPr>
            <p:ph type="title"/>
          </p:nvPr>
        </p:nvSpPr>
        <p:spPr/>
        <p:txBody>
          <a:bodyPr/>
          <a:lstStyle/>
          <a:p>
            <a:r>
              <a:rPr lang="en-US" dirty="0"/>
              <a:t>Future Considerations</a:t>
            </a:r>
          </a:p>
        </p:txBody>
      </p:sp>
      <p:sp>
        <p:nvSpPr>
          <p:cNvPr id="3" name="Content Placeholder 2">
            <a:extLst>
              <a:ext uri="{FF2B5EF4-FFF2-40B4-BE49-F238E27FC236}">
                <a16:creationId xmlns:a16="http://schemas.microsoft.com/office/drawing/2014/main" id="{02B31AC3-4789-4A62-A1B8-9B30F392997D}"/>
              </a:ext>
            </a:extLst>
          </p:cNvPr>
          <p:cNvSpPr>
            <a:spLocks noGrp="1"/>
          </p:cNvSpPr>
          <p:nvPr>
            <p:ph idx="1"/>
          </p:nvPr>
        </p:nvSpPr>
        <p:spPr/>
        <p:txBody>
          <a:bodyPr/>
          <a:lstStyle/>
          <a:p>
            <a:r>
              <a:rPr lang="en-US" sz="2400" dirty="0"/>
              <a:t>Alternative business models to maintain the latest technology</a:t>
            </a:r>
          </a:p>
          <a:p>
            <a:r>
              <a:rPr lang="en-US" sz="2400" dirty="0"/>
              <a:t>Continued compression of agency staffing and need for new partnerships</a:t>
            </a:r>
          </a:p>
          <a:p>
            <a:r>
              <a:rPr lang="en-US" sz="2400" dirty="0"/>
              <a:t>New ways to plan, fund, and program ITS to support TSMO strategies</a:t>
            </a:r>
          </a:p>
          <a:p>
            <a:r>
              <a:rPr lang="en-US" sz="2400" dirty="0"/>
              <a:t>Expanding use of ITS to leverage its data to generate critical output metrics for TSMO performance management</a:t>
            </a:r>
          </a:p>
          <a:p>
            <a:r>
              <a:rPr lang="en-US" sz="2400" dirty="0"/>
              <a:t>Developing novel approaches to making the business case for ITS</a:t>
            </a:r>
            <a:endParaRPr lang="en-US" dirty="0"/>
          </a:p>
        </p:txBody>
      </p:sp>
    </p:spTree>
    <p:extLst>
      <p:ext uri="{BB962C8B-B14F-4D97-AF65-F5344CB8AC3E}">
        <p14:creationId xmlns:p14="http://schemas.microsoft.com/office/powerpoint/2010/main" val="170407822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01243-BEAE-4AAA-B710-819FFB157C91}"/>
              </a:ext>
            </a:extLst>
          </p:cNvPr>
          <p:cNvSpPr>
            <a:spLocks noGrp="1"/>
          </p:cNvSpPr>
          <p:nvPr>
            <p:ph type="title"/>
          </p:nvPr>
        </p:nvSpPr>
        <p:spPr/>
        <p:txBody>
          <a:bodyPr/>
          <a:lstStyle/>
          <a:p>
            <a:r>
              <a:rPr lang="en-US" dirty="0"/>
              <a:t>Future Considerations</a:t>
            </a:r>
          </a:p>
        </p:txBody>
      </p:sp>
      <p:sp>
        <p:nvSpPr>
          <p:cNvPr id="3" name="Content Placeholder 2">
            <a:extLst>
              <a:ext uri="{FF2B5EF4-FFF2-40B4-BE49-F238E27FC236}">
                <a16:creationId xmlns:a16="http://schemas.microsoft.com/office/drawing/2014/main" id="{02B31AC3-4789-4A62-A1B8-9B30F392997D}"/>
              </a:ext>
            </a:extLst>
          </p:cNvPr>
          <p:cNvSpPr>
            <a:spLocks noGrp="1"/>
          </p:cNvSpPr>
          <p:nvPr>
            <p:ph idx="1"/>
          </p:nvPr>
        </p:nvSpPr>
        <p:spPr/>
        <p:txBody>
          <a:bodyPr/>
          <a:lstStyle/>
          <a:p>
            <a:r>
              <a:rPr lang="en-US" sz="2400" dirty="0"/>
              <a:t>Impacts of connected vehicle technologies which will drive more vehicle-to-infrastructure interactions</a:t>
            </a:r>
          </a:p>
          <a:p>
            <a:r>
              <a:rPr lang="en-US" sz="2400" dirty="0"/>
              <a:t>New modes of transit and improvements to existing service including rapid growth of transit hubs with seamless transfer between modes</a:t>
            </a:r>
          </a:p>
          <a:p>
            <a:r>
              <a:rPr lang="en-US" sz="2400" dirty="0"/>
              <a:t>Innovations in micromobility and last-mile connections</a:t>
            </a:r>
          </a:p>
          <a:p>
            <a:r>
              <a:rPr lang="en-US" sz="2400" dirty="0"/>
              <a:t>AI-augmented mobility applications</a:t>
            </a:r>
          </a:p>
          <a:p>
            <a:r>
              <a:rPr lang="en-US" sz="2400" dirty="0"/>
              <a:t>Increased demand for robust cyber security</a:t>
            </a:r>
          </a:p>
          <a:p>
            <a:r>
              <a:rPr lang="en-US" sz="2400" dirty="0"/>
              <a:t>TSMO’s growing role in freight management and operations</a:t>
            </a:r>
          </a:p>
          <a:p>
            <a:endParaRPr lang="en-US" dirty="0"/>
          </a:p>
        </p:txBody>
      </p:sp>
    </p:spTree>
    <p:extLst>
      <p:ext uri="{BB962C8B-B14F-4D97-AF65-F5344CB8AC3E}">
        <p14:creationId xmlns:p14="http://schemas.microsoft.com/office/powerpoint/2010/main" val="362468981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FC0D12-8868-4058-BD82-399DA8A2CB5B}"/>
              </a:ext>
            </a:extLst>
          </p:cNvPr>
          <p:cNvSpPr>
            <a:spLocks noGrp="1"/>
          </p:cNvSpPr>
          <p:nvPr>
            <p:ph type="title"/>
          </p:nvPr>
        </p:nvSpPr>
        <p:spPr/>
        <p:txBody>
          <a:bodyPr/>
          <a:lstStyle/>
          <a:p>
            <a:r>
              <a:rPr lang="en-US" dirty="0"/>
              <a:t>Summary</a:t>
            </a:r>
          </a:p>
        </p:txBody>
      </p:sp>
      <p:sp>
        <p:nvSpPr>
          <p:cNvPr id="3" name="Content Placeholder 2">
            <a:extLst>
              <a:ext uri="{FF2B5EF4-FFF2-40B4-BE49-F238E27FC236}">
                <a16:creationId xmlns:a16="http://schemas.microsoft.com/office/drawing/2014/main" id="{C07AFC97-7C03-4902-83B1-A5868EAA13F8}"/>
              </a:ext>
            </a:extLst>
          </p:cNvPr>
          <p:cNvSpPr>
            <a:spLocks noGrp="1"/>
          </p:cNvSpPr>
          <p:nvPr>
            <p:ph idx="1"/>
          </p:nvPr>
        </p:nvSpPr>
        <p:spPr/>
        <p:txBody>
          <a:bodyPr/>
          <a:lstStyle/>
          <a:p>
            <a:r>
              <a:rPr lang="en-US" sz="2400" dirty="0"/>
              <a:t>ITS plays a significant role in enabling and maturing TSMO throughout transportation organizations </a:t>
            </a:r>
          </a:p>
          <a:p>
            <a:r>
              <a:rPr lang="en-US" sz="2400" dirty="0"/>
              <a:t>ITS helps to provide better network performance through a variety of strategies </a:t>
            </a:r>
          </a:p>
          <a:p>
            <a:r>
              <a:rPr lang="en-US" sz="2400" dirty="0"/>
              <a:t>While module focus was primarily on ITS - important to recognize the people, planning, policies, procedures, and collaboration required to gain maximum benefit </a:t>
            </a:r>
          </a:p>
          <a:p>
            <a:r>
              <a:rPr lang="en-US" sz="2400" dirty="0"/>
              <a:t>With rapid and accelerating technology, critical transportation organizations evolve existing positions and create new ones to meet needs</a:t>
            </a:r>
          </a:p>
        </p:txBody>
      </p:sp>
    </p:spTree>
    <p:extLst>
      <p:ext uri="{BB962C8B-B14F-4D97-AF65-F5344CB8AC3E}">
        <p14:creationId xmlns:p14="http://schemas.microsoft.com/office/powerpoint/2010/main" val="394289262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FC0D12-8868-4058-BD82-399DA8A2CB5B}"/>
              </a:ext>
            </a:extLst>
          </p:cNvPr>
          <p:cNvSpPr>
            <a:spLocks noGrp="1"/>
          </p:cNvSpPr>
          <p:nvPr>
            <p:ph type="title"/>
          </p:nvPr>
        </p:nvSpPr>
        <p:spPr/>
        <p:txBody>
          <a:bodyPr/>
          <a:lstStyle/>
          <a:p>
            <a:r>
              <a:rPr lang="en-US" dirty="0"/>
              <a:t>References</a:t>
            </a:r>
          </a:p>
        </p:txBody>
      </p:sp>
      <p:sp>
        <p:nvSpPr>
          <p:cNvPr id="3" name="Content Placeholder 2">
            <a:extLst>
              <a:ext uri="{FF2B5EF4-FFF2-40B4-BE49-F238E27FC236}">
                <a16:creationId xmlns:a16="http://schemas.microsoft.com/office/drawing/2014/main" id="{C07AFC97-7C03-4902-83B1-A5868EAA13F8}"/>
              </a:ext>
            </a:extLst>
          </p:cNvPr>
          <p:cNvSpPr>
            <a:spLocks noGrp="1"/>
          </p:cNvSpPr>
          <p:nvPr>
            <p:ph idx="1"/>
          </p:nvPr>
        </p:nvSpPr>
        <p:spPr>
          <a:xfrm>
            <a:off x="457200" y="1295400"/>
            <a:ext cx="8534400" cy="4525963"/>
          </a:xfrm>
        </p:spPr>
        <p:txBody>
          <a:bodyPr/>
          <a:lstStyle/>
          <a:p>
            <a:pPr marL="0" marR="0" indent="0">
              <a:lnSpc>
                <a:spcPct val="115000"/>
              </a:lnSpc>
              <a:spcBef>
                <a:spcPts val="0"/>
              </a:spcBef>
              <a:spcAft>
                <a:spcPts val="0"/>
              </a:spcAft>
              <a:buNone/>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1. FHWA Planning “What is TSMO?" website</a:t>
            </a:r>
          </a:p>
          <a:p>
            <a:pPr marL="0" marR="0" indent="0">
              <a:lnSpc>
                <a:spcPct val="115000"/>
              </a:lnSpc>
              <a:spcBef>
                <a:spcPts val="0"/>
              </a:spcBef>
              <a:spcAft>
                <a:spcPts val="0"/>
              </a:spcAft>
              <a:buNone/>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2. FHWA Human Factors Guidelines for Transportation Management Centers, 2018.</a:t>
            </a:r>
          </a:p>
          <a:p>
            <a:pPr marL="0" marR="0" indent="0">
              <a:lnSpc>
                <a:spcPct val="115000"/>
              </a:lnSpc>
              <a:spcBef>
                <a:spcPts val="0"/>
              </a:spcBef>
              <a:spcAft>
                <a:spcPts val="0"/>
              </a:spcAft>
              <a:buNone/>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3. FHWA Connected Vehicle Applications Automated Traffic Signal Performance Measures Case Studies: Utah Department of Transportation </a:t>
            </a:r>
          </a:p>
          <a:p>
            <a:pPr marL="0" marR="0" indent="0">
              <a:lnSpc>
                <a:spcPct val="115000"/>
              </a:lnSpc>
              <a:spcBef>
                <a:spcPts val="0"/>
              </a:spcBef>
              <a:spcAft>
                <a:spcPts val="0"/>
              </a:spcAft>
              <a:buNone/>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4. FHWA Transportation Asset Management Plans Case Study 7 – “Managing Assets Beyond Pavements and Bridges,” FHWA-HIF-20-067: </a:t>
            </a:r>
          </a:p>
          <a:p>
            <a:pPr marL="0" marR="0" indent="0">
              <a:lnSpc>
                <a:spcPct val="115000"/>
              </a:lnSpc>
              <a:spcBef>
                <a:spcPts val="0"/>
              </a:spcBef>
              <a:spcAft>
                <a:spcPts val="0"/>
              </a:spcAft>
              <a:buNone/>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5. </a:t>
            </a:r>
            <a:r>
              <a:rPr lang="en-US" sz="1800" i="1" dirty="0">
                <a:effectLst/>
                <a:latin typeface="Arial" panose="020B0604020202020204" pitchFamily="34" charset="0"/>
                <a:ea typeface="Times New Roman" panose="02020603050405020304" pitchFamily="18" charset="0"/>
                <a:cs typeface="Times New Roman" panose="02020603050405020304" pitchFamily="18" charset="0"/>
              </a:rPr>
              <a:t>Planning and Implementing Multimodal, Integrated Corridor Management: Guidebook</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Web-Only Document 287</a:t>
            </a:r>
          </a:p>
          <a:p>
            <a:pPr marL="0" marR="0" indent="0">
              <a:lnSpc>
                <a:spcPct val="115000"/>
              </a:lnSpc>
              <a:spcBef>
                <a:spcPts val="0"/>
              </a:spcBef>
              <a:spcAft>
                <a:spcPts val="0"/>
              </a:spcAft>
              <a:buNone/>
            </a:pPr>
            <a:r>
              <a:rPr lang="en-US" sz="1800" dirty="0">
                <a:latin typeface="Arial" panose="020B0604020202020204" pitchFamily="34" charset="0"/>
                <a:ea typeface="Times New Roman" panose="02020603050405020304" pitchFamily="18" charset="0"/>
                <a:cs typeface="Times New Roman" panose="02020603050405020304" pitchFamily="18" charset="0"/>
              </a:rPr>
              <a:t>6</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Integrated Corridor Management (ICM) Program: Major Achievements, Key Findings, and Outlook: </a:t>
            </a:r>
          </a:p>
          <a:p>
            <a:pPr marL="0" marR="0" indent="0">
              <a:lnSpc>
                <a:spcPct val="115000"/>
              </a:lnSpc>
              <a:spcBef>
                <a:spcPts val="0"/>
              </a:spcBef>
              <a:spcAft>
                <a:spcPts val="0"/>
              </a:spcAft>
              <a:buNone/>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7. Federal Transit Administration, “Dallas ICM Transit Vehicle Real-time Data Demonstration: Final Report,” 2015.</a:t>
            </a:r>
          </a:p>
          <a:p>
            <a:pPr marL="0" marR="0" indent="0">
              <a:lnSpc>
                <a:spcPct val="115000"/>
              </a:lnSpc>
              <a:spcBef>
                <a:spcPts val="0"/>
              </a:spcBef>
              <a:spcAft>
                <a:spcPts val="0"/>
              </a:spcAft>
              <a:buNone/>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8. U.S. DOT Fact Sheet, “10 Attributes of a Successful ICM Site,” 2019.</a:t>
            </a:r>
          </a:p>
        </p:txBody>
      </p:sp>
    </p:spTree>
    <p:extLst>
      <p:ext uri="{BB962C8B-B14F-4D97-AF65-F5344CB8AC3E}">
        <p14:creationId xmlns:p14="http://schemas.microsoft.com/office/powerpoint/2010/main" val="278991166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FC0D12-8868-4058-BD82-399DA8A2CB5B}"/>
              </a:ext>
            </a:extLst>
          </p:cNvPr>
          <p:cNvSpPr>
            <a:spLocks noGrp="1"/>
          </p:cNvSpPr>
          <p:nvPr>
            <p:ph type="title"/>
          </p:nvPr>
        </p:nvSpPr>
        <p:spPr/>
        <p:txBody>
          <a:bodyPr/>
          <a:lstStyle/>
          <a:p>
            <a:r>
              <a:rPr lang="en-US" dirty="0"/>
              <a:t>References</a:t>
            </a:r>
          </a:p>
        </p:txBody>
      </p:sp>
      <p:sp>
        <p:nvSpPr>
          <p:cNvPr id="3" name="Content Placeholder 2">
            <a:extLst>
              <a:ext uri="{FF2B5EF4-FFF2-40B4-BE49-F238E27FC236}">
                <a16:creationId xmlns:a16="http://schemas.microsoft.com/office/drawing/2014/main" id="{C07AFC97-7C03-4902-83B1-A5868EAA13F8}"/>
              </a:ext>
            </a:extLst>
          </p:cNvPr>
          <p:cNvSpPr>
            <a:spLocks noGrp="1"/>
          </p:cNvSpPr>
          <p:nvPr>
            <p:ph idx="1"/>
          </p:nvPr>
        </p:nvSpPr>
        <p:spPr>
          <a:xfrm>
            <a:off x="457200" y="1295400"/>
            <a:ext cx="8534400" cy="4525963"/>
          </a:xfrm>
        </p:spPr>
        <p:txBody>
          <a:bodyPr/>
          <a:lstStyle/>
          <a:p>
            <a:pPr marL="0" marR="0" indent="0">
              <a:lnSpc>
                <a:spcPct val="115000"/>
              </a:lnSpc>
              <a:spcBef>
                <a:spcPts val="0"/>
              </a:spcBef>
              <a:spcAft>
                <a:spcPts val="0"/>
              </a:spcAft>
              <a:buNone/>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9. FHWA Office of Operations Active Parking Management website: </a:t>
            </a:r>
          </a:p>
          <a:p>
            <a:pPr marL="0" marR="0" indent="0">
              <a:lnSpc>
                <a:spcPct val="115000"/>
              </a:lnSpc>
              <a:spcBef>
                <a:spcPts val="0"/>
              </a:spcBef>
              <a:spcAft>
                <a:spcPts val="0"/>
              </a:spcAft>
              <a:buNone/>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“Artificial Intelligence in Transportation – Current and Future Business-Use Applications.”</a:t>
            </a:r>
          </a:p>
          <a:p>
            <a:pPr marL="0" marR="0" indent="0">
              <a:lnSpc>
                <a:spcPct val="115000"/>
              </a:lnSpc>
              <a:spcBef>
                <a:spcPts val="0"/>
              </a:spcBef>
              <a:spcAft>
                <a:spcPts val="0"/>
              </a:spcAft>
              <a:buNone/>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10. </a:t>
            </a:r>
            <a:r>
              <a:rPr lang="en-US" sz="1800" i="1" dirty="0">
                <a:effectLst/>
                <a:latin typeface="Arial" panose="020B0604020202020204" pitchFamily="34" charset="0"/>
                <a:ea typeface="Times New Roman" panose="02020603050405020304" pitchFamily="18" charset="0"/>
                <a:cs typeface="Times New Roman" panose="02020603050405020304" pitchFamily="18" charset="0"/>
              </a:rPr>
              <a:t>AASHTO Journal</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“AASHTO Survey Finds Drone Use Exploding Among State DOTs,” May 2019.</a:t>
            </a:r>
          </a:p>
          <a:p>
            <a:pPr marL="0" marR="0" indent="0">
              <a:lnSpc>
                <a:spcPct val="115000"/>
              </a:lnSpc>
              <a:spcBef>
                <a:spcPts val="0"/>
              </a:spcBef>
              <a:spcAft>
                <a:spcPts val="0"/>
              </a:spcAft>
              <a:buNone/>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11. NCHRP 20-07/Task 408, TSMO Workforce: Skills, Positions, Recruitment, Retention, and Career Development</a:t>
            </a:r>
          </a:p>
          <a:p>
            <a:pPr marL="0" marR="0" indent="0">
              <a:lnSpc>
                <a:spcPct val="115000"/>
              </a:lnSpc>
              <a:spcBef>
                <a:spcPts val="0"/>
              </a:spcBef>
              <a:spcAft>
                <a:spcPts val="0"/>
              </a:spcAft>
              <a:buNone/>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12. National Operations Center of Excellence, White Paper: “TSMO Paraprofessional Workforce Development,” November 2019.</a:t>
            </a:r>
            <a:endParaRPr lang="en-US" dirty="0"/>
          </a:p>
        </p:txBody>
      </p:sp>
    </p:spTree>
    <p:extLst>
      <p:ext uri="{BB962C8B-B14F-4D97-AF65-F5344CB8AC3E}">
        <p14:creationId xmlns:p14="http://schemas.microsoft.com/office/powerpoint/2010/main" val="368544190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FC0D12-8868-4058-BD82-399DA8A2CB5B}"/>
              </a:ext>
            </a:extLst>
          </p:cNvPr>
          <p:cNvSpPr>
            <a:spLocks noGrp="1"/>
          </p:cNvSpPr>
          <p:nvPr>
            <p:ph type="title"/>
          </p:nvPr>
        </p:nvSpPr>
        <p:spPr/>
        <p:txBody>
          <a:bodyPr/>
          <a:lstStyle/>
          <a:p>
            <a:r>
              <a:rPr lang="en-US" dirty="0"/>
              <a:t>Questions</a:t>
            </a:r>
          </a:p>
        </p:txBody>
      </p:sp>
      <p:sp>
        <p:nvSpPr>
          <p:cNvPr id="3" name="Content Placeholder 2">
            <a:extLst>
              <a:ext uri="{FF2B5EF4-FFF2-40B4-BE49-F238E27FC236}">
                <a16:creationId xmlns:a16="http://schemas.microsoft.com/office/drawing/2014/main" id="{C07AFC97-7C03-4902-83B1-A5868EAA13F8}"/>
              </a:ext>
            </a:extLst>
          </p:cNvPr>
          <p:cNvSpPr>
            <a:spLocks noGrp="1"/>
          </p:cNvSpPr>
          <p:nvPr>
            <p:ph idx="1"/>
          </p:nvPr>
        </p:nvSpPr>
        <p:spPr/>
        <p:txBody>
          <a:bodyPr/>
          <a:lstStyle/>
          <a:p>
            <a:pPr marL="173736" indent="0">
              <a:buNone/>
            </a:pPr>
            <a:r>
              <a:rPr lang="en-US" sz="2400" dirty="0"/>
              <a:t>Todd Szymkowski</a:t>
            </a:r>
          </a:p>
          <a:p>
            <a:pPr marL="173736" indent="0">
              <a:buNone/>
            </a:pPr>
            <a:r>
              <a:rPr lang="en-US" sz="2400" dirty="0">
                <a:hlinkClick r:id="rId2"/>
              </a:rPr>
              <a:t>tszymkowski@gfnet.com</a:t>
            </a:r>
            <a:endParaRPr lang="en-US" sz="2400" dirty="0"/>
          </a:p>
          <a:p>
            <a:pPr marL="173736" indent="0">
              <a:buNone/>
            </a:pPr>
            <a:r>
              <a:rPr lang="en-US" sz="2400" dirty="0"/>
              <a:t>608.572.4755</a:t>
            </a:r>
          </a:p>
        </p:txBody>
      </p:sp>
    </p:spTree>
    <p:extLst>
      <p:ext uri="{BB962C8B-B14F-4D97-AF65-F5344CB8AC3E}">
        <p14:creationId xmlns:p14="http://schemas.microsoft.com/office/powerpoint/2010/main" val="8997284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A63C04-2C92-40FE-AB22-8227A60EC083}"/>
              </a:ext>
            </a:extLst>
          </p:cNvPr>
          <p:cNvSpPr>
            <a:spLocks noGrp="1"/>
          </p:cNvSpPr>
          <p:nvPr>
            <p:ph type="title"/>
          </p:nvPr>
        </p:nvSpPr>
        <p:spPr/>
        <p:txBody>
          <a:bodyPr/>
          <a:lstStyle/>
          <a:p>
            <a:r>
              <a:rPr lang="en-US" dirty="0"/>
              <a:t>Introduction</a:t>
            </a:r>
          </a:p>
        </p:txBody>
      </p:sp>
      <p:sp>
        <p:nvSpPr>
          <p:cNvPr id="8" name="Content Placeholder 7">
            <a:extLst>
              <a:ext uri="{FF2B5EF4-FFF2-40B4-BE49-F238E27FC236}">
                <a16:creationId xmlns:a16="http://schemas.microsoft.com/office/drawing/2014/main" id="{23715ADD-130E-4395-82B1-75CBC0EF0AB8}"/>
              </a:ext>
            </a:extLst>
          </p:cNvPr>
          <p:cNvSpPr>
            <a:spLocks noGrp="1"/>
          </p:cNvSpPr>
          <p:nvPr>
            <p:ph idx="1"/>
          </p:nvPr>
        </p:nvSpPr>
        <p:spPr>
          <a:xfrm>
            <a:off x="457200" y="1295400"/>
            <a:ext cx="8382000" cy="4525963"/>
          </a:xfrm>
        </p:spPr>
        <p:txBody>
          <a:bodyPr/>
          <a:lstStyle/>
          <a:p>
            <a:pPr marL="173736" indent="0">
              <a:buNone/>
            </a:pPr>
            <a:r>
              <a:rPr lang="en-US" sz="2400" b="1" dirty="0"/>
              <a:t>Fundamental Elements of ITS that enable TSMO</a:t>
            </a:r>
          </a:p>
          <a:p>
            <a:r>
              <a:rPr lang="en-US" sz="2400" dirty="0"/>
              <a:t>Centers - Gather information from a variety of sources </a:t>
            </a:r>
          </a:p>
          <a:p>
            <a:r>
              <a:rPr lang="en-US" sz="2400" dirty="0"/>
              <a:t>Field Devices – Equipment that provides data and supports command and control decisions </a:t>
            </a:r>
          </a:p>
          <a:p>
            <a:r>
              <a:rPr lang="en-US" sz="2400" dirty="0"/>
              <a:t>Communications – Connectivity between the field and center</a:t>
            </a:r>
          </a:p>
          <a:p>
            <a:r>
              <a:rPr lang="en-US" sz="2400" dirty="0"/>
              <a:t>Vehicles, Pedestrians, Bicycles, and other forms of Surface Transportation – Primary sources of data</a:t>
            </a:r>
          </a:p>
          <a:p>
            <a:endParaRPr lang="en-US" dirty="0"/>
          </a:p>
        </p:txBody>
      </p:sp>
    </p:spTree>
    <p:extLst>
      <p:ext uri="{BB962C8B-B14F-4D97-AF65-F5344CB8AC3E}">
        <p14:creationId xmlns:p14="http://schemas.microsoft.com/office/powerpoint/2010/main" val="30797373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01243-BEAE-4AAA-B710-819FFB157C91}"/>
              </a:ext>
            </a:extLst>
          </p:cNvPr>
          <p:cNvSpPr>
            <a:spLocks noGrp="1"/>
          </p:cNvSpPr>
          <p:nvPr>
            <p:ph type="title"/>
          </p:nvPr>
        </p:nvSpPr>
        <p:spPr/>
        <p:txBody>
          <a:bodyPr/>
          <a:lstStyle/>
          <a:p>
            <a:r>
              <a:rPr lang="en-US" dirty="0"/>
              <a:t>Transportation Management Centers</a:t>
            </a:r>
          </a:p>
        </p:txBody>
      </p:sp>
      <p:sp>
        <p:nvSpPr>
          <p:cNvPr id="3" name="Content Placeholder 2">
            <a:extLst>
              <a:ext uri="{FF2B5EF4-FFF2-40B4-BE49-F238E27FC236}">
                <a16:creationId xmlns:a16="http://schemas.microsoft.com/office/drawing/2014/main" id="{02B31AC3-4789-4A62-A1B8-9B30F392997D}"/>
              </a:ext>
            </a:extLst>
          </p:cNvPr>
          <p:cNvSpPr>
            <a:spLocks noGrp="1"/>
          </p:cNvSpPr>
          <p:nvPr>
            <p:ph idx="1"/>
          </p:nvPr>
        </p:nvSpPr>
        <p:spPr/>
        <p:txBody>
          <a:bodyPr/>
          <a:lstStyle/>
          <a:p>
            <a:pPr marL="173736" indent="0">
              <a:buNone/>
            </a:pPr>
            <a:r>
              <a:rPr lang="en-US" sz="2400" b="1" dirty="0"/>
              <a:t>Many Types of TMCs</a:t>
            </a:r>
          </a:p>
          <a:p>
            <a:r>
              <a:rPr lang="en-US" sz="2400" dirty="0"/>
              <a:t>Functions – Freeway, Arterial, Transit, Maintenance, Tolling, Long-Term Work Zone, Special Events</a:t>
            </a:r>
          </a:p>
          <a:p>
            <a:r>
              <a:rPr lang="en-US" sz="2400" dirty="0"/>
              <a:t>Geographic Coverage – Multistate, Statewide, Region, County, Municipality, Project</a:t>
            </a:r>
          </a:p>
          <a:p>
            <a:r>
              <a:rPr lang="en-US" sz="2400" dirty="0"/>
              <a:t>Agencies – Single, Multiple, Different Disciplines</a:t>
            </a:r>
          </a:p>
          <a:p>
            <a:r>
              <a:rPr lang="en-US" sz="2400" dirty="0"/>
              <a:t>Staff Types – Public, Private, Combination, Law Enforcement Liaisons</a:t>
            </a:r>
            <a:endParaRPr lang="en-US" sz="1800" dirty="0"/>
          </a:p>
        </p:txBody>
      </p:sp>
    </p:spTree>
    <p:extLst>
      <p:ext uri="{BB962C8B-B14F-4D97-AF65-F5344CB8AC3E}">
        <p14:creationId xmlns:p14="http://schemas.microsoft.com/office/powerpoint/2010/main" val="6744476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01243-BEAE-4AAA-B710-819FFB157C91}"/>
              </a:ext>
            </a:extLst>
          </p:cNvPr>
          <p:cNvSpPr>
            <a:spLocks noGrp="1"/>
          </p:cNvSpPr>
          <p:nvPr>
            <p:ph type="title"/>
          </p:nvPr>
        </p:nvSpPr>
        <p:spPr/>
        <p:txBody>
          <a:bodyPr/>
          <a:lstStyle/>
          <a:p>
            <a:r>
              <a:rPr lang="en-US" dirty="0"/>
              <a:t>Transportation Management Centers</a:t>
            </a:r>
          </a:p>
        </p:txBody>
      </p:sp>
      <p:pic>
        <p:nvPicPr>
          <p:cNvPr id="4" name="Picture 3" descr="A picture containing text, floor, indoor, ceiling&#10;&#10;Description automatically generated">
            <a:extLst>
              <a:ext uri="{FF2B5EF4-FFF2-40B4-BE49-F238E27FC236}">
                <a16:creationId xmlns:a16="http://schemas.microsoft.com/office/drawing/2014/main" id="{6B7692EB-9A10-4A00-832C-5920D5E92D49}"/>
              </a:ext>
            </a:extLst>
          </p:cNvPr>
          <p:cNvPicPr/>
          <p:nvPr/>
        </p:nvPicPr>
        <p:blipFill>
          <a:blip r:embed="rId3">
            <a:extLst>
              <a:ext uri="{28A0092B-C50C-407E-A947-70E740481C1C}">
                <a14:useLocalDpi xmlns:a14="http://schemas.microsoft.com/office/drawing/2010/main" val="0"/>
              </a:ext>
            </a:extLst>
          </a:blip>
          <a:stretch>
            <a:fillRect/>
          </a:stretch>
        </p:blipFill>
        <p:spPr>
          <a:xfrm>
            <a:off x="1524000" y="1524000"/>
            <a:ext cx="5562600" cy="3962400"/>
          </a:xfrm>
          <a:prstGeom prst="rect">
            <a:avLst/>
          </a:prstGeom>
        </p:spPr>
      </p:pic>
    </p:spTree>
    <p:extLst>
      <p:ext uri="{BB962C8B-B14F-4D97-AF65-F5344CB8AC3E}">
        <p14:creationId xmlns:p14="http://schemas.microsoft.com/office/powerpoint/2010/main" val="13952147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01243-BEAE-4AAA-B710-819FFB157C91}"/>
              </a:ext>
            </a:extLst>
          </p:cNvPr>
          <p:cNvSpPr>
            <a:spLocks noGrp="1"/>
          </p:cNvSpPr>
          <p:nvPr>
            <p:ph type="title"/>
          </p:nvPr>
        </p:nvSpPr>
        <p:spPr/>
        <p:txBody>
          <a:bodyPr/>
          <a:lstStyle/>
          <a:p>
            <a:r>
              <a:rPr lang="en-US" dirty="0"/>
              <a:t>Transportation Management Centers</a:t>
            </a:r>
          </a:p>
        </p:txBody>
      </p:sp>
      <p:pic>
        <p:nvPicPr>
          <p:cNvPr id="5" name="Picture 4">
            <a:extLst>
              <a:ext uri="{FF2B5EF4-FFF2-40B4-BE49-F238E27FC236}">
                <a16:creationId xmlns:a16="http://schemas.microsoft.com/office/drawing/2014/main" id="{A4B07C1F-A027-4027-9281-BB7D9270E996}"/>
              </a:ext>
            </a:extLst>
          </p:cNvPr>
          <p:cNvPicPr/>
          <p:nvPr/>
        </p:nvPicPr>
        <p:blipFill>
          <a:blip r:embed="rId3">
            <a:extLst>
              <a:ext uri="{28A0092B-C50C-407E-A947-70E740481C1C}">
                <a14:useLocalDpi xmlns:a14="http://schemas.microsoft.com/office/drawing/2010/main" val="0"/>
              </a:ext>
            </a:extLst>
          </a:blip>
          <a:stretch>
            <a:fillRect/>
          </a:stretch>
        </p:blipFill>
        <p:spPr>
          <a:xfrm>
            <a:off x="587669" y="1447800"/>
            <a:ext cx="7991474" cy="3505200"/>
          </a:xfrm>
          <a:prstGeom prst="rect">
            <a:avLst/>
          </a:prstGeom>
        </p:spPr>
      </p:pic>
    </p:spTree>
    <p:extLst>
      <p:ext uri="{BB962C8B-B14F-4D97-AF65-F5344CB8AC3E}">
        <p14:creationId xmlns:p14="http://schemas.microsoft.com/office/powerpoint/2010/main" val="16833176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PROD_UIDATA" val="&lt;database version=&quot;8.1&quot;&gt;&lt;object type=&quot;1&quot; unique_id=&quot;10001&quot;&gt;&lt;object type=&quot;2&quot; unique_id=&quot;10002&quot;&gt;&lt;object type=&quot;3&quot; unique_id=&quot;10003&quot;&gt;&lt;property id=&quot;20148&quot; value=&quot;5&quot;/&gt;&lt;property id=&quot;20300&quot; value=&quot;Slide 1 - &amp;quot;ITS ePrimer  Module 14: Emerging Opportunities and Challenges&amp;quot;&quot;/&gt;&lt;property id=&quot;20307&quot; value=&quot;672&quot;/&gt;&lt;/object&gt;&lt;object type=&quot;3&quot; unique_id=&quot;10004&quot;&gt;&lt;property id=&quot;20148&quot; value=&quot;5&quot;/&gt;&lt;property id=&quot;20300&quot; value=&quot;Slide 2 - &amp;quot;Instructor&amp;quot;&quot;/&gt;&lt;property id=&quot;20307&quot; value=&quot;742&quot;/&gt;&lt;/object&gt;&lt;object type=&quot;3&quot; unique_id=&quot;10005&quot;&gt;&lt;property id=&quot;20148&quot; value=&quot;5&quot;/&gt;&lt;property id=&quot;20300&quot; value=&quot;Slide 3 - &amp;quot;Learning Objectives&amp;quot;&quot;/&gt;&lt;property id=&quot;20307&quot; value=&quot;792&quot;/&gt;&lt;/object&gt;&lt;object type=&quot;3&quot; unique_id=&quot;10006&quot;&gt;&lt;property id=&quot;20148&quot; value=&quot;5&quot;/&gt;&lt;property id=&quot;20300&quot; value=&quot;Slide 4 - &amp;quot;Purpose&amp;quot;&quot;/&gt;&lt;property id=&quot;20307&quot; value=&quot;793&quot;/&gt;&lt;/object&gt;&lt;object type=&quot;3&quot; unique_id=&quot;10007&quot;&gt;&lt;property id=&quot;20148&quot; value=&quot;5&quot;/&gt;&lt;property id=&quot;20300&quot; value=&quot;Slide 5 - &amp;quot;ITS:  Past, Present and Future&amp;quot;&quot;/&gt;&lt;property id=&quot;20307&quot; value=&quot;813&quot;/&gt;&lt;/object&gt;&lt;object type=&quot;3&quot; unique_id=&quot;10008&quot;&gt;&lt;property id=&quot;20148&quot; value=&quot;5&quot;/&gt;&lt;property id=&quot;20300&quot; value=&quot;Slide 6 - &amp;quot;Major Trends in Technology and Society&amp;quot;&quot;/&gt;&lt;property id=&quot;20307&quot; value=&quot;816&quot;/&gt;&lt;/object&gt;&lt;object type=&quot;3&quot; unique_id=&quot;10009&quot;&gt;&lt;property id=&quot;20148&quot; value=&quot;5&quot;/&gt;&lt;property id=&quot;20300&quot; value=&quot;Slide 7 - &amp;quot;The First 20 years of ITS (1991-2010)&amp;amp;#x09;&amp;quot;&quot;/&gt;&lt;property id=&quot;20307&quot; value=&quot;810&quot;/&gt;&lt;/object&gt;&lt;object type=&quot;3&quot; unique_id=&quot;10010&quot;&gt;&lt;property id=&quot;20148&quot; value=&quot;5&quot;/&gt;&lt;property id=&quot;20300&quot; value=&quot;Slide 8 - &amp;quot;Technological Breakthroughs Influence the Maturation of ITS (2010-2015)&amp;amp;#x09;&amp;quot;&quot;/&gt;&lt;property id=&quot;20307&quot; value=&quot;812&quot;/&gt;&lt;/object&gt;&lt;object type=&quot;3&quot; unique_id=&quot;10011&quot;&gt;&lt;property id=&quot;20148&quot; value=&quot;5&quot;/&gt;&lt;property id=&quot;20300&quot; value=&quot;Slide 9 - &amp;quot;Poll:  Does your personal vehicle include ADAS components that are empowered by recent advances in sensor and compu&quot;/&gt;&lt;property id=&quot;20307&quot; value=&quot;824&quot;/&gt;&lt;/object&gt;&lt;object type=&quot;3&quot; unique_id=&quot;10012&quot;&gt;&lt;property id=&quot;20148&quot; value=&quot;5&quot;/&gt;&lt;property id=&quot;20300&quot; value=&quot;Slide 10 - &amp;quot;Major Shift in Public and Private Sector Roles (2016-Future)&amp;amp;#x09;&amp;quot;&quot;/&gt;&lt;property id=&quot;20307&quot; value=&quot;811&quot;/&gt;&lt;/object&gt;&lt;object type=&quot;3&quot; unique_id=&quot;10013&quot;&gt;&lt;property id=&quot;20148&quot; value=&quot;5&quot;/&gt;&lt;property id=&quot;20300&quot; value=&quot;Slide 11 - &amp;quot;Summary/Looking Ahead&amp;quot;&quot;/&gt;&lt;property id=&quot;20307&quot; value=&quot;826&quot;/&gt;&lt;/object&gt;&lt;object type=&quot;3&quot; unique_id=&quot;10014&quot;&gt;&lt;property id=&quot;20148&quot; value=&quot;5&quot;/&gt;&lt;property id=&quot;20300&quot; value=&quot;Slide 12 - &amp;quot;Summary/Looking Ahead&amp;quot;&quot;/&gt;&lt;property id=&quot;20307&quot; value=&quot;809&quot;/&gt;&lt;/object&gt;&lt;object type=&quot;3&quot; unique_id=&quot;10015&quot;&gt;&lt;property id=&quot;20148&quot; value=&quot;5&quot;/&gt;&lt;property id=&quot;20300&quot; value=&quot;Slide 13 - &amp;quot;Opportunities and Challenges for Transportation Professionals&amp;quot;&quot;/&gt;&lt;property id=&quot;20307&quot; value=&quot;820&quot;/&gt;&lt;/object&gt;&lt;object type=&quot;3&quot; unique_id=&quot;10016&quot;&gt;&lt;property id=&quot;20148&quot; value=&quot;5&quot;/&gt;&lt;property id=&quot;20300&quot; value=&quot;Slide 14 - &amp;quot;Opportunities and Challenges for Transportation Professionals&amp;quot;&quot;/&gt;&lt;property id=&quot;20307&quot; value=&quot;725&quot;/&gt;&lt;/object&gt;&lt;object type=&quot;3&quot; unique_id=&quot;10017&quot;&gt;&lt;property id=&quot;20148&quot; value=&quot;5&quot;/&gt;&lt;property id=&quot;20300&quot; value=&quot;Slide 15 - &amp;quot;Poll:  Are you contributing actively or passively to crowd-sourced data sets being used to improve transportation &quot;/&gt;&lt;property id=&quot;20307&quot; value=&quot;825&quot;/&gt;&lt;/object&gt;&lt;object type=&quot;3&quot; unique_id=&quot;10018&quot;&gt;&lt;property id=&quot;20148&quot; value=&quot;5&quot;/&gt;&lt;property id=&quot;20300&quot; value=&quot;Slide 16 - &amp;quot;Opportunities and Challenges for Transportation Professionals&amp;quot;&quot;/&gt;&lt;property id=&quot;20307&quot; value=&quot;815&quot;/&gt;&lt;/object&gt;&lt;object type=&quot;3&quot; unique_id=&quot;10019&quot;&gt;&lt;property id=&quot;20148&quot; value=&quot;5&quot;/&gt;&lt;property id=&quot;20300&quot; value=&quot;Slide 17 - &amp;quot;References and Resources&amp;quot;&quot;/&gt;&lt;property id=&quot;20307&quot; value=&quot;821&quot;/&gt;&lt;/object&gt;&lt;object type=&quot;3&quot; unique_id=&quot;10020&quot;&gt;&lt;property id=&quot;20148&quot; value=&quot;5&quot;/&gt;&lt;property id=&quot;20300&quot; value=&quot;Slide 18 - &amp;quot;References&amp;quot;&quot;/&gt;&lt;property id=&quot;20307&quot; value=&quot;823&quot;/&gt;&lt;/object&gt;&lt;object type=&quot;3&quot; unique_id=&quot;10021&quot;&gt;&lt;property id=&quot;20148&quot; value=&quot;5&quot;/&gt;&lt;property id=&quot;20300&quot; value=&quot;Slide 19 - &amp;quot;References (cont'd)&amp;quot;&quot;/&gt;&lt;property id=&quot;20307&quot; value=&quot;819&quot;/&gt;&lt;/object&gt;&lt;object type=&quot;3&quot; unique_id=&quot;10022&quot;&gt;&lt;property id=&quot;20148&quot; value=&quot;5&quot;/&gt;&lt;property id=&quot;20300&quot; value=&quot;Slide 20 - &amp;quot;References (cont'd)&amp;quot;&quot;/&gt;&lt;property id=&quot;20307&quot; value=&quot;818&quot;/&gt;&lt;/object&gt;&lt;object type=&quot;3&quot; unique_id=&quot;10023&quot;&gt;&lt;property id=&quot;20148&quot; value=&quot;5&quot;/&gt;&lt;property id=&quot;20300&quot; value=&quot;Slide 21 - &amp;quot;References (cont'd)&amp;quot;&quot;/&gt;&lt;property id=&quot;20307&quot; value=&quot;827&quot;/&gt;&lt;/object&gt;&lt;object type=&quot;3&quot; unique_id=&quot;10024&quot;&gt;&lt;property id=&quot;20148&quot; value=&quot;5&quot;/&gt;&lt;property id=&quot;20300&quot; value=&quot;Slide 22 - &amp;quot;References (cont'd)&amp;quot;&quot;/&gt;&lt;property id=&quot;20307&quot; value=&quot;778&quot;/&gt;&lt;/object&gt;&lt;object type=&quot;3&quot; unique_id=&quot;10025&quot;&gt;&lt;property id=&quot;20148&quot; value=&quot;5&quot;/&gt;&lt;property id=&quot;20300&quot; value=&quot;Slide 23 - &amp;quot;References (cont'd)&amp;quot;&quot;/&gt;&lt;property id=&quot;20307&quot; value=&quot;779&quot;/&gt;&lt;/object&gt;&lt;object type=&quot;3&quot; unique_id=&quot;10026&quot;&gt;&lt;property id=&quot;20148&quot; value=&quot;5&quot;/&gt;&lt;property id=&quot;20300&quot; value=&quot;Slide 24 - &amp;quot;For More Information&amp;quot;&quot;/&gt;&lt;property id=&quot;20307&quot; value=&quot;828&quot;/&gt;&lt;/object&gt;&lt;object type=&quot;3&quot; unique_id=&quot;10027&quot;&gt;&lt;property id=&quot;20148&quot; value=&quot;5&quot;/&gt;&lt;property id=&quot;20300&quot; value=&quot;Slide 25&quot;/&gt;&lt;property id=&quot;20307&quot; value=&quot;829&quot;/&gt;&lt;/object&gt;&lt;object type=&quot;3&quot; unique_id=&quot;10028&quot;&gt;&lt;property id=&quot;20148&quot; value=&quot;5&quot;/&gt;&lt;property id=&quot;20300&quot; value=&quot;Slide 26 - &amp;quot;ITS ePrimer Webinar Series&amp;quot;&quot;/&gt;&lt;property id=&quot;20307&quot; value=&quot;830&quot;/&gt;&lt;/object&gt;&lt;object type=&quot;3&quot; unique_id=&quot;10029&quot;&gt;&lt;property id=&quot;20148&quot; value=&quot;5&quot;/&gt;&lt;property id=&quot;20300&quot; value=&quot;Slide 27 - &amp;quot;Review Questions&amp;quot;&quot;/&gt;&lt;property id=&quot;20307&quot; value=&quot;817&quot;/&gt;&lt;/object&gt;&lt;/object&gt;&lt;object type=&quot;8&quot; unique_id=&quot;10058&quot;&gt;&lt;/object&gt;&lt;/object&gt;&lt;/database&gt;"/>
  <p:tag name="MMPROD_NEXTUNIQUEID" val="10009"/>
  <p:tag name="SECTOMILLISECCONVERTED" val="1"/>
</p:tagLst>
</file>

<file path=ppt/theme/theme1.xml><?xml version="1.0" encoding="utf-8"?>
<a:theme xmlns:a="http://schemas.openxmlformats.org/drawingml/2006/main" name="2_RITA_Template_rev_2">
  <a:themeElements>
    <a:clrScheme name="2_RITA_Template_rev_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RITA_Template_rev_2">
      <a:majorFont>
        <a:latin typeface="Tahom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en-US" sz="1400" b="0" i="1" u="none" strike="noStrike" cap="none" normalizeH="0" baseline="0" smtClean="0">
            <a:ln>
              <a:noFill/>
            </a:ln>
            <a:solidFill>
              <a:schemeClr val="bg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en-US" sz="1400" b="0" i="1" u="none" strike="noStrike" cap="none" normalizeH="0" baseline="0" smtClean="0">
            <a:ln>
              <a:noFill/>
            </a:ln>
            <a:solidFill>
              <a:schemeClr val="bg1"/>
            </a:solidFill>
            <a:effectLst/>
            <a:latin typeface="Arial" charset="0"/>
          </a:defRPr>
        </a:defPPr>
      </a:lstStyle>
    </a:lnDef>
  </a:objectDefaults>
  <a:extraClrSchemeLst>
    <a:extraClrScheme>
      <a:clrScheme name="2_RITA_Template_rev_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RITA_Template_rev_2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RITA_Template_rev_2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RITA_Template_rev_2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RITA_Template_rev_2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RITA_Template_rev_2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RITA_Template_rev_2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RITA_Template_rev_2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RITA_Template_rev_2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RITA_Template_rev_2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RITA_Template_rev_2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RITA_Template_rev_2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RITA_Template_rev_2">
  <a:themeElements>
    <a:clrScheme name="1_RITA_Template_rev_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RITA_Template_rev_2">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en-US" sz="1400" b="0" i="1" u="none" strike="noStrike" cap="none" normalizeH="0" baseline="0" smtClean="0">
            <a:ln>
              <a:noFill/>
            </a:ln>
            <a:solidFill>
              <a:schemeClr val="bg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en-US" sz="1400" b="0" i="1" u="none" strike="noStrike" cap="none" normalizeH="0" baseline="0" smtClean="0">
            <a:ln>
              <a:noFill/>
            </a:ln>
            <a:solidFill>
              <a:schemeClr val="bg1"/>
            </a:solidFill>
            <a:effectLst/>
            <a:latin typeface="Arial" charset="0"/>
          </a:defRPr>
        </a:defPPr>
      </a:lstStyle>
    </a:lnDef>
    <a:txDef>
      <a:spPr>
        <a:noFill/>
      </a:spPr>
      <a:bodyPr wrap="square" rtlCol="0">
        <a:spAutoFit/>
      </a:bodyPr>
      <a:lstStyle>
        <a:defPPr>
          <a:defRPr sz="1600" i="0" dirty="0" smtClean="0">
            <a:solidFill>
              <a:schemeClr val="tx1"/>
            </a:solidFill>
          </a:defRPr>
        </a:defPPr>
      </a:lstStyle>
    </a:txDef>
  </a:objectDefaults>
  <a:extraClrSchemeLst>
    <a:extraClrScheme>
      <a:clrScheme name="1_RITA_Template_rev_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RITA_Template_rev_2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RITA_Template_rev_2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RITA_Template_rev_2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RITA_Template_rev_2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RITA_Template_rev_2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RITA_Template_rev_2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RITA_Template_rev_2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RITA_Template_rev_2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RITA_Template_rev_2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RITA_Template_rev_2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RITA_Template_rev_2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38715</TotalTime>
  <Words>11686</Words>
  <Application>Microsoft Office PowerPoint</Application>
  <PresentationFormat>On-screen Show (4:3)</PresentationFormat>
  <Paragraphs>841</Paragraphs>
  <Slides>56</Slides>
  <Notes>49</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56</vt:i4>
      </vt:variant>
    </vt:vector>
  </HeadingPairs>
  <TitlesOfParts>
    <vt:vector size="65" baseType="lpstr">
      <vt:lpstr>Arial</vt:lpstr>
      <vt:lpstr>Arial Unicode MS</vt:lpstr>
      <vt:lpstr>Calibri Light</vt:lpstr>
      <vt:lpstr>Cambria</vt:lpstr>
      <vt:lpstr>Symbol</vt:lpstr>
      <vt:lpstr>Tahoma</vt:lpstr>
      <vt:lpstr>Wingdings</vt:lpstr>
      <vt:lpstr>2_RITA_Template_rev_2</vt:lpstr>
      <vt:lpstr>1_RITA_Template_rev_2</vt:lpstr>
      <vt:lpstr>ITS ePrimer  Module 3: Application of ITS in Transportation Systems Management and Operations (TSMO)</vt:lpstr>
      <vt:lpstr>Instructor – Todd Szymkowski, P.E., PTOE, PMP</vt:lpstr>
      <vt:lpstr>Learning Objectives</vt:lpstr>
      <vt:lpstr>Module Overview</vt:lpstr>
      <vt:lpstr>Introduction</vt:lpstr>
      <vt:lpstr>Introduction</vt:lpstr>
      <vt:lpstr>Transportation Management Centers</vt:lpstr>
      <vt:lpstr>Transportation Management Centers</vt:lpstr>
      <vt:lpstr>Transportation Management Centers</vt:lpstr>
      <vt:lpstr>Transportation Management Centers</vt:lpstr>
      <vt:lpstr>Transportation Management Centers</vt:lpstr>
      <vt:lpstr>Transportation Management Centers</vt:lpstr>
      <vt:lpstr>Transportation Management Centers</vt:lpstr>
      <vt:lpstr>Transportation Management Centers</vt:lpstr>
      <vt:lpstr>Transportation Management Centers</vt:lpstr>
      <vt:lpstr>Freeway Management</vt:lpstr>
      <vt:lpstr>Freeway Management</vt:lpstr>
      <vt:lpstr>Freeway Management</vt:lpstr>
      <vt:lpstr>Freeway Management</vt:lpstr>
      <vt:lpstr>Freeway Management</vt:lpstr>
      <vt:lpstr>Freeway Management</vt:lpstr>
      <vt:lpstr>Freeway Management</vt:lpstr>
      <vt:lpstr>Freeway Management</vt:lpstr>
      <vt:lpstr>Freeway Management</vt:lpstr>
      <vt:lpstr>Freeway Management</vt:lpstr>
      <vt:lpstr>Freeway Management</vt:lpstr>
      <vt:lpstr>Freeway Management</vt:lpstr>
      <vt:lpstr>Arterial Management</vt:lpstr>
      <vt:lpstr>Arterial Management</vt:lpstr>
      <vt:lpstr>Arterial Management</vt:lpstr>
      <vt:lpstr>Arterial Management</vt:lpstr>
      <vt:lpstr>Arterial Management</vt:lpstr>
      <vt:lpstr>Arterial Management</vt:lpstr>
      <vt:lpstr>Arterial Management</vt:lpstr>
      <vt:lpstr>Arterial Management</vt:lpstr>
      <vt:lpstr>Integrated Corridor Management</vt:lpstr>
      <vt:lpstr>Integrated Corridor Management</vt:lpstr>
      <vt:lpstr>Integrated Corridor Management</vt:lpstr>
      <vt:lpstr>Integrated Corridor Management</vt:lpstr>
      <vt:lpstr>Other Applications and Modes</vt:lpstr>
      <vt:lpstr>Other Applications and Modes</vt:lpstr>
      <vt:lpstr>Other Applications and Modes</vt:lpstr>
      <vt:lpstr>Other Applications and Modes</vt:lpstr>
      <vt:lpstr>Other Applications and Modes</vt:lpstr>
      <vt:lpstr>Emerging Technologies</vt:lpstr>
      <vt:lpstr>Emerging Technologies</vt:lpstr>
      <vt:lpstr>Emerging Technologies</vt:lpstr>
      <vt:lpstr>Workforce Management and Development</vt:lpstr>
      <vt:lpstr>Workforce Management and Development</vt:lpstr>
      <vt:lpstr>Workforce Management and Development</vt:lpstr>
      <vt:lpstr>Future Considerations</vt:lpstr>
      <vt:lpstr>Future Considerations</vt:lpstr>
      <vt:lpstr>Summary</vt:lpstr>
      <vt:lpstr>References</vt:lpstr>
      <vt:lpstr>References</vt:lpstr>
      <vt:lpstr>Questions</vt:lpstr>
    </vt:vector>
  </TitlesOfParts>
  <Company>RITA/BTS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92st Transportation Research Board (TRB) Annual Meeting   January 14, 2013  Intelligent Transportation Systems: Annual U.S. State-of-the-Industry Review Session # 305</dc:title>
  <dc:creator/>
  <cp:lastModifiedBy>Niloo Parvinashtiani</cp:lastModifiedBy>
  <cp:revision>1952</cp:revision>
  <cp:lastPrinted>2016-03-28T18:32:29Z</cp:lastPrinted>
  <dcterms:created xsi:type="dcterms:W3CDTF">2016-03-21T09:39:04Z</dcterms:created>
  <dcterms:modified xsi:type="dcterms:W3CDTF">2021-05-20T17:06:59Z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
    <vt:lpwstr>Picture</vt:lpwstr>
  </property>
  <property fmtid="{D5CDD505-2E9C-101B-9397-08002B2CF9AE}" pid="3" name="ContentTypeId">
    <vt:lpwstr>0x010100B1C14FF59FA2E44DAD8098807D296F58</vt:lpwstr>
  </property>
  <property fmtid="{D5CDD505-2E9C-101B-9397-08002B2CF9AE}" pid="4" name="Date">
    <vt:lpwstr/>
  </property>
  <property fmtid="{D5CDD505-2E9C-101B-9397-08002B2CF9AE}" pid="5" name="Type of Meeting">
    <vt:lpwstr>Technical Team Meeting</vt:lpwstr>
  </property>
  <property fmtid="{D5CDD505-2E9C-101B-9397-08002B2CF9AE}" pid="6" name="Date of Meeting">
    <vt:lpwstr/>
  </property>
</Properties>
</file>