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77" r:id="rId2"/>
  </p:sldMasterIdLst>
  <p:notesMasterIdLst>
    <p:notesMasterId r:id="rId34"/>
  </p:notesMasterIdLst>
  <p:handoutMasterIdLst>
    <p:handoutMasterId r:id="rId35"/>
  </p:handoutMasterIdLst>
  <p:sldIdLst>
    <p:sldId id="672" r:id="rId3"/>
    <p:sldId id="823" r:id="rId4"/>
    <p:sldId id="747" r:id="rId5"/>
    <p:sldId id="840" r:id="rId6"/>
    <p:sldId id="835" r:id="rId7"/>
    <p:sldId id="750" r:id="rId8"/>
    <p:sldId id="767" r:id="rId9"/>
    <p:sldId id="826" r:id="rId10"/>
    <p:sldId id="785" r:id="rId11"/>
    <p:sldId id="751" r:id="rId12"/>
    <p:sldId id="768" r:id="rId13"/>
    <p:sldId id="765" r:id="rId14"/>
    <p:sldId id="774" r:id="rId15"/>
    <p:sldId id="752" r:id="rId16"/>
    <p:sldId id="832" r:id="rId17"/>
    <p:sldId id="763" r:id="rId18"/>
    <p:sldId id="759" r:id="rId19"/>
    <p:sldId id="746" r:id="rId20"/>
    <p:sldId id="762" r:id="rId21"/>
    <p:sldId id="745" r:id="rId22"/>
    <p:sldId id="756" r:id="rId23"/>
    <p:sldId id="778" r:id="rId24"/>
    <p:sldId id="748" r:id="rId25"/>
    <p:sldId id="779" r:id="rId26"/>
    <p:sldId id="838" r:id="rId27"/>
    <p:sldId id="829" r:id="rId28"/>
    <p:sldId id="830" r:id="rId29"/>
    <p:sldId id="831" r:id="rId30"/>
    <p:sldId id="761" r:id="rId31"/>
    <p:sldId id="837" r:id="rId32"/>
    <p:sldId id="725" r:id="rId33"/>
  </p:sldIdLst>
  <p:sldSz cx="9144000" cy="6858000" type="screen4x3"/>
  <p:notesSz cx="7010400" cy="9296400"/>
  <p:custDataLst>
    <p:tags r:id="rId36"/>
  </p:custDataLst>
  <p:defaultTextStyle>
    <a:defPPr>
      <a:defRPr lang="en-US"/>
    </a:defPPr>
    <a:lvl1pPr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08">
          <p15:clr>
            <a:srgbClr val="A4A3A4"/>
          </p15:clr>
        </p15:guide>
        <p15:guide id="2" pos="153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55C"/>
    <a:srgbClr val="002846"/>
    <a:srgbClr val="003399"/>
    <a:srgbClr val="0000FF"/>
    <a:srgbClr val="F5860B"/>
    <a:srgbClr val="E78E35"/>
    <a:srgbClr val="A4D76B"/>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75" autoAdjust="0"/>
  </p:normalViewPr>
  <p:slideViewPr>
    <p:cSldViewPr>
      <p:cViewPr varScale="1">
        <p:scale>
          <a:sx n="80" d="100"/>
          <a:sy n="80" d="100"/>
        </p:scale>
        <p:origin x="2514" y="78"/>
      </p:cViewPr>
      <p:guideLst>
        <p:guide orient="horz" pos="1008"/>
        <p:guide pos="1536"/>
      </p:guideLst>
    </p:cSldViewPr>
  </p:slideViewPr>
  <p:outlineViewPr>
    <p:cViewPr>
      <p:scale>
        <a:sx n="33" d="100"/>
        <a:sy n="33" d="100"/>
      </p:scale>
      <p:origin x="0" y="7904"/>
    </p:cViewPr>
  </p:outlineViewPr>
  <p:notesTextViewPr>
    <p:cViewPr>
      <p:scale>
        <a:sx n="100" d="100"/>
        <a:sy n="100" d="100"/>
      </p:scale>
      <p:origin x="0" y="0"/>
    </p:cViewPr>
  </p:notesTextViewPr>
  <p:sorterViewPr>
    <p:cViewPr>
      <p:scale>
        <a:sx n="100" d="100"/>
        <a:sy n="100" d="100"/>
      </p:scale>
      <p:origin x="0" y="3072"/>
    </p:cViewPr>
  </p:sorterViewPr>
  <p:notesViewPr>
    <p:cSldViewPr>
      <p:cViewPr varScale="1">
        <p:scale>
          <a:sx n="84" d="100"/>
          <a:sy n="84" d="100"/>
        </p:scale>
        <p:origin x="387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Skabardonis" userId="94b5cf9e-2006-4a15-8f3c-f35c350bc53f" providerId="ADAL" clId="{86311138-36B4-4681-B282-2A4F70746768}"/>
    <pc:docChg chg="undo custSel addSld delSld modSld sldOrd">
      <pc:chgData name="Alex Skabardonis" userId="94b5cf9e-2006-4a15-8f3c-f35c350bc53f" providerId="ADAL" clId="{86311138-36B4-4681-B282-2A4F70746768}" dt="2022-02-03T04:59:00.328" v="1109" actId="20577"/>
      <pc:docMkLst>
        <pc:docMk/>
      </pc:docMkLst>
      <pc:sldChg chg="modNotes modNotesTx">
        <pc:chgData name="Alex Skabardonis" userId="94b5cf9e-2006-4a15-8f3c-f35c350bc53f" providerId="ADAL" clId="{86311138-36B4-4681-B282-2A4F70746768}" dt="2022-02-03T01:31:38.802" v="148" actId="15"/>
        <pc:sldMkLst>
          <pc:docMk/>
          <pc:sldMk cId="0" sldId="725"/>
        </pc:sldMkLst>
      </pc:sldChg>
      <pc:sldChg chg="modSp mod">
        <pc:chgData name="Alex Skabardonis" userId="94b5cf9e-2006-4a15-8f3c-f35c350bc53f" providerId="ADAL" clId="{86311138-36B4-4681-B282-2A4F70746768}" dt="2022-02-03T00:56:05.137" v="4" actId="1076"/>
        <pc:sldMkLst>
          <pc:docMk/>
          <pc:sldMk cId="0" sldId="751"/>
        </pc:sldMkLst>
        <pc:spChg chg="mod">
          <ac:chgData name="Alex Skabardonis" userId="94b5cf9e-2006-4a15-8f3c-f35c350bc53f" providerId="ADAL" clId="{86311138-36B4-4681-B282-2A4F70746768}" dt="2022-02-03T00:56:05.137" v="4" actId="1076"/>
          <ac:spMkLst>
            <pc:docMk/>
            <pc:sldMk cId="0" sldId="751"/>
            <ac:spMk id="6" creationId="{60662DD4-B278-48FF-958A-913882C46DBE}"/>
          </ac:spMkLst>
        </pc:spChg>
      </pc:sldChg>
      <pc:sldChg chg="modSp mod">
        <pc:chgData name="Alex Skabardonis" userId="94b5cf9e-2006-4a15-8f3c-f35c350bc53f" providerId="ADAL" clId="{86311138-36B4-4681-B282-2A4F70746768}" dt="2022-02-03T01:05:06.424" v="41" actId="1076"/>
        <pc:sldMkLst>
          <pc:docMk/>
          <pc:sldMk cId="0" sldId="763"/>
        </pc:sldMkLst>
        <pc:spChg chg="mod">
          <ac:chgData name="Alex Skabardonis" userId="94b5cf9e-2006-4a15-8f3c-f35c350bc53f" providerId="ADAL" clId="{86311138-36B4-4681-B282-2A4F70746768}" dt="2022-02-03T01:05:02.427" v="40" actId="1076"/>
          <ac:spMkLst>
            <pc:docMk/>
            <pc:sldMk cId="0" sldId="763"/>
            <ac:spMk id="6" creationId="{E304C645-2A96-4970-9EDD-82FAE4EDC039}"/>
          </ac:spMkLst>
        </pc:spChg>
        <pc:spChg chg="mod">
          <ac:chgData name="Alex Skabardonis" userId="94b5cf9e-2006-4a15-8f3c-f35c350bc53f" providerId="ADAL" clId="{86311138-36B4-4681-B282-2A4F70746768}" dt="2022-02-03T01:03:43.431" v="20" actId="1076"/>
          <ac:spMkLst>
            <pc:docMk/>
            <pc:sldMk cId="0" sldId="763"/>
            <ac:spMk id="8" creationId="{3654168B-40D2-4B58-B173-F260DF0EC572}"/>
          </ac:spMkLst>
        </pc:spChg>
        <pc:spChg chg="mod">
          <ac:chgData name="Alex Skabardonis" userId="94b5cf9e-2006-4a15-8f3c-f35c350bc53f" providerId="ADAL" clId="{86311138-36B4-4681-B282-2A4F70746768}" dt="2022-02-03T01:05:06.424" v="41" actId="1076"/>
          <ac:spMkLst>
            <pc:docMk/>
            <pc:sldMk cId="0" sldId="763"/>
            <ac:spMk id="9" creationId="{3654168B-40D2-4B58-B173-F260DF0EC572}"/>
          </ac:spMkLst>
        </pc:spChg>
        <pc:spChg chg="mod">
          <ac:chgData name="Alex Skabardonis" userId="94b5cf9e-2006-4a15-8f3c-f35c350bc53f" providerId="ADAL" clId="{86311138-36B4-4681-B282-2A4F70746768}" dt="2022-02-03T01:04:57.003" v="39" actId="1076"/>
          <ac:spMkLst>
            <pc:docMk/>
            <pc:sldMk cId="0" sldId="763"/>
            <ac:spMk id="10" creationId="{3654168B-40D2-4B58-B173-F260DF0EC572}"/>
          </ac:spMkLst>
        </pc:spChg>
        <pc:picChg chg="mod">
          <ac:chgData name="Alex Skabardonis" userId="94b5cf9e-2006-4a15-8f3c-f35c350bc53f" providerId="ADAL" clId="{86311138-36B4-4681-B282-2A4F70746768}" dt="2022-02-03T01:03:24.302" v="19" actId="1076"/>
          <ac:picMkLst>
            <pc:docMk/>
            <pc:sldMk cId="0" sldId="763"/>
            <ac:picMk id="12" creationId="{60C3D856-CD54-40FC-9459-D6E95483BEF2}"/>
          </ac:picMkLst>
        </pc:picChg>
      </pc:sldChg>
      <pc:sldChg chg="addSp delSp modSp mod">
        <pc:chgData name="Alex Skabardonis" userId="94b5cf9e-2006-4a15-8f3c-f35c350bc53f" providerId="ADAL" clId="{86311138-36B4-4681-B282-2A4F70746768}" dt="2022-02-03T02:18:20.836" v="189" actId="14100"/>
        <pc:sldMkLst>
          <pc:docMk/>
          <pc:sldMk cId="0" sldId="767"/>
        </pc:sldMkLst>
        <pc:graphicFrameChg chg="add del modGraphic">
          <ac:chgData name="Alex Skabardonis" userId="94b5cf9e-2006-4a15-8f3c-f35c350bc53f" providerId="ADAL" clId="{86311138-36B4-4681-B282-2A4F70746768}" dt="2022-02-03T02:11:57.073" v="174" actId="27309"/>
          <ac:graphicFrameMkLst>
            <pc:docMk/>
            <pc:sldMk cId="0" sldId="767"/>
            <ac:graphicFrameMk id="7" creationId="{A2ED3156-46DD-4BA3-A250-523ADC1F24B0}"/>
          </ac:graphicFrameMkLst>
        </pc:graphicFrameChg>
        <pc:picChg chg="add del mod modCrop">
          <ac:chgData name="Alex Skabardonis" userId="94b5cf9e-2006-4a15-8f3c-f35c350bc53f" providerId="ADAL" clId="{86311138-36B4-4681-B282-2A4F70746768}" dt="2022-02-03T02:08:56.460" v="168" actId="478"/>
          <ac:picMkLst>
            <pc:docMk/>
            <pc:sldMk cId="0" sldId="767"/>
            <ac:picMk id="4" creationId="{631CA45B-0904-4F86-AA31-9A4F3505C9DF}"/>
          </ac:picMkLst>
        </pc:picChg>
        <pc:picChg chg="add del mod">
          <ac:chgData name="Alex Skabardonis" userId="94b5cf9e-2006-4a15-8f3c-f35c350bc53f" providerId="ADAL" clId="{86311138-36B4-4681-B282-2A4F70746768}" dt="2022-02-03T02:12:04.791" v="178"/>
          <ac:picMkLst>
            <pc:docMk/>
            <pc:sldMk cId="0" sldId="767"/>
            <ac:picMk id="9" creationId="{0A3DFF25-413D-4FE1-8D65-59328692DDD7}"/>
          </ac:picMkLst>
        </pc:picChg>
        <pc:picChg chg="add mod">
          <ac:chgData name="Alex Skabardonis" userId="94b5cf9e-2006-4a15-8f3c-f35c350bc53f" providerId="ADAL" clId="{86311138-36B4-4681-B282-2A4F70746768}" dt="2022-02-03T02:18:20.836" v="189" actId="14100"/>
          <ac:picMkLst>
            <pc:docMk/>
            <pc:sldMk cId="0" sldId="767"/>
            <ac:picMk id="12" creationId="{FA60DD7D-6BC7-40A5-85ED-248730CF2FB3}"/>
          </ac:picMkLst>
        </pc:picChg>
        <pc:picChg chg="del mod">
          <ac:chgData name="Alex Skabardonis" userId="94b5cf9e-2006-4a15-8f3c-f35c350bc53f" providerId="ADAL" clId="{86311138-36B4-4681-B282-2A4F70746768}" dt="2022-02-03T02:08:30.894" v="162" actId="478"/>
          <ac:picMkLst>
            <pc:docMk/>
            <pc:sldMk cId="0" sldId="767"/>
            <ac:picMk id="89093" creationId="{F2BC4532-76F6-48F7-8B1B-B1763AA2B082}"/>
          </ac:picMkLst>
        </pc:picChg>
      </pc:sldChg>
      <pc:sldChg chg="modSp">
        <pc:chgData name="Alex Skabardonis" userId="94b5cf9e-2006-4a15-8f3c-f35c350bc53f" providerId="ADAL" clId="{86311138-36B4-4681-B282-2A4F70746768}" dt="2022-02-03T00:56:50.519" v="5" actId="1076"/>
        <pc:sldMkLst>
          <pc:docMk/>
          <pc:sldMk cId="0" sldId="768"/>
        </pc:sldMkLst>
        <pc:spChg chg="mod">
          <ac:chgData name="Alex Skabardonis" userId="94b5cf9e-2006-4a15-8f3c-f35c350bc53f" providerId="ADAL" clId="{86311138-36B4-4681-B282-2A4F70746768}" dt="2022-02-03T00:56:50.519" v="5" actId="1076"/>
          <ac:spMkLst>
            <pc:docMk/>
            <pc:sldMk cId="0" sldId="768"/>
            <ac:spMk id="6" creationId="{BCCF599D-8588-468C-B7B4-CF42933F1D6D}"/>
          </ac:spMkLst>
        </pc:spChg>
      </pc:sldChg>
      <pc:sldChg chg="modSp">
        <pc:chgData name="Alex Skabardonis" userId="94b5cf9e-2006-4a15-8f3c-f35c350bc53f" providerId="ADAL" clId="{86311138-36B4-4681-B282-2A4F70746768}" dt="2022-02-03T01:08:36.644" v="50" actId="1076"/>
        <pc:sldMkLst>
          <pc:docMk/>
          <pc:sldMk cId="0" sldId="779"/>
        </pc:sldMkLst>
        <pc:spChg chg="mod">
          <ac:chgData name="Alex Skabardonis" userId="94b5cf9e-2006-4a15-8f3c-f35c350bc53f" providerId="ADAL" clId="{86311138-36B4-4681-B282-2A4F70746768}" dt="2022-02-03T01:08:36.644" v="50" actId="1076"/>
          <ac:spMkLst>
            <pc:docMk/>
            <pc:sldMk cId="0" sldId="779"/>
            <ac:spMk id="6" creationId="{DC7F5CA8-CFC0-4E9E-9BE3-A5D18C70A189}"/>
          </ac:spMkLst>
        </pc:spChg>
        <pc:spChg chg="mod">
          <ac:chgData name="Alex Skabardonis" userId="94b5cf9e-2006-4a15-8f3c-f35c350bc53f" providerId="ADAL" clId="{86311138-36B4-4681-B282-2A4F70746768}" dt="2022-02-03T01:08:23.648" v="49" actId="1076"/>
          <ac:spMkLst>
            <pc:docMk/>
            <pc:sldMk cId="0" sldId="779"/>
            <ac:spMk id="119814" creationId="{13A1D4AD-5687-4F6E-9CC1-3756108817B8}"/>
          </ac:spMkLst>
        </pc:spChg>
        <pc:picChg chg="mod">
          <ac:chgData name="Alex Skabardonis" userId="94b5cf9e-2006-4a15-8f3c-f35c350bc53f" providerId="ADAL" clId="{86311138-36B4-4681-B282-2A4F70746768}" dt="2022-02-03T01:08:21.037" v="48" actId="1076"/>
          <ac:picMkLst>
            <pc:docMk/>
            <pc:sldMk cId="0" sldId="779"/>
            <ac:picMk id="119815" creationId="{CA656616-2B47-434C-BA46-D0A1B6E4621B}"/>
          </ac:picMkLst>
        </pc:picChg>
      </pc:sldChg>
      <pc:sldChg chg="addSp delSp modSp mod">
        <pc:chgData name="Alex Skabardonis" userId="94b5cf9e-2006-4a15-8f3c-f35c350bc53f" providerId="ADAL" clId="{86311138-36B4-4681-B282-2A4F70746768}" dt="2022-02-03T02:00:49.916" v="154" actId="1076"/>
        <pc:sldMkLst>
          <pc:docMk/>
          <pc:sldMk cId="0" sldId="826"/>
        </pc:sldMkLst>
        <pc:picChg chg="add mod modCrop">
          <ac:chgData name="Alex Skabardonis" userId="94b5cf9e-2006-4a15-8f3c-f35c350bc53f" providerId="ADAL" clId="{86311138-36B4-4681-B282-2A4F70746768}" dt="2022-02-03T02:00:49.916" v="154" actId="1076"/>
          <ac:picMkLst>
            <pc:docMk/>
            <pc:sldMk cId="0" sldId="826"/>
            <ac:picMk id="7" creationId="{B448B915-3A49-480E-9EBC-54FEC0101D95}"/>
          </ac:picMkLst>
        </pc:picChg>
        <pc:picChg chg="del">
          <ac:chgData name="Alex Skabardonis" userId="94b5cf9e-2006-4a15-8f3c-f35c350bc53f" providerId="ADAL" clId="{86311138-36B4-4681-B282-2A4F70746768}" dt="2022-02-03T01:59:54.175" v="149" actId="478"/>
          <ac:picMkLst>
            <pc:docMk/>
            <pc:sldMk cId="0" sldId="826"/>
            <ac:picMk id="96260" creationId="{5A4203BD-110B-4F2E-9139-DBB80E000D06}"/>
          </ac:picMkLst>
        </pc:picChg>
      </pc:sldChg>
      <pc:sldChg chg="addSp delSp modSp modNotesTx">
        <pc:chgData name="Alex Skabardonis" userId="94b5cf9e-2006-4a15-8f3c-f35c350bc53f" providerId="ADAL" clId="{86311138-36B4-4681-B282-2A4F70746768}" dt="2022-02-03T02:56:15.521" v="200"/>
        <pc:sldMkLst>
          <pc:docMk/>
          <pc:sldMk cId="2752546086" sldId="829"/>
        </pc:sldMkLst>
        <pc:picChg chg="add mod">
          <ac:chgData name="Alex Skabardonis" userId="94b5cf9e-2006-4a15-8f3c-f35c350bc53f" providerId="ADAL" clId="{86311138-36B4-4681-B282-2A4F70746768}" dt="2022-02-03T02:54:15.729" v="196" actId="1076"/>
          <ac:picMkLst>
            <pc:docMk/>
            <pc:sldMk cId="2752546086" sldId="829"/>
            <ac:picMk id="5" creationId="{4DA89FC0-3167-487A-A492-7C089E5CEC1A}"/>
          </ac:picMkLst>
        </pc:picChg>
        <pc:picChg chg="del">
          <ac:chgData name="Alex Skabardonis" userId="94b5cf9e-2006-4a15-8f3c-f35c350bc53f" providerId="ADAL" clId="{86311138-36B4-4681-B282-2A4F70746768}" dt="2022-02-03T02:53:51.255" v="190" actId="478"/>
          <ac:picMkLst>
            <pc:docMk/>
            <pc:sldMk cId="2752546086" sldId="829"/>
            <ac:picMk id="9" creationId="{1079FCEF-E9A5-4BC0-A11F-B12DC32F4591}"/>
          </ac:picMkLst>
        </pc:picChg>
      </pc:sldChg>
      <pc:sldChg chg="ord">
        <pc:chgData name="Alex Skabardonis" userId="94b5cf9e-2006-4a15-8f3c-f35c350bc53f" providerId="ADAL" clId="{86311138-36B4-4681-B282-2A4F70746768}" dt="2022-02-03T03:14:45.082" v="503"/>
        <pc:sldMkLst>
          <pc:docMk/>
          <pc:sldMk cId="708225282" sldId="835"/>
        </pc:sldMkLst>
      </pc:sldChg>
      <pc:sldChg chg="addSp delSp modSp mod modNotesTx">
        <pc:chgData name="Alex Skabardonis" userId="94b5cf9e-2006-4a15-8f3c-f35c350bc53f" providerId="ADAL" clId="{86311138-36B4-4681-B282-2A4F70746768}" dt="2022-02-03T04:59:00.328" v="1109" actId="20577"/>
        <pc:sldMkLst>
          <pc:docMk/>
          <pc:sldMk cId="2586101874" sldId="837"/>
        </pc:sldMkLst>
        <pc:spChg chg="mod">
          <ac:chgData name="Alex Skabardonis" userId="94b5cf9e-2006-4a15-8f3c-f35c350bc53f" providerId="ADAL" clId="{86311138-36B4-4681-B282-2A4F70746768}" dt="2022-02-03T04:52:52.432" v="969" actId="1076"/>
          <ac:spMkLst>
            <pc:docMk/>
            <pc:sldMk cId="2586101874" sldId="837"/>
            <ac:spMk id="6" creationId="{B4C5FD25-FC1F-4EB8-BBF7-07DEDC19D469}"/>
          </ac:spMkLst>
        </pc:spChg>
        <pc:picChg chg="add mod modCrop">
          <ac:chgData name="Alex Skabardonis" userId="94b5cf9e-2006-4a15-8f3c-f35c350bc53f" providerId="ADAL" clId="{86311138-36B4-4681-B282-2A4F70746768}" dt="2022-02-03T04:53:23.484" v="972" actId="1076"/>
          <ac:picMkLst>
            <pc:docMk/>
            <pc:sldMk cId="2586101874" sldId="837"/>
            <ac:picMk id="4" creationId="{CAAD5D80-FC0F-44FE-AECC-991F217C6D9C}"/>
          </ac:picMkLst>
        </pc:picChg>
        <pc:picChg chg="del">
          <ac:chgData name="Alex Skabardonis" userId="94b5cf9e-2006-4a15-8f3c-f35c350bc53f" providerId="ADAL" clId="{86311138-36B4-4681-B282-2A4F70746768}" dt="2022-02-03T04:52:07.552" v="962" actId="478"/>
          <ac:picMkLst>
            <pc:docMk/>
            <pc:sldMk cId="2586101874" sldId="837"/>
            <ac:picMk id="7" creationId="{8AF167C4-EFCF-4A30-BF96-694BDFCF0BCD}"/>
          </ac:picMkLst>
        </pc:picChg>
      </pc:sldChg>
      <pc:sldChg chg="addSp delSp modSp add del mod">
        <pc:chgData name="Alex Skabardonis" userId="94b5cf9e-2006-4a15-8f3c-f35c350bc53f" providerId="ADAL" clId="{86311138-36B4-4681-B282-2A4F70746768}" dt="2022-02-03T03:27:31.004" v="960" actId="47"/>
        <pc:sldMkLst>
          <pc:docMk/>
          <pc:sldMk cId="992289361" sldId="839"/>
        </pc:sldMkLst>
        <pc:spChg chg="mod">
          <ac:chgData name="Alex Skabardonis" userId="94b5cf9e-2006-4a15-8f3c-f35c350bc53f" providerId="ADAL" clId="{86311138-36B4-4681-B282-2A4F70746768}" dt="2022-02-03T03:14:58.262" v="506" actId="1076"/>
          <ac:spMkLst>
            <pc:docMk/>
            <pc:sldMk cId="992289361" sldId="839"/>
            <ac:spMk id="3" creationId="{60E35C65-A69B-433F-A56E-539E4225D7DE}"/>
          </ac:spMkLst>
        </pc:spChg>
        <pc:spChg chg="mod">
          <ac:chgData name="Alex Skabardonis" userId="94b5cf9e-2006-4a15-8f3c-f35c350bc53f" providerId="ADAL" clId="{86311138-36B4-4681-B282-2A4F70746768}" dt="2022-02-03T03:12:32.065" v="501" actId="20577"/>
          <ac:spMkLst>
            <pc:docMk/>
            <pc:sldMk cId="992289361" sldId="839"/>
            <ac:spMk id="6" creationId="{81B4D7AD-7AEA-4DDC-B432-684442316B59}"/>
          </ac:spMkLst>
        </pc:spChg>
        <pc:picChg chg="add del">
          <ac:chgData name="Alex Skabardonis" userId="94b5cf9e-2006-4a15-8f3c-f35c350bc53f" providerId="ADAL" clId="{86311138-36B4-4681-B282-2A4F70746768}" dt="2022-02-03T03:14:58.945" v="507"/>
          <ac:picMkLst>
            <pc:docMk/>
            <pc:sldMk cId="992289361" sldId="839"/>
            <ac:picMk id="2" creationId="{530A654D-F7DB-4074-8BCB-58D1B8666BDE}"/>
          </ac:picMkLst>
        </pc:picChg>
      </pc:sldChg>
      <pc:sldChg chg="addSp delSp modSp add mod">
        <pc:chgData name="Alex Skabardonis" userId="94b5cf9e-2006-4a15-8f3c-f35c350bc53f" providerId="ADAL" clId="{86311138-36B4-4681-B282-2A4F70746768}" dt="2022-02-03T03:27:52.185" v="961" actId="207"/>
        <pc:sldMkLst>
          <pc:docMk/>
          <pc:sldMk cId="1576875912" sldId="840"/>
        </pc:sldMkLst>
        <pc:spChg chg="add del mod">
          <ac:chgData name="Alex Skabardonis" userId="94b5cf9e-2006-4a15-8f3c-f35c350bc53f" providerId="ADAL" clId="{86311138-36B4-4681-B282-2A4F70746768}" dt="2022-02-03T03:15:57.619" v="515" actId="478"/>
          <ac:spMkLst>
            <pc:docMk/>
            <pc:sldMk cId="1576875912" sldId="840"/>
            <ac:spMk id="2" creationId="{D167FC61-F34F-4614-8DAD-B2C3AA69E3A9}"/>
          </ac:spMkLst>
        </pc:spChg>
        <pc:spChg chg="add mod">
          <ac:chgData name="Alex Skabardonis" userId="94b5cf9e-2006-4a15-8f3c-f35c350bc53f" providerId="ADAL" clId="{86311138-36B4-4681-B282-2A4F70746768}" dt="2022-02-03T03:27:52.185" v="961" actId="207"/>
          <ac:spMkLst>
            <pc:docMk/>
            <pc:sldMk cId="1576875912" sldId="840"/>
            <ac:spMk id="5" creationId="{439F99E3-ACC1-4AC5-9D04-0B57D36A11C6}"/>
          </ac:spMkLst>
        </pc:spChg>
        <pc:spChg chg="del">
          <ac:chgData name="Alex Skabardonis" userId="94b5cf9e-2006-4a15-8f3c-f35c350bc53f" providerId="ADAL" clId="{86311138-36B4-4681-B282-2A4F70746768}" dt="2022-02-03T03:15:24.721" v="509" actId="478"/>
          <ac:spMkLst>
            <pc:docMk/>
            <pc:sldMk cId="1576875912" sldId="840"/>
            <ac:spMk id="6" creationId="{81B4D7AD-7AEA-4DDC-B432-684442316B59}"/>
          </ac:spMkLst>
        </pc:spChg>
      </pc:sldChg>
      <pc:sldChg chg="add del">
        <pc:chgData name="Alex Skabardonis" userId="94b5cf9e-2006-4a15-8f3c-f35c350bc53f" providerId="ADAL" clId="{86311138-36B4-4681-B282-2A4F70746768}" dt="2022-02-03T03:15:33.080" v="511"/>
        <pc:sldMkLst>
          <pc:docMk/>
          <pc:sldMk cId="3350085145" sldId="84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48E7280-2756-4E68-8DA6-1C603A66D844}"/>
              </a:ext>
            </a:extLst>
          </p:cNvPr>
          <p:cNvSpPr>
            <a:spLocks noGrp="1" noChangeArrowheads="1"/>
          </p:cNvSpPr>
          <p:nvPr>
            <p:ph type="hdr" sz="quarter"/>
          </p:nvPr>
        </p:nvSpPr>
        <p:spPr bwMode="auto">
          <a:xfrm>
            <a:off x="2" y="2"/>
            <a:ext cx="3036623" cy="465743"/>
          </a:xfrm>
          <a:prstGeom prst="rect">
            <a:avLst/>
          </a:prstGeom>
          <a:noFill/>
          <a:ln w="9525">
            <a:noFill/>
            <a:miter lim="800000"/>
            <a:headEnd/>
            <a:tailEnd/>
          </a:ln>
        </p:spPr>
        <p:txBody>
          <a:bodyPr vert="horz" wrap="square" lIns="91380" tIns="45690" rIns="91380" bIns="45690" numCol="1" anchor="t" anchorCtr="0" compatLnSpc="1">
            <a:prstTxWarp prst="textNoShape">
              <a:avLst/>
            </a:prstTxWarp>
          </a:bodyPr>
          <a:lstStyle>
            <a:lvl1pPr eaLnBrk="0" hangingPunct="0">
              <a:spcBef>
                <a:spcPct val="20000"/>
              </a:spcBef>
              <a:buFont typeface="Arial" charset="0"/>
              <a:buChar char="•"/>
              <a:defRPr sz="1200">
                <a:latin typeface="Arial" charset="0"/>
                <a:ea typeface="MS PGothic"/>
                <a:cs typeface="MS PGothic"/>
              </a:defRPr>
            </a:lvl1pPr>
          </a:lstStyle>
          <a:p>
            <a:pPr>
              <a:defRPr/>
            </a:pPr>
            <a:endParaRPr lang="en-US"/>
          </a:p>
        </p:txBody>
      </p:sp>
      <p:sp>
        <p:nvSpPr>
          <p:cNvPr id="54275" name="Rectangle 3">
            <a:extLst>
              <a:ext uri="{FF2B5EF4-FFF2-40B4-BE49-F238E27FC236}">
                <a16:creationId xmlns:a16="http://schemas.microsoft.com/office/drawing/2014/main" id="{C0CAC35D-F230-44EB-B53A-877246CE31EE}"/>
              </a:ext>
            </a:extLst>
          </p:cNvPr>
          <p:cNvSpPr>
            <a:spLocks noGrp="1" noChangeArrowheads="1"/>
          </p:cNvSpPr>
          <p:nvPr>
            <p:ph type="dt" sz="quarter" idx="1"/>
          </p:nvPr>
        </p:nvSpPr>
        <p:spPr bwMode="auto">
          <a:xfrm>
            <a:off x="3972256" y="2"/>
            <a:ext cx="3036623" cy="465743"/>
          </a:xfrm>
          <a:prstGeom prst="rect">
            <a:avLst/>
          </a:prstGeom>
          <a:noFill/>
          <a:ln w="9525">
            <a:noFill/>
            <a:miter lim="800000"/>
            <a:headEnd/>
            <a:tailEnd/>
          </a:ln>
        </p:spPr>
        <p:txBody>
          <a:bodyPr vert="horz" wrap="square" lIns="91380" tIns="45690" rIns="91380" bIns="45690" numCol="1" anchor="t" anchorCtr="0" compatLnSpc="1">
            <a:prstTxWarp prst="textNoShape">
              <a:avLst/>
            </a:prstTxWarp>
          </a:bodyPr>
          <a:lstStyle>
            <a:lvl1pPr algn="r">
              <a:spcBef>
                <a:spcPct val="20000"/>
              </a:spcBef>
              <a:buFont typeface="Arial" panose="020B0604020202020204" pitchFamily="34" charset="0"/>
              <a:buChar char="•"/>
              <a:defRPr sz="1200">
                <a:latin typeface="Arial" panose="020B0604020202020204" pitchFamily="34" charset="0"/>
              </a:defRPr>
            </a:lvl1pPr>
          </a:lstStyle>
          <a:p>
            <a:pPr>
              <a:defRPr/>
            </a:pPr>
            <a:fld id="{6621ED22-26A0-46FA-98BA-881314D09127}" type="datetime1">
              <a:rPr lang="en-US" altLang="en-US"/>
              <a:pPr>
                <a:defRPr/>
              </a:pPr>
              <a:t>4/28/2022</a:t>
            </a:fld>
            <a:endParaRPr lang="en-US" altLang="en-US"/>
          </a:p>
        </p:txBody>
      </p:sp>
      <p:sp>
        <p:nvSpPr>
          <p:cNvPr id="54276" name="Rectangle 4">
            <a:extLst>
              <a:ext uri="{FF2B5EF4-FFF2-40B4-BE49-F238E27FC236}">
                <a16:creationId xmlns:a16="http://schemas.microsoft.com/office/drawing/2014/main" id="{8D349468-E2D8-4BB4-AB94-C332BDC014BA}"/>
              </a:ext>
            </a:extLst>
          </p:cNvPr>
          <p:cNvSpPr>
            <a:spLocks noGrp="1" noChangeArrowheads="1"/>
          </p:cNvSpPr>
          <p:nvPr>
            <p:ph type="ftr" sz="quarter" idx="2"/>
          </p:nvPr>
        </p:nvSpPr>
        <p:spPr bwMode="auto">
          <a:xfrm>
            <a:off x="2" y="8829123"/>
            <a:ext cx="3036623" cy="465743"/>
          </a:xfrm>
          <a:prstGeom prst="rect">
            <a:avLst/>
          </a:prstGeom>
          <a:noFill/>
          <a:ln w="9525">
            <a:noFill/>
            <a:miter lim="800000"/>
            <a:headEnd/>
            <a:tailEnd/>
          </a:ln>
        </p:spPr>
        <p:txBody>
          <a:bodyPr vert="horz" wrap="square" lIns="91380" tIns="45690" rIns="91380" bIns="45690" numCol="1" anchor="b" anchorCtr="0" compatLnSpc="1">
            <a:prstTxWarp prst="textNoShape">
              <a:avLst/>
            </a:prstTxWarp>
          </a:bodyPr>
          <a:lstStyle>
            <a:lvl1pPr eaLnBrk="0" hangingPunct="0">
              <a:spcBef>
                <a:spcPct val="20000"/>
              </a:spcBef>
              <a:buFont typeface="Arial" charset="0"/>
              <a:buChar char="•"/>
              <a:defRPr sz="1200">
                <a:latin typeface="Arial" charset="0"/>
                <a:ea typeface="MS PGothic"/>
                <a:cs typeface="MS PGothic"/>
              </a:defRPr>
            </a:lvl1pPr>
          </a:lstStyle>
          <a:p>
            <a:pPr>
              <a:defRPr/>
            </a:pPr>
            <a:endParaRPr lang="en-US"/>
          </a:p>
        </p:txBody>
      </p:sp>
      <p:sp>
        <p:nvSpPr>
          <p:cNvPr id="54277" name="Rectangle 5">
            <a:extLst>
              <a:ext uri="{FF2B5EF4-FFF2-40B4-BE49-F238E27FC236}">
                <a16:creationId xmlns:a16="http://schemas.microsoft.com/office/drawing/2014/main" id="{249CA92A-BA69-485B-83C2-17152A0A93C5}"/>
              </a:ext>
            </a:extLst>
          </p:cNvPr>
          <p:cNvSpPr>
            <a:spLocks noGrp="1" noChangeArrowheads="1"/>
          </p:cNvSpPr>
          <p:nvPr>
            <p:ph type="sldNum" sz="quarter" idx="3"/>
          </p:nvPr>
        </p:nvSpPr>
        <p:spPr bwMode="auto">
          <a:xfrm>
            <a:off x="3972256" y="8829123"/>
            <a:ext cx="3036623" cy="465743"/>
          </a:xfrm>
          <a:prstGeom prst="rect">
            <a:avLst/>
          </a:prstGeom>
          <a:noFill/>
          <a:ln w="9525">
            <a:noFill/>
            <a:miter lim="800000"/>
            <a:headEnd/>
            <a:tailEnd/>
          </a:ln>
        </p:spPr>
        <p:txBody>
          <a:bodyPr vert="horz" wrap="square" lIns="91380" tIns="45690" rIns="91380" bIns="45690" numCol="1" anchor="b" anchorCtr="0" compatLnSpc="1">
            <a:prstTxWarp prst="textNoShape">
              <a:avLst/>
            </a:prstTxWarp>
          </a:bodyPr>
          <a:lstStyle>
            <a:lvl1pPr algn="r">
              <a:spcBef>
                <a:spcPct val="20000"/>
              </a:spcBef>
              <a:buFont typeface="Arial" panose="020B0604020202020204" pitchFamily="34" charset="0"/>
              <a:buChar char="•"/>
              <a:defRPr sz="1200" smtClean="0">
                <a:latin typeface="Arial" panose="020B0604020202020204" pitchFamily="34" charset="0"/>
              </a:defRPr>
            </a:lvl1pPr>
          </a:lstStyle>
          <a:p>
            <a:pPr>
              <a:defRPr/>
            </a:pPr>
            <a:fld id="{EAF2A739-88DC-4FA1-BD50-D79CB882936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CAE6AC6-60B3-484B-9501-D5A03950AD57}"/>
              </a:ext>
            </a:extLst>
          </p:cNvPr>
          <p:cNvSpPr>
            <a:spLocks noGrp="1" noChangeArrowheads="1"/>
          </p:cNvSpPr>
          <p:nvPr>
            <p:ph type="hdr" sz="quarter"/>
          </p:nvPr>
        </p:nvSpPr>
        <p:spPr bwMode="auto">
          <a:xfrm>
            <a:off x="2" y="2"/>
            <a:ext cx="3036623" cy="465743"/>
          </a:xfrm>
          <a:prstGeom prst="rect">
            <a:avLst/>
          </a:prstGeom>
          <a:noFill/>
          <a:ln w="9525">
            <a:noFill/>
            <a:miter lim="800000"/>
            <a:headEnd/>
            <a:tailEnd/>
          </a:ln>
        </p:spPr>
        <p:txBody>
          <a:bodyPr vert="horz" wrap="square" lIns="93116" tIns="46557" rIns="93116" bIns="46557" numCol="1" anchor="t" anchorCtr="0" compatLnSpc="1">
            <a:prstTxWarp prst="textNoShape">
              <a:avLst/>
            </a:prstTxWarp>
          </a:bodyPr>
          <a:lstStyle>
            <a:lvl1pPr defTabSz="929866" eaLnBrk="1" hangingPunct="1">
              <a:defRPr sz="1200">
                <a:latin typeface="Arial" charset="0"/>
                <a:ea typeface="MS PGothic"/>
                <a:cs typeface="MS PGothic"/>
              </a:defRPr>
            </a:lvl1pPr>
          </a:lstStyle>
          <a:p>
            <a:pPr>
              <a:defRPr/>
            </a:pPr>
            <a:endParaRPr lang="en-US"/>
          </a:p>
        </p:txBody>
      </p:sp>
      <p:sp>
        <p:nvSpPr>
          <p:cNvPr id="7171" name="Rectangle 3">
            <a:extLst>
              <a:ext uri="{FF2B5EF4-FFF2-40B4-BE49-F238E27FC236}">
                <a16:creationId xmlns:a16="http://schemas.microsoft.com/office/drawing/2014/main" id="{869D1D55-7F66-47FC-BD88-1010403A08A7}"/>
              </a:ext>
            </a:extLst>
          </p:cNvPr>
          <p:cNvSpPr>
            <a:spLocks noGrp="1" noChangeArrowheads="1"/>
          </p:cNvSpPr>
          <p:nvPr>
            <p:ph type="dt" idx="1"/>
          </p:nvPr>
        </p:nvSpPr>
        <p:spPr bwMode="auto">
          <a:xfrm>
            <a:off x="3972256" y="2"/>
            <a:ext cx="3036623" cy="465743"/>
          </a:xfrm>
          <a:prstGeom prst="rect">
            <a:avLst/>
          </a:prstGeom>
          <a:noFill/>
          <a:ln w="9525">
            <a:noFill/>
            <a:miter lim="800000"/>
            <a:headEnd/>
            <a:tailEnd/>
          </a:ln>
        </p:spPr>
        <p:txBody>
          <a:bodyPr vert="horz" wrap="square" lIns="93116" tIns="46557" rIns="93116" bIns="46557" numCol="1" anchor="t" anchorCtr="0" compatLnSpc="1">
            <a:prstTxWarp prst="textNoShape">
              <a:avLst/>
            </a:prstTxWarp>
          </a:bodyPr>
          <a:lstStyle>
            <a:lvl1pPr algn="r" defTabSz="929866" eaLnBrk="1" hangingPunct="1">
              <a:defRPr sz="1200">
                <a:latin typeface="Arial" charset="0"/>
                <a:ea typeface="MS PGothic"/>
                <a:cs typeface="MS PGothic"/>
              </a:defRPr>
            </a:lvl1pPr>
          </a:lstStyle>
          <a:p>
            <a:pPr>
              <a:defRPr/>
            </a:pPr>
            <a:endParaRPr lang="en-US"/>
          </a:p>
        </p:txBody>
      </p:sp>
      <p:sp>
        <p:nvSpPr>
          <p:cNvPr id="3076" name="Rectangle 4">
            <a:extLst>
              <a:ext uri="{FF2B5EF4-FFF2-40B4-BE49-F238E27FC236}">
                <a16:creationId xmlns:a16="http://schemas.microsoft.com/office/drawing/2014/main" id="{4060C470-E79A-4342-A75C-3D0694F76CD2}"/>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2C8928AB-10CE-45C2-85AA-41DD3892DB7A}"/>
              </a:ext>
            </a:extLst>
          </p:cNvPr>
          <p:cNvSpPr>
            <a:spLocks noGrp="1" noChangeArrowheads="1"/>
          </p:cNvSpPr>
          <p:nvPr>
            <p:ph type="body" sz="quarter" idx="3"/>
          </p:nvPr>
        </p:nvSpPr>
        <p:spPr bwMode="auto">
          <a:xfrm>
            <a:off x="701347" y="4414561"/>
            <a:ext cx="5607711" cy="4185532"/>
          </a:xfrm>
          <a:prstGeom prst="rect">
            <a:avLst/>
          </a:prstGeom>
          <a:noFill/>
          <a:ln w="9525">
            <a:noFill/>
            <a:miter lim="800000"/>
            <a:headEnd/>
            <a:tailEnd/>
          </a:ln>
        </p:spPr>
        <p:txBody>
          <a:bodyPr vert="horz" wrap="square" lIns="93116" tIns="46557" rIns="93116" bIns="4655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a:extLst>
              <a:ext uri="{FF2B5EF4-FFF2-40B4-BE49-F238E27FC236}">
                <a16:creationId xmlns:a16="http://schemas.microsoft.com/office/drawing/2014/main" id="{A957B962-D731-453E-86CC-1A823B7AA3B4}"/>
              </a:ext>
            </a:extLst>
          </p:cNvPr>
          <p:cNvSpPr>
            <a:spLocks noGrp="1" noChangeArrowheads="1"/>
          </p:cNvSpPr>
          <p:nvPr>
            <p:ph type="ftr" sz="quarter" idx="4"/>
          </p:nvPr>
        </p:nvSpPr>
        <p:spPr bwMode="auto">
          <a:xfrm>
            <a:off x="2" y="8829123"/>
            <a:ext cx="3036623" cy="465743"/>
          </a:xfrm>
          <a:prstGeom prst="rect">
            <a:avLst/>
          </a:prstGeom>
          <a:noFill/>
          <a:ln w="9525">
            <a:noFill/>
            <a:miter lim="800000"/>
            <a:headEnd/>
            <a:tailEnd/>
          </a:ln>
        </p:spPr>
        <p:txBody>
          <a:bodyPr vert="horz" wrap="square" lIns="93116" tIns="46557" rIns="93116" bIns="46557" numCol="1" anchor="b" anchorCtr="0" compatLnSpc="1">
            <a:prstTxWarp prst="textNoShape">
              <a:avLst/>
            </a:prstTxWarp>
          </a:bodyPr>
          <a:lstStyle>
            <a:lvl1pPr defTabSz="929866" eaLnBrk="1" hangingPunct="1">
              <a:defRPr sz="1200">
                <a:latin typeface="Arial" charset="0"/>
                <a:ea typeface="MS PGothic"/>
                <a:cs typeface="MS PGothic"/>
              </a:defRPr>
            </a:lvl1pPr>
          </a:lstStyle>
          <a:p>
            <a:pPr>
              <a:defRPr/>
            </a:pPr>
            <a:endParaRPr lang="en-US"/>
          </a:p>
        </p:txBody>
      </p:sp>
      <p:sp>
        <p:nvSpPr>
          <p:cNvPr id="7175" name="Rectangle 7">
            <a:extLst>
              <a:ext uri="{FF2B5EF4-FFF2-40B4-BE49-F238E27FC236}">
                <a16:creationId xmlns:a16="http://schemas.microsoft.com/office/drawing/2014/main" id="{1DBFED95-457A-4444-BF6A-2BB8D674CD0D}"/>
              </a:ext>
            </a:extLst>
          </p:cNvPr>
          <p:cNvSpPr>
            <a:spLocks noGrp="1" noChangeArrowheads="1"/>
          </p:cNvSpPr>
          <p:nvPr>
            <p:ph type="sldNum" sz="quarter" idx="5"/>
          </p:nvPr>
        </p:nvSpPr>
        <p:spPr bwMode="auto">
          <a:xfrm>
            <a:off x="3972256" y="8829123"/>
            <a:ext cx="3036623" cy="465743"/>
          </a:xfrm>
          <a:prstGeom prst="rect">
            <a:avLst/>
          </a:prstGeom>
          <a:noFill/>
          <a:ln w="9525">
            <a:noFill/>
            <a:miter lim="800000"/>
            <a:headEnd/>
            <a:tailEnd/>
          </a:ln>
        </p:spPr>
        <p:txBody>
          <a:bodyPr vert="horz" wrap="square" lIns="93116" tIns="46557" rIns="93116" bIns="46557" numCol="1" anchor="b" anchorCtr="0" compatLnSpc="1">
            <a:prstTxWarp prst="textNoShape">
              <a:avLst/>
            </a:prstTxWarp>
          </a:bodyPr>
          <a:lstStyle>
            <a:lvl1pPr algn="r" defTabSz="928555" eaLnBrk="1" hangingPunct="1">
              <a:defRPr sz="1200" smtClean="0">
                <a:latin typeface="Arial" panose="020B0604020202020204" pitchFamily="34" charset="0"/>
              </a:defRPr>
            </a:lvl1pPr>
          </a:lstStyle>
          <a:p>
            <a:pPr>
              <a:defRPr/>
            </a:pPr>
            <a:fld id="{11BD1B47-854E-408A-B33F-716F75751E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2pPr>
    <a:lvl3pPr marL="9144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3pPr>
    <a:lvl4pPr marL="13716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4pPr>
    <a:lvl5pPr marL="18288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faculty.washington.edu/jbs/itrans/prtquick.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erritt.cdlib.org/d/ark%3A%2F13030%2Fm5h70d3r/2/producer%2F775593226.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its.dot.gov/connected_vehicle/connected_vehicle.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aymo.com/"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nuro.ai/"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46C20DB-9FD7-499F-B496-26CCB532F125}"/>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B19025CB-FE3F-4577-8B6F-47BAE12950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dirty="0">
                <a:latin typeface="Arial" panose="020B0604020202020204" pitchFamily="34" charset="0"/>
              </a:rPr>
              <a:t>This module is sponsored by the U.S. Department of Transportation</a:t>
            </a:r>
            <a:r>
              <a:rPr lang="ja-JP" altLang="en-US" sz="1200" dirty="0">
                <a:latin typeface="Arial" panose="020B0604020202020204" pitchFamily="34" charset="0"/>
              </a:rPr>
              <a:t>’</a:t>
            </a:r>
            <a:r>
              <a:rPr lang="en-US" altLang="ja-JP" sz="1200" dirty="0">
                <a:latin typeface="Arial" panose="020B0604020202020204" pitchFamily="34" charset="0"/>
              </a:rPr>
              <a:t>s ITS Professional Capacity Building (PCB) Program</a:t>
            </a:r>
            <a:r>
              <a:rPr lang="en-US" altLang="ja-JP" sz="1200" i="1" dirty="0">
                <a:latin typeface="Arial" panose="020B0604020202020204" pitchFamily="34" charset="0"/>
              </a:rPr>
              <a:t>.</a:t>
            </a:r>
            <a:r>
              <a:rPr lang="en-US" altLang="ja-JP" sz="1200" dirty="0">
                <a:latin typeface="Arial" panose="020B0604020202020204" pitchFamily="34" charset="0"/>
              </a:rPr>
              <a:t> The ITS PCB Program is in the ITS Joint Program Office (ITS JPO), within the Office of the Assistant Secretary for Research and Technology (OST-R).</a:t>
            </a:r>
          </a:p>
          <a:p>
            <a:pPr eaLnBrk="1" hangingPunct="1"/>
            <a:r>
              <a:rPr lang="en-US" altLang="en-US" sz="1200" dirty="0">
                <a:latin typeface="Arial" panose="020B0604020202020204" pitchFamily="34" charset="0"/>
              </a:rPr>
              <a:t> </a:t>
            </a:r>
          </a:p>
          <a:p>
            <a:pPr eaLnBrk="1" hangingPunct="1">
              <a:spcBef>
                <a:spcPct val="0"/>
              </a:spcBef>
            </a:pPr>
            <a:r>
              <a:rPr lang="en-US" altLang="en-US" sz="1200" dirty="0">
                <a:latin typeface="Arial" panose="020B0604020202020204" pitchFamily="34" charset="0"/>
              </a:rPr>
              <a:t>Thank you for participating and we hope you find this module helpful.</a:t>
            </a:r>
          </a:p>
        </p:txBody>
      </p:sp>
      <p:sp>
        <p:nvSpPr>
          <p:cNvPr id="6148" name="Slide Number Placeholder 3">
            <a:extLst>
              <a:ext uri="{FF2B5EF4-FFF2-40B4-BE49-F238E27FC236}">
                <a16:creationId xmlns:a16="http://schemas.microsoft.com/office/drawing/2014/main" id="{0E2DE24C-B07A-4854-A9BC-35572EC5FA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55">
              <a:defRPr sz="1900">
                <a:solidFill>
                  <a:schemeClr val="tx1"/>
                </a:solidFill>
                <a:latin typeface="Tahoma" panose="020B0604030504040204" pitchFamily="34" charset="0"/>
                <a:ea typeface="MS PGothic" panose="020B0600070205080204" pitchFamily="34" charset="-128"/>
              </a:defRPr>
            </a:lvl1pPr>
            <a:lvl2pPr marL="36551675" indent="-36111110" defTabSz="928555">
              <a:defRPr sz="1900">
                <a:solidFill>
                  <a:schemeClr val="tx1"/>
                </a:solidFill>
                <a:latin typeface="Tahoma" panose="020B0604030504040204" pitchFamily="34" charset="0"/>
                <a:ea typeface="MS PGothic" panose="020B0600070205080204" pitchFamily="34" charset="-128"/>
              </a:defRPr>
            </a:lvl2pPr>
            <a:lvl3pPr marL="1101416" indent="-220284" defTabSz="928555">
              <a:defRPr sz="1900">
                <a:solidFill>
                  <a:schemeClr val="tx1"/>
                </a:solidFill>
                <a:latin typeface="Tahoma" panose="020B0604030504040204" pitchFamily="34" charset="0"/>
                <a:ea typeface="MS PGothic" panose="020B0600070205080204" pitchFamily="34" charset="-128"/>
              </a:defRPr>
            </a:lvl3pPr>
            <a:lvl4pPr marL="1541981" indent="-220284" defTabSz="928555">
              <a:defRPr sz="1900">
                <a:solidFill>
                  <a:schemeClr val="tx1"/>
                </a:solidFill>
                <a:latin typeface="Tahoma" panose="020B0604030504040204" pitchFamily="34" charset="0"/>
                <a:ea typeface="MS PGothic" panose="020B0600070205080204" pitchFamily="34" charset="-128"/>
              </a:defRPr>
            </a:lvl4pPr>
            <a:lvl5pPr marL="1982548" indent="-220284" defTabSz="928555">
              <a:defRPr sz="1900">
                <a:solidFill>
                  <a:schemeClr val="tx1"/>
                </a:solidFill>
                <a:latin typeface="Tahoma" panose="020B0604030504040204" pitchFamily="34" charset="0"/>
                <a:ea typeface="MS PGothic" panose="020B0600070205080204" pitchFamily="34" charset="-128"/>
              </a:defRPr>
            </a:lvl5pPr>
            <a:lvl6pPr marL="2423113" indent="-220284" defTabSz="928555"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6pPr>
            <a:lvl7pPr marL="2863679" indent="-220284" defTabSz="928555"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7pPr>
            <a:lvl8pPr marL="3304243" indent="-220284" defTabSz="928555"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8pPr>
            <a:lvl9pPr marL="3744810" indent="-220284" defTabSz="928555"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9pPr>
          </a:lstStyle>
          <a:p>
            <a:fld id="{100977A8-F75F-4722-9334-F475EADD7760}"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28EE7BD-1B15-4712-B294-BA865C7F593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69F0E271-DF3A-43EA-887E-46E528336D06}"/>
              </a:ext>
            </a:extLst>
          </p:cNvPr>
          <p:cNvSpPr>
            <a:spLocks noGrp="1"/>
          </p:cNvSpPr>
          <p:nvPr>
            <p:ph type="body" idx="1"/>
          </p:nvPr>
        </p:nvSpPr>
        <p:spPr>
          <a:noFill/>
        </p:spPr>
        <p:txBody>
          <a:bodyPr/>
          <a:lstStyle/>
          <a:p>
            <a:r>
              <a:rPr lang="en-US" altLang="en-US" sz="1200" dirty="0">
                <a:latin typeface="Arial" panose="020B0604020202020204" pitchFamily="34" charset="0"/>
                <a:ea typeface="MS PGothic" panose="020B0600070205080204" pitchFamily="34" charset="-128"/>
              </a:rPr>
              <a:t>Benefits to individual drivers</a:t>
            </a:r>
          </a:p>
          <a:p>
            <a:pPr>
              <a:buFontTx/>
              <a:buChar char="•"/>
            </a:pPr>
            <a:r>
              <a:rPr lang="en-US" altLang="en-US" sz="1200" dirty="0">
                <a:latin typeface="Arial" panose="020B0604020202020204" pitchFamily="34" charset="0"/>
                <a:ea typeface="MS PGothic" panose="020B0600070205080204" pitchFamily="34" charset="-128"/>
              </a:rPr>
              <a:t>Depend on the availability of routes, modes for the particular trip</a:t>
            </a:r>
          </a:p>
          <a:p>
            <a:pPr>
              <a:buFontTx/>
              <a:buChar char="•"/>
            </a:pPr>
            <a:r>
              <a:rPr lang="en-US" altLang="en-US" sz="1200" dirty="0">
                <a:latin typeface="Arial" panose="020B0604020202020204" pitchFamily="34" charset="0"/>
                <a:ea typeface="MS PGothic" panose="020B0600070205080204" pitchFamily="34" charset="-128"/>
              </a:rPr>
              <a:t>Depend on the flexibility of departure time</a:t>
            </a:r>
          </a:p>
          <a:p>
            <a:pPr>
              <a:buFontTx/>
              <a:buChar char="•"/>
            </a:pPr>
            <a:r>
              <a:rPr lang="en-US" altLang="en-US" sz="1200" dirty="0">
                <a:latin typeface="Arial" panose="020B0604020202020204" pitchFamily="34" charset="0"/>
                <a:ea typeface="MS PGothic" panose="020B0600070205080204" pitchFamily="34" charset="-128"/>
              </a:rPr>
              <a:t>Drivers value more travel time reliability information, especially under incident conditions </a:t>
            </a:r>
          </a:p>
        </p:txBody>
      </p:sp>
      <p:sp>
        <p:nvSpPr>
          <p:cNvPr id="55300" name="Slide Number Placeholder 3">
            <a:extLst>
              <a:ext uri="{FF2B5EF4-FFF2-40B4-BE49-F238E27FC236}">
                <a16:creationId xmlns:a16="http://schemas.microsoft.com/office/drawing/2014/main" id="{51C7CC32-4467-4C8A-A45B-C953C336277B}"/>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C37B62D2-8219-496A-A995-68ADF95BF5DF}"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FD02DC41-D91B-4EDA-94FC-E35DA5722F72}"/>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968EC871-5390-4D70-8324-960E3B6D0198}"/>
              </a:ext>
            </a:extLst>
          </p:cNvPr>
          <p:cNvSpPr>
            <a:spLocks noGrp="1"/>
          </p:cNvSpPr>
          <p:nvPr>
            <p:ph type="body" idx="1"/>
          </p:nvPr>
        </p:nvSpPr>
        <p:spPr>
          <a:noFill/>
        </p:spPr>
        <p:txBody>
          <a:bodyPr/>
          <a:lstStyle/>
          <a:p>
            <a:r>
              <a:rPr lang="en-US" altLang="en-US" sz="1200" dirty="0">
                <a:latin typeface="Arial" panose="020B0604020202020204" pitchFamily="34" charset="0"/>
                <a:ea typeface="MS PGothic" panose="020B0600070205080204" pitchFamily="34" charset="-128"/>
              </a:rPr>
              <a:t>Transportation system benefits due to traveler information</a:t>
            </a:r>
          </a:p>
          <a:p>
            <a:pPr>
              <a:buFontTx/>
              <a:buChar char="•"/>
            </a:pPr>
            <a:r>
              <a:rPr lang="en-US" altLang="en-US" sz="1200" dirty="0">
                <a:latin typeface="Arial" panose="020B0604020202020204" pitchFamily="34" charset="0"/>
                <a:ea typeface="MS PGothic" panose="020B0600070205080204" pitchFamily="34" charset="-128"/>
              </a:rPr>
              <a:t>Note that the best route for the traveler may not be the best for the system</a:t>
            </a:r>
          </a:p>
          <a:p>
            <a:pPr>
              <a:buFontTx/>
              <a:buChar char="•"/>
            </a:pPr>
            <a:r>
              <a:rPr lang="en-US" altLang="en-US" sz="1200" dirty="0">
                <a:latin typeface="Arial" panose="020B0604020202020204" pitchFamily="34" charset="0"/>
                <a:ea typeface="MS PGothic" panose="020B0600070205080204" pitchFamily="34" charset="-128"/>
              </a:rPr>
              <a:t>Highest benefits under non-recurrent congestion  </a:t>
            </a:r>
          </a:p>
          <a:p>
            <a:endParaRPr lang="en-US" altLang="en-US" sz="1200" dirty="0">
              <a:latin typeface="Arial" panose="020B0604020202020204" pitchFamily="34" charset="0"/>
              <a:ea typeface="MS PGothic" panose="020B0600070205080204" pitchFamily="34" charset="-128"/>
            </a:endParaRPr>
          </a:p>
          <a:p>
            <a:pPr>
              <a:buFontTx/>
              <a:buChar char="•"/>
            </a:pPr>
            <a:r>
              <a:rPr lang="en-US" altLang="en-US" sz="1200" dirty="0">
                <a:latin typeface="Arial" panose="020B0604020202020204" pitchFamily="34" charset="0"/>
                <a:ea typeface="MS PGothic" panose="020B0600070205080204" pitchFamily="34" charset="-128"/>
              </a:rPr>
              <a:t>All field tests show that travelers perceive time savings from traveler information systems </a:t>
            </a:r>
          </a:p>
          <a:p>
            <a:pPr>
              <a:buFontTx/>
              <a:buChar char="•"/>
            </a:pPr>
            <a:r>
              <a:rPr lang="en-US" altLang="en-US" sz="1200" dirty="0">
                <a:latin typeface="Arial" panose="020B0604020202020204" pitchFamily="34" charset="0"/>
                <a:ea typeface="MS PGothic" panose="020B0600070205080204" pitchFamily="34" charset="-128"/>
              </a:rPr>
              <a:t>Independent measurements of travel times show small savings</a:t>
            </a:r>
          </a:p>
        </p:txBody>
      </p:sp>
      <p:sp>
        <p:nvSpPr>
          <p:cNvPr id="92164" name="Slide Number Placeholder 3">
            <a:extLst>
              <a:ext uri="{FF2B5EF4-FFF2-40B4-BE49-F238E27FC236}">
                <a16:creationId xmlns:a16="http://schemas.microsoft.com/office/drawing/2014/main" id="{F2D9B316-1F64-4FFF-8408-442E1B2DD669}"/>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40C6A1C7-92C8-4D92-BFAA-F2E135BE71EC}" type="slidenum">
              <a:rPr lang="en-US" altLang="en-US" sz="1200">
                <a:latin typeface="Arial" panose="020B0604020202020204" pitchFamily="34" charset="0"/>
              </a:rPr>
              <a:pPr algn="r" eaLnBrk="1" hangingPunct="1"/>
              <a:t>11</a:t>
            </a:fld>
            <a:endParaRPr lang="en-US" altLang="en-US" sz="12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0FB5EAAF-D41B-42CE-83FA-1BD7F3F88AE3}"/>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DAF329B8-1992-4A62-B9A5-A364FFB24CF3}"/>
              </a:ext>
            </a:extLst>
          </p:cNvPr>
          <p:cNvSpPr>
            <a:spLocks noGrp="1"/>
          </p:cNvSpPr>
          <p:nvPr>
            <p:ph type="body" idx="1"/>
          </p:nvPr>
        </p:nvSpPr>
        <p:spPr>
          <a:noFill/>
        </p:spPr>
        <p:txBody>
          <a:bodyPr/>
          <a:lstStyle/>
          <a:p>
            <a:pPr>
              <a:buFontTx/>
              <a:buChar char="•"/>
            </a:pPr>
            <a:r>
              <a:rPr lang="en-US" altLang="en-US" sz="1200" dirty="0">
                <a:latin typeface="Arial" panose="020B0604020202020204" pitchFamily="34" charset="0"/>
                <a:ea typeface="MS PGothic" panose="020B0600070205080204" pitchFamily="34" charset="-128"/>
              </a:rPr>
              <a:t>Data from fixed sensors are typically collected every 20-30 sec and aggregated every 5 minutes</a:t>
            </a:r>
          </a:p>
          <a:p>
            <a:pPr>
              <a:buFontTx/>
              <a:buChar char="•"/>
            </a:pPr>
            <a:r>
              <a:rPr lang="en-US" altLang="en-US" sz="1200" dirty="0">
                <a:latin typeface="Arial" panose="020B0604020202020204" pitchFamily="34" charset="0"/>
                <a:ea typeface="MS PGothic" panose="020B0600070205080204" pitchFamily="34" charset="-128"/>
              </a:rPr>
              <a:t>Sensor failures create data errors and gaps</a:t>
            </a:r>
          </a:p>
          <a:p>
            <a:pPr>
              <a:buFontTx/>
              <a:buChar char="•"/>
            </a:pPr>
            <a:r>
              <a:rPr lang="en-US" altLang="en-US" sz="1200" dirty="0">
                <a:latin typeface="Arial" panose="020B0604020202020204" pitchFamily="34" charset="0"/>
                <a:ea typeface="MS PGothic" panose="020B0600070205080204" pitchFamily="34" charset="-128"/>
              </a:rPr>
              <a:t>Information from mobile sources can fill gaps and provide information for highway links without fixed sensors through data processing and fusion </a:t>
            </a:r>
          </a:p>
          <a:p>
            <a:pPr>
              <a:buFontTx/>
              <a:buChar char="•"/>
            </a:pPr>
            <a:r>
              <a:rPr lang="en-US" altLang="en-US" sz="1200" dirty="0">
                <a:latin typeface="Arial" panose="020B0604020202020204" pitchFamily="34" charset="0"/>
                <a:ea typeface="MS PGothic" panose="020B0600070205080204" pitchFamily="34" charset="-128"/>
              </a:rPr>
              <a:t>CCTV cameras are the primary source for incident verification</a:t>
            </a:r>
          </a:p>
        </p:txBody>
      </p:sp>
      <p:sp>
        <p:nvSpPr>
          <p:cNvPr id="86020" name="Slide Number Placeholder 3">
            <a:extLst>
              <a:ext uri="{FF2B5EF4-FFF2-40B4-BE49-F238E27FC236}">
                <a16:creationId xmlns:a16="http://schemas.microsoft.com/office/drawing/2014/main" id="{946BE56E-63F1-4266-8D81-0C24B0808404}"/>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FC29C8BE-70F5-462C-A62F-F41D73486077}" type="slidenum">
              <a:rPr lang="en-US" altLang="en-US" sz="1200">
                <a:latin typeface="Arial" panose="020B0604020202020204" pitchFamily="34" charset="0"/>
              </a:rPr>
              <a:pPr algn="r" eaLnBrk="1" hangingPunct="1"/>
              <a:t>12</a:t>
            </a:fld>
            <a:endParaRPr lang="en-US" altLang="en-US" sz="12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AC3D9DD9-B7AE-4DFB-A7A2-678764327B05}"/>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6CBEE2F5-B24B-4138-80C7-DB59ABB82FEA}"/>
              </a:ext>
            </a:extLst>
          </p:cNvPr>
          <p:cNvSpPr>
            <a:spLocks noGrp="1"/>
          </p:cNvSpPr>
          <p:nvPr>
            <p:ph type="body" idx="1"/>
          </p:nvPr>
        </p:nvSpPr>
        <p:spPr>
          <a:noFill/>
        </p:spPr>
        <p:txBody>
          <a:bodyPr/>
          <a:lstStyle/>
          <a:p>
            <a:r>
              <a:rPr lang="en-US" altLang="en-US" sz="1200" dirty="0">
                <a:latin typeface="Arial" panose="020B0604020202020204" pitchFamily="34" charset="0"/>
                <a:ea typeface="MS PGothic" panose="020B0600070205080204" pitchFamily="34" charset="-128"/>
              </a:rPr>
              <a:t>Illustration of data collection from multiple sources, data processing, and fusion and possible data uses including transportation planning (trends in volumes), traffic operations (control, incident management) and traveler information</a:t>
            </a:r>
          </a:p>
          <a:p>
            <a:r>
              <a:rPr lang="en-US" altLang="en-US" sz="1200" dirty="0">
                <a:latin typeface="Arial" panose="020B0604020202020204" pitchFamily="34" charset="0"/>
                <a:ea typeface="MS PGothic" panose="020B0600070205080204" pitchFamily="34" charset="-128"/>
              </a:rPr>
              <a:t>Crowdsourced dat</a:t>
            </a:r>
            <a:r>
              <a:rPr lang="en-US" altLang="en-US" sz="1200" dirty="0">
                <a:latin typeface="Arial" panose="020B0604020202020204" pitchFamily="34" charset="0"/>
              </a:rPr>
              <a:t>a can be integrated with TMC detector data to improve the accuracy of the incident detection algorithms (RITIS system and Waze Data Integration)</a:t>
            </a:r>
            <a:endParaRPr lang="en-US" altLang="en-US" sz="1200" dirty="0">
              <a:latin typeface="Arial" panose="020B0604020202020204" pitchFamily="34" charset="0"/>
              <a:ea typeface="MS PGothic" panose="020B0600070205080204" pitchFamily="34" charset="-128"/>
            </a:endParaRPr>
          </a:p>
          <a:p>
            <a:endParaRPr lang="en-US" altLang="en-US" sz="1200" dirty="0">
              <a:latin typeface="Arial" panose="020B0604020202020204" pitchFamily="34" charset="0"/>
              <a:ea typeface="MS PGothic" panose="020B0600070205080204" pitchFamily="34" charset="-128"/>
            </a:endParaRPr>
          </a:p>
        </p:txBody>
      </p:sp>
      <p:sp>
        <p:nvSpPr>
          <p:cNvPr id="108548" name="Slide Number Placeholder 3">
            <a:extLst>
              <a:ext uri="{FF2B5EF4-FFF2-40B4-BE49-F238E27FC236}">
                <a16:creationId xmlns:a16="http://schemas.microsoft.com/office/drawing/2014/main" id="{32D6E994-C604-4B70-9814-7566384D95DC}"/>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8DB907D7-473F-4F12-9938-FF8B1115AAF7}" type="slidenum">
              <a:rPr lang="en-US" altLang="en-US" sz="1200">
                <a:latin typeface="Arial" panose="020B0604020202020204" pitchFamily="34" charset="0"/>
              </a:rPr>
              <a:pPr algn="r" eaLnBrk="1" hangingPunct="1"/>
              <a:t>13</a:t>
            </a:fld>
            <a:endParaRPr lang="en-US" altLang="en-US" sz="12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B1A44FD-770D-4815-894B-9A2DD2C4F19F}"/>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E73BFCC1-4140-4259-AC72-A3F952DC4C7C}"/>
              </a:ext>
            </a:extLst>
          </p:cNvPr>
          <p:cNvSpPr>
            <a:spLocks noGrp="1"/>
          </p:cNvSpPr>
          <p:nvPr>
            <p:ph type="body" idx="1"/>
          </p:nvPr>
        </p:nvSpPr>
        <p:spPr>
          <a:noFill/>
        </p:spPr>
        <p:txBody>
          <a:bodyPr/>
          <a:lstStyle/>
          <a:p>
            <a:pPr marL="220284" indent="-220284">
              <a:buFontTx/>
              <a:buChar char="•"/>
            </a:pPr>
            <a:r>
              <a:rPr lang="en-US" altLang="en-US" sz="1200" dirty="0">
                <a:latin typeface="Arial" panose="020B0604020202020204" pitchFamily="34" charset="0"/>
                <a:ea typeface="MS PGothic" panose="020B0600070205080204" pitchFamily="34" charset="-128"/>
              </a:rPr>
              <a:t>Most transit systems provide websites with maps, schedules and expected arrival times</a:t>
            </a:r>
          </a:p>
          <a:p>
            <a:pPr marL="220284" indent="-220284">
              <a:buFontTx/>
              <a:buChar char="•"/>
            </a:pPr>
            <a:r>
              <a:rPr lang="en-US" altLang="en-US" sz="1200" dirty="0">
                <a:latin typeface="Arial" panose="020B0604020202020204" pitchFamily="34" charset="0"/>
                <a:ea typeface="MS PGothic" panose="020B0600070205080204" pitchFamily="34" charset="-128"/>
              </a:rPr>
              <a:t>Websites linked or part of the 511 websites</a:t>
            </a:r>
          </a:p>
          <a:p>
            <a:pPr marL="220284" indent="-220284">
              <a:buFontTx/>
              <a:buChar char="•"/>
            </a:pPr>
            <a:r>
              <a:rPr lang="en-US" altLang="en-US" sz="1200" dirty="0">
                <a:latin typeface="Arial" panose="020B0604020202020204" pitchFamily="34" charset="0"/>
                <a:ea typeface="MS PGothic" panose="020B0600070205080204" pitchFamily="34" charset="-128"/>
              </a:rPr>
              <a:t>Station information  of arrival times through audio/displays </a:t>
            </a:r>
          </a:p>
          <a:p>
            <a:pPr marL="220284" indent="-220284">
              <a:buFontTx/>
              <a:buChar char="•"/>
            </a:pPr>
            <a:r>
              <a:rPr lang="en-US" altLang="en-US" sz="1200" dirty="0">
                <a:latin typeface="Arial" panose="020B0604020202020204" pitchFamily="34" charset="0"/>
              </a:rPr>
              <a:t>Data </a:t>
            </a:r>
            <a:endParaRPr lang="en-US" altLang="en-US" sz="1200" dirty="0">
              <a:latin typeface="Arial" panose="020B0604020202020204" pitchFamily="34" charset="0"/>
              <a:ea typeface="MS PGothic" panose="020B0600070205080204" pitchFamily="34" charset="-128"/>
            </a:endParaRPr>
          </a:p>
          <a:p>
            <a:pPr marL="220284" indent="-220284">
              <a:buFontTx/>
              <a:buChar char="•"/>
            </a:pPr>
            <a:r>
              <a:rPr lang="en-US" sz="1200" dirty="0">
                <a:solidFill>
                  <a:srgbClr val="000000"/>
                </a:solidFill>
                <a:latin typeface="Arial" panose="020B0604020202020204" pitchFamily="34" charset="0"/>
                <a:ea typeface="Arial" panose="020B0604020202020204" pitchFamily="34" charset="0"/>
              </a:rPr>
              <a:t>The </a:t>
            </a:r>
            <a:r>
              <a:rPr lang="en-US" sz="1200" dirty="0">
                <a:solidFill>
                  <a:srgbClr val="000000"/>
                </a:solidFill>
                <a:effectLst/>
                <a:latin typeface="Arial" panose="020B0604020202020204" pitchFamily="34" charset="0"/>
                <a:ea typeface="Arial" panose="020B0604020202020204" pitchFamily="34" charset="0"/>
              </a:rPr>
              <a:t>Google Transit and the General Transit Feed Specification (GTFS)  </a:t>
            </a:r>
          </a:p>
          <a:p>
            <a:pPr marL="220284" indent="-220284">
              <a:buFontTx/>
              <a:buChar char="•"/>
            </a:pPr>
            <a:r>
              <a:rPr lang="en-US" sz="1200" dirty="0">
                <a:solidFill>
                  <a:srgbClr val="000000"/>
                </a:solidFill>
                <a:effectLst/>
                <a:latin typeface="Arial" panose="020B0604020202020204" pitchFamily="34" charset="0"/>
                <a:ea typeface="Arial" panose="020B0604020202020204" pitchFamily="34" charset="0"/>
              </a:rPr>
              <a:t>Open source platform:  Open Trip Planner  </a:t>
            </a:r>
            <a:endParaRPr lang="en-US" altLang="en-US" sz="1200" dirty="0">
              <a:latin typeface="Arial" panose="020B0604020202020204" pitchFamily="34" charset="0"/>
              <a:ea typeface="MS PGothic" panose="020B0600070205080204" pitchFamily="34" charset="-128"/>
            </a:endParaRPr>
          </a:p>
        </p:txBody>
      </p:sp>
      <p:sp>
        <p:nvSpPr>
          <p:cNvPr id="58372" name="Slide Number Placeholder 3">
            <a:extLst>
              <a:ext uri="{FF2B5EF4-FFF2-40B4-BE49-F238E27FC236}">
                <a16:creationId xmlns:a16="http://schemas.microsoft.com/office/drawing/2014/main" id="{87DECF56-F589-4CBF-8A58-C41A91FE7630}"/>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51AD277E-E925-43AD-B0EF-421419332F5B}" type="slidenum">
              <a:rPr lang="en-US" altLang="en-US" sz="1200">
                <a:latin typeface="Arial" panose="020B0604020202020204" pitchFamily="34" charset="0"/>
              </a:rPr>
              <a:pPr algn="r" eaLnBrk="1" hangingPunct="1"/>
              <a:t>14</a:t>
            </a:fld>
            <a:endParaRPr lang="en-US" altLang="en-US" sz="12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B1A44FD-770D-4815-894B-9A2DD2C4F19F}"/>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E73BFCC1-4140-4259-AC72-A3F952DC4C7C}"/>
              </a:ext>
            </a:extLst>
          </p:cNvPr>
          <p:cNvSpPr>
            <a:spLocks noGrp="1"/>
          </p:cNvSpPr>
          <p:nvPr>
            <p:ph type="body" idx="1"/>
          </p:nvPr>
        </p:nvSpPr>
        <p:spPr>
          <a:noFill/>
        </p:spPr>
        <p:txBody>
          <a:bodyPr/>
          <a:lstStyle/>
          <a:p>
            <a:r>
              <a:rPr lang="en-US" sz="1200" kern="1000" spc="-20" dirty="0">
                <a:solidFill>
                  <a:srgbClr val="000000"/>
                </a:solidFill>
                <a:effectLst/>
                <a:latin typeface="Arial" panose="020B0604020202020204" pitchFamily="34" charset="0"/>
                <a:ea typeface="Arial" panose="020B0604020202020204" pitchFamily="34" charset="0"/>
              </a:rPr>
              <a:t>MOD is</a:t>
            </a:r>
            <a:r>
              <a:rPr lang="en-US" sz="1200" dirty="0">
                <a:solidFill>
                  <a:srgbClr val="000000"/>
                </a:solidFill>
                <a:effectLst/>
                <a:latin typeface="Arial" panose="020B0604020202020204" pitchFamily="34" charset="0"/>
                <a:ea typeface="Arial" panose="020B0604020202020204" pitchFamily="34" charset="0"/>
              </a:rPr>
              <a:t> a multimodal program to study emerging mobility services, public transportation networks and operations, and goods delivery services. </a:t>
            </a:r>
          </a:p>
          <a:p>
            <a:r>
              <a:rPr lang="en-US" sz="1200" dirty="0">
                <a:solidFill>
                  <a:srgbClr val="000000"/>
                </a:solidFill>
                <a:effectLst/>
                <a:latin typeface="Arial" panose="020B0604020202020204" pitchFamily="34" charset="0"/>
                <a:ea typeface="Arial" panose="020B0604020202020204" pitchFamily="34" charset="0"/>
              </a:rPr>
              <a:t>MOD is based on the principle that transportation is a commodity where modes have economic values that are distinguishable in terms of cost, journey time, wait time, number of connections, convenience, and other attributes.</a:t>
            </a:r>
          </a:p>
          <a:p>
            <a:endParaRPr lang="en-US" altLang="en-US" sz="1200" dirty="0">
              <a:solidFill>
                <a:srgbClr val="000000"/>
              </a:solidFill>
              <a:highlight>
                <a:srgbClr val="FFFF00"/>
              </a:highlight>
              <a:latin typeface="Arial" panose="020B0604020202020204" pitchFamily="34" charset="0"/>
            </a:endParaRPr>
          </a:p>
          <a:p>
            <a:r>
              <a:rPr lang="en-US" sz="1200" i="1" dirty="0">
                <a:solidFill>
                  <a:srgbClr val="000000"/>
                </a:solidFill>
                <a:effectLst/>
                <a:latin typeface="Arial" panose="020B0604020202020204" pitchFamily="34" charset="0"/>
                <a:ea typeface="Arial" panose="020B0604020202020204" pitchFamily="34" charset="0"/>
                <a:cs typeface="Arial" panose="020B0604020202020204" pitchFamily="34" charset="0"/>
              </a:rPr>
              <a:t>FHWA, “Mobility on Demand: Operational Concept Report,” Report FHWA-JPO-18-611, Washington DC, September 2017.</a:t>
            </a:r>
          </a:p>
          <a:p>
            <a:endParaRPr lang="en-US" altLang="en-US" sz="1200" dirty="0">
              <a:solidFill>
                <a:srgbClr val="FF0000"/>
              </a:solidFill>
              <a:highlight>
                <a:srgbClr val="FFFF00"/>
              </a:highlight>
              <a:latin typeface="Arial" panose="020B0604020202020204" pitchFamily="34" charset="0"/>
              <a:ea typeface="MS PGothic" panose="020B0600070205080204" pitchFamily="34" charset="-128"/>
            </a:endParaRPr>
          </a:p>
        </p:txBody>
      </p:sp>
      <p:sp>
        <p:nvSpPr>
          <p:cNvPr id="58372" name="Slide Number Placeholder 3">
            <a:extLst>
              <a:ext uri="{FF2B5EF4-FFF2-40B4-BE49-F238E27FC236}">
                <a16:creationId xmlns:a16="http://schemas.microsoft.com/office/drawing/2014/main" id="{87DECF56-F589-4CBF-8A58-C41A91FE7630}"/>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51AD277E-E925-43AD-B0EF-421419332F5B}" type="slidenum">
              <a:rPr lang="en-US" altLang="en-US" sz="1200">
                <a:latin typeface="Arial" panose="020B0604020202020204" pitchFamily="34" charset="0"/>
              </a:rPr>
              <a:pPr algn="r" eaLnBrk="1" hangingPunct="1"/>
              <a:t>15</a:t>
            </a:fld>
            <a:endParaRPr lang="en-US" altLang="en-US" sz="1200">
              <a:latin typeface="Arial" panose="020B0604020202020204" pitchFamily="34" charset="0"/>
            </a:endParaRPr>
          </a:p>
        </p:txBody>
      </p:sp>
    </p:spTree>
    <p:extLst>
      <p:ext uri="{BB962C8B-B14F-4D97-AF65-F5344CB8AC3E}">
        <p14:creationId xmlns:p14="http://schemas.microsoft.com/office/powerpoint/2010/main" val="3191376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0C57D33-FEAC-4636-AA0F-B4659F8C058B}"/>
              </a:ext>
            </a:extLst>
          </p:cNvPr>
          <p:cNvSpPr>
            <a:spLocks noGrp="1" noRot="1" noChangeAspect="1" noTextEdit="1"/>
          </p:cNvSpPr>
          <p:nvPr>
            <p:ph type="sldImg"/>
          </p:nvPr>
        </p:nvSpPr>
        <p:spPr>
          <a:xfrm>
            <a:off x="1181100" y="687388"/>
            <a:ext cx="4648200" cy="3486150"/>
          </a:xfrm>
          <a:ln/>
        </p:spPr>
      </p:sp>
      <p:sp>
        <p:nvSpPr>
          <p:cNvPr id="80899" name="Notes Placeholder 2">
            <a:extLst>
              <a:ext uri="{FF2B5EF4-FFF2-40B4-BE49-F238E27FC236}">
                <a16:creationId xmlns:a16="http://schemas.microsoft.com/office/drawing/2014/main" id="{99982C44-1528-4A94-8BBD-F3A0D5B73280}"/>
              </a:ext>
            </a:extLst>
          </p:cNvPr>
          <p:cNvSpPr>
            <a:spLocks noGrp="1"/>
          </p:cNvSpPr>
          <p:nvPr>
            <p:ph type="body" idx="1"/>
          </p:nvPr>
        </p:nvSpPr>
        <p:spPr>
          <a:noFill/>
        </p:spPr>
        <p:txBody>
          <a:bodyPr/>
          <a:lstStyle/>
          <a:p>
            <a:r>
              <a:rPr lang="en-US" altLang="en-US" sz="1200" dirty="0">
                <a:latin typeface="Arial" panose="020B0604020202020204" pitchFamily="34" charset="0"/>
                <a:ea typeface="MS PGothic" panose="020B0600070205080204" pitchFamily="34" charset="-128"/>
              </a:rPr>
              <a:t>Screenshots of smart phone applications for </a:t>
            </a:r>
            <a:r>
              <a:rPr lang="en-US" altLang="en-US" sz="1200" dirty="0">
                <a:latin typeface="Arial" panose="020B0604020202020204" pitchFamily="34" charset="0"/>
              </a:rPr>
              <a:t>companies offering on demand rides</a:t>
            </a:r>
            <a:r>
              <a:rPr lang="en-US" altLang="en-US" sz="1200" dirty="0">
                <a:latin typeface="Arial" panose="020B0604020202020204" pitchFamily="34" charset="0"/>
                <a:ea typeface="MS PGothic" panose="020B0600070205080204" pitchFamily="34" charset="-128"/>
              </a:rPr>
              <a:t> </a:t>
            </a:r>
          </a:p>
          <a:p>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Efforts underway to develop GTFS-Flex as a data standard for on-demand services that may be operated by a transit agency or TNC. </a:t>
            </a:r>
            <a:endParaRPr lang="en-US" altLang="en-US" sz="1200" dirty="0">
              <a:latin typeface="Arial" panose="020B0604020202020204" pitchFamily="34" charset="0"/>
              <a:ea typeface="MS PGothic" panose="020B0600070205080204" pitchFamily="34" charset="-128"/>
            </a:endParaRPr>
          </a:p>
          <a:p>
            <a:endParaRPr lang="en-US" altLang="en-US" sz="1200" dirty="0">
              <a:latin typeface="Arial" panose="020B0604020202020204" pitchFamily="34" charset="0"/>
              <a:ea typeface="MS PGothic" panose="020B0600070205080204" pitchFamily="34" charset="-128"/>
            </a:endParaRPr>
          </a:p>
        </p:txBody>
      </p:sp>
      <p:sp>
        <p:nvSpPr>
          <p:cNvPr id="80900" name="Slide Number Placeholder 3">
            <a:extLst>
              <a:ext uri="{FF2B5EF4-FFF2-40B4-BE49-F238E27FC236}">
                <a16:creationId xmlns:a16="http://schemas.microsoft.com/office/drawing/2014/main" id="{69D53CBF-B483-4198-8706-ED6665E896EF}"/>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7D604AC6-3592-49D6-9CB3-0FD44F8879F3}"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DF47843-375D-48D7-BF0B-63BD2FCE98CB}"/>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2533FFAC-8BE5-4A19-A6D0-D0303AC7E70F}"/>
              </a:ext>
            </a:extLst>
          </p:cNvPr>
          <p:cNvSpPr>
            <a:spLocks noGrp="1"/>
          </p:cNvSpPr>
          <p:nvPr>
            <p:ph type="body" idx="1"/>
          </p:nvPr>
        </p:nvSpPr>
        <p:spPr>
          <a:noFill/>
        </p:spPr>
        <p:txBody>
          <a:bodyPr/>
          <a:lstStyle/>
          <a:p>
            <a:pPr>
              <a:buFontTx/>
              <a:buChar char="•"/>
            </a:pPr>
            <a:r>
              <a:rPr lang="en-US" altLang="en-US" sz="1200" dirty="0">
                <a:latin typeface="Arial" panose="020B0604020202020204" pitchFamily="34" charset="0"/>
                <a:ea typeface="MS PGothic" panose="020B0600070205080204" pitchFamily="34" charset="-128"/>
              </a:rPr>
              <a:t>There are 1.5 million vehicles and more than 15,000 available in the United States. (2018)</a:t>
            </a:r>
          </a:p>
          <a:p>
            <a:pPr>
              <a:buFontTx/>
              <a:buChar char="•"/>
            </a:pPr>
            <a:r>
              <a:rPr lang="en-US" altLang="en-US" sz="1200" dirty="0">
                <a:latin typeface="Arial" panose="020B0604020202020204" pitchFamily="34" charset="0"/>
                <a:ea typeface="MS PGothic" panose="020B0600070205080204" pitchFamily="34" charset="-128"/>
              </a:rPr>
              <a:t>Web-based or smart phone applications permit the reservation of vehicles at selected locations, choice of vehicles (gasoline or electric), parking at destination, payment, and other transactions.</a:t>
            </a:r>
          </a:p>
          <a:p>
            <a:r>
              <a:rPr lang="en-US" altLang="en-US" sz="1200" dirty="0">
                <a:latin typeface="Arial" panose="020B0604020202020204" pitchFamily="34" charset="0"/>
              </a:rPr>
              <a:t> The availability of one-way trips </a:t>
            </a:r>
            <a:r>
              <a:rPr lang="en-US" sz="1200" dirty="0">
                <a:solidFill>
                  <a:srgbClr val="000000"/>
                </a:solidFill>
                <a:effectLst/>
                <a:latin typeface="Arial" panose="020B0604020202020204" pitchFamily="34" charset="0"/>
                <a:ea typeface="Arial" panose="020B0604020202020204" pitchFamily="34" charset="0"/>
              </a:rPr>
              <a:t>provides a first-mile and last-mile access to transit stops</a:t>
            </a:r>
          </a:p>
          <a:p>
            <a:pPr marL="0" marR="0">
              <a:lnSpc>
                <a:spcPct val="115000"/>
              </a:lnSpc>
              <a:spcBef>
                <a:spcPts val="0"/>
              </a:spcBef>
              <a:spcAft>
                <a:spcPts val="0"/>
              </a:spcAft>
            </a:pPr>
            <a:endPar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There are more than 30 million </a:t>
            </a:r>
            <a:r>
              <a:rPr lang="en-US" sz="12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bikesharing</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users in the United States. </a:t>
            </a:r>
            <a:r>
              <a:rPr lang="en-US" sz="12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Bikesharing</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systems increased mobility, increased flexibility, low implementation and operational costs, increased health benefits, and greater environmental awareness.</a:t>
            </a:r>
          </a:p>
          <a:p>
            <a:pPr marL="0" marR="0">
              <a:lnSpc>
                <a:spcPct val="115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p>
          <a:p>
            <a:endParaRPr lang="en-US" altLang="en-US" sz="1200" dirty="0">
              <a:latin typeface="Arial" panose="020B0604020202020204" pitchFamily="34" charset="0"/>
              <a:ea typeface="MS PGothic" panose="020B0600070205080204" pitchFamily="34" charset="-128"/>
            </a:endParaRPr>
          </a:p>
        </p:txBody>
      </p:sp>
      <p:sp>
        <p:nvSpPr>
          <p:cNvPr id="72708" name="Slide Number Placeholder 3">
            <a:extLst>
              <a:ext uri="{FF2B5EF4-FFF2-40B4-BE49-F238E27FC236}">
                <a16:creationId xmlns:a16="http://schemas.microsoft.com/office/drawing/2014/main" id="{6709B811-BF5E-4587-B5EB-99D0F4EE1213}"/>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66AEB45B-F447-48C5-91FA-827FA58B5428}"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90D08C5-0428-4DA8-9684-09FC97D7BD27}"/>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B66EC4D-8BC0-4576-B884-85D75866A0AD}"/>
              </a:ext>
            </a:extLst>
          </p:cNvPr>
          <p:cNvSpPr>
            <a:spLocks noGrp="1"/>
          </p:cNvSpPr>
          <p:nvPr>
            <p:ph type="body" idx="1"/>
          </p:nvPr>
        </p:nvSpPr>
        <p:spPr>
          <a:noFill/>
        </p:spPr>
        <p:txBody>
          <a:bodyPr/>
          <a:lstStyle/>
          <a:p>
            <a:pPr>
              <a:buFontTx/>
              <a:buChar char="•"/>
            </a:pPr>
            <a:r>
              <a:rPr lang="en-US" altLang="en-US" sz="1200" dirty="0">
                <a:latin typeface="Arial" panose="020B0604020202020204" pitchFamily="34" charset="0"/>
                <a:ea typeface="MS PGothic" panose="020B0600070205080204" pitchFamily="34" charset="-128"/>
              </a:rPr>
              <a:t>Deployment of wireless sensing enables accurate information on parking availability</a:t>
            </a:r>
          </a:p>
          <a:p>
            <a:pPr>
              <a:buFontTx/>
              <a:buChar char="•"/>
            </a:pPr>
            <a:r>
              <a:rPr lang="en-US" altLang="en-US" sz="1200" dirty="0">
                <a:latin typeface="Arial" panose="020B0604020202020204" pitchFamily="34" charset="0"/>
                <a:ea typeface="MS PGothic" panose="020B0600070205080204" pitchFamily="34" charset="-128"/>
              </a:rPr>
              <a:t>Parking pricing schemes try to maximize utilization and minimize block circling </a:t>
            </a:r>
          </a:p>
          <a:p>
            <a:pPr>
              <a:buFontTx/>
              <a:buChar char="•"/>
            </a:pPr>
            <a:r>
              <a:rPr lang="en-US" altLang="en-US" sz="1200" dirty="0">
                <a:latin typeface="Arial" panose="020B0604020202020204" pitchFamily="34" charset="0"/>
                <a:ea typeface="MS PGothic" panose="020B0600070205080204" pitchFamily="34" charset="-128"/>
              </a:rPr>
              <a:t>Typical max occupancy 85 percent</a:t>
            </a:r>
          </a:p>
          <a:p>
            <a:endParaRPr lang="en-US" altLang="en-US" sz="1200" dirty="0">
              <a:latin typeface="Arial" panose="020B0604020202020204" pitchFamily="34" charset="0"/>
              <a:ea typeface="MS PGothic" panose="020B0600070205080204" pitchFamily="34" charset="-128"/>
            </a:endParaRPr>
          </a:p>
        </p:txBody>
      </p:sp>
      <p:sp>
        <p:nvSpPr>
          <p:cNvPr id="18436" name="Slide Number Placeholder 3">
            <a:extLst>
              <a:ext uri="{FF2B5EF4-FFF2-40B4-BE49-F238E27FC236}">
                <a16:creationId xmlns:a16="http://schemas.microsoft.com/office/drawing/2014/main" id="{109329A7-4C6B-43E6-9A5F-6291AB43FD14}"/>
              </a:ext>
            </a:extLst>
          </p:cNvPr>
          <p:cNvSpPr>
            <a:spLocks noGrp="1"/>
          </p:cNvSpPr>
          <p:nvPr>
            <p:ph type="sldNum" sz="quarter" idx="5"/>
          </p:nvPr>
        </p:nvSpPr>
        <p:spPr>
          <a:noFill/>
        </p:spPr>
        <p:txBody>
          <a:bodyPr/>
          <a:lstStyle>
            <a:lvl1pPr defTabSz="930083" eaLnBrk="0" hangingPunct="0">
              <a:defRPr sz="1900">
                <a:solidFill>
                  <a:schemeClr val="tx1"/>
                </a:solidFill>
                <a:latin typeface="Tahoma" panose="020B0604030504040204" pitchFamily="34" charset="0"/>
                <a:ea typeface="MS PGothic" panose="020B0600070205080204" pitchFamily="34" charset="-128"/>
              </a:defRPr>
            </a:lvl1pPr>
            <a:lvl2pPr marL="741925" indent="-284533" defTabSz="930083" eaLnBrk="0" hangingPunct="0">
              <a:defRPr sz="1900">
                <a:solidFill>
                  <a:schemeClr val="tx1"/>
                </a:solidFill>
                <a:latin typeface="Tahoma" panose="020B0604030504040204" pitchFamily="34" charset="0"/>
                <a:ea typeface="MS PGothic" panose="020B0600070205080204" pitchFamily="34" charset="-128"/>
              </a:defRPr>
            </a:lvl2pPr>
            <a:lvl3pPr marL="1142719" indent="-229461" defTabSz="930083" eaLnBrk="0" hangingPunct="0">
              <a:defRPr sz="1900">
                <a:solidFill>
                  <a:schemeClr val="tx1"/>
                </a:solidFill>
                <a:latin typeface="Tahoma" panose="020B0604030504040204" pitchFamily="34" charset="0"/>
                <a:ea typeface="MS PGothic" panose="020B0600070205080204" pitchFamily="34" charset="-128"/>
              </a:defRPr>
            </a:lvl3pPr>
            <a:lvl4pPr marL="1600112" indent="-229461" defTabSz="930083" eaLnBrk="0" hangingPunct="0">
              <a:defRPr sz="1900">
                <a:solidFill>
                  <a:schemeClr val="tx1"/>
                </a:solidFill>
                <a:latin typeface="Tahoma" panose="020B0604030504040204" pitchFamily="34" charset="0"/>
                <a:ea typeface="MS PGothic" panose="020B0600070205080204" pitchFamily="34" charset="-128"/>
              </a:defRPr>
            </a:lvl4pPr>
            <a:lvl5pPr marL="2055974" indent="-227932" defTabSz="930083" eaLnBrk="0" hangingPunct="0">
              <a:defRPr sz="1900">
                <a:solidFill>
                  <a:schemeClr val="tx1"/>
                </a:solidFill>
                <a:latin typeface="Tahoma" panose="020B0604030504040204" pitchFamily="34" charset="0"/>
                <a:ea typeface="MS PGothic" panose="020B0600070205080204" pitchFamily="34" charset="-128"/>
              </a:defRPr>
            </a:lvl5pPr>
            <a:lvl6pPr marL="2496541"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6pPr>
            <a:lvl7pPr marL="2937105"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7pPr>
            <a:lvl8pPr marL="3377672"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8pPr>
            <a:lvl9pPr marL="3818237"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9pPr>
          </a:lstStyle>
          <a:p>
            <a:pPr eaLnBrk="1" hangingPunct="1"/>
            <a:fld id="{06C9C3B1-5976-434A-A07D-3F61B12949D8}" type="slidenum">
              <a:rPr lang="en-US" altLang="en-US" sz="1200">
                <a:latin typeface="Arial" panose="020B0604020202020204" pitchFamily="34" charset="0"/>
              </a:rPr>
              <a:pPr eaLnBrk="1" hangingPunct="1"/>
              <a:t>18</a:t>
            </a:fld>
            <a:endParaRPr lang="en-US" altLang="en-US" sz="120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B62B74C-A17D-457D-9D6C-4B0F120DC129}"/>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2EFCD8C7-43CC-409E-BA98-F447D7541DF6}"/>
              </a:ext>
            </a:extLst>
          </p:cNvPr>
          <p:cNvSpPr>
            <a:spLocks noGrp="1"/>
          </p:cNvSpPr>
          <p:nvPr>
            <p:ph type="body" idx="1"/>
          </p:nvPr>
        </p:nvSpPr>
        <p:spPr>
          <a:noFill/>
        </p:spPr>
        <p:txBody>
          <a:bodyPr/>
          <a:lstStyle/>
          <a:p>
            <a:pPr marL="220284" indent="-220284">
              <a:buFontTx/>
              <a:buChar char="•"/>
            </a:pPr>
            <a:r>
              <a:rPr lang="en-US" altLang="en-US" sz="1200" dirty="0">
                <a:latin typeface="Arial" panose="020B0604020202020204" pitchFamily="34" charset="0"/>
                <a:ea typeface="MS PGothic" panose="020B0600070205080204" pitchFamily="34" charset="-128"/>
              </a:rPr>
              <a:t>Field tests show that drivers can park and ride transit if the expected travel time is shorter than drive time</a:t>
            </a:r>
          </a:p>
          <a:p>
            <a:pPr marL="220284" indent="-220284">
              <a:buFontTx/>
              <a:buChar char="•"/>
            </a:pPr>
            <a:r>
              <a:rPr lang="en-US" altLang="en-US" sz="1200" dirty="0">
                <a:latin typeface="Arial" panose="020B0604020202020204" pitchFamily="34" charset="0"/>
                <a:ea typeface="MS PGothic" panose="020B0600070205080204" pitchFamily="34" charset="-128"/>
              </a:rPr>
              <a:t>8 percent of drivers switched modes when the time savings were greater than 20 minutes</a:t>
            </a:r>
          </a:p>
          <a:p>
            <a:pPr marL="220284" indent="-220284">
              <a:buFontTx/>
              <a:buChar char="•"/>
            </a:pPr>
            <a:r>
              <a:rPr lang="en-US" altLang="en-US" sz="1200" dirty="0">
                <a:latin typeface="Arial" panose="020B0604020202020204" pitchFamily="34" charset="0"/>
                <a:ea typeface="MS PGothic" panose="020B0600070205080204" pitchFamily="34" charset="-128"/>
              </a:rPr>
              <a:t>Source: </a:t>
            </a:r>
          </a:p>
          <a:p>
            <a:pPr marL="220284" indent="-220284"/>
            <a:r>
              <a:rPr lang="en-US" altLang="en-US" sz="1200" dirty="0">
                <a:latin typeface="Arial" panose="020B0604020202020204" pitchFamily="34" charset="0"/>
                <a:ea typeface="MS PGothic" panose="020B0600070205080204" pitchFamily="34" charset="-128"/>
              </a:rPr>
              <a:t>  	</a:t>
            </a:r>
            <a:r>
              <a:rPr lang="en-US" altLang="en-US" sz="1200" i="1" dirty="0" err="1">
                <a:latin typeface="Arial" panose="020B0604020202020204" pitchFamily="34" charset="0"/>
                <a:ea typeface="MS PGothic" panose="020B0600070205080204" pitchFamily="34" charset="-128"/>
              </a:rPr>
              <a:t>Mortazavi</a:t>
            </a:r>
            <a:r>
              <a:rPr lang="en-US" altLang="en-US" sz="1200" i="1" dirty="0">
                <a:latin typeface="Arial" panose="020B0604020202020204" pitchFamily="34" charset="0"/>
                <a:ea typeface="MS PGothic" panose="020B0600070205080204" pitchFamily="34" charset="-128"/>
              </a:rPr>
              <a:t>, A. et. al, “Evaluation of Displaying Transit Information on Changeable Message Signs,” </a:t>
            </a:r>
            <a:r>
              <a:rPr lang="en-US" altLang="ja-JP" sz="1200" i="1" dirty="0">
                <a:latin typeface="Arial" panose="020B0604020202020204" pitchFamily="34" charset="0"/>
                <a:ea typeface="MS PGothic" panose="020B0600070205080204" pitchFamily="34" charset="-128"/>
              </a:rPr>
              <a:t>Research Report UCB-ITS-CWP-2009-2, University of California Berkeley, September 2009.</a:t>
            </a:r>
            <a:endParaRPr lang="en-US" altLang="en-US" sz="1200" i="1" dirty="0">
              <a:latin typeface="Arial" panose="020B0604020202020204" pitchFamily="34" charset="0"/>
              <a:ea typeface="MS PGothic" panose="020B0600070205080204" pitchFamily="34" charset="-128"/>
            </a:endParaRPr>
          </a:p>
        </p:txBody>
      </p:sp>
      <p:sp>
        <p:nvSpPr>
          <p:cNvPr id="78852" name="Slide Number Placeholder 3">
            <a:extLst>
              <a:ext uri="{FF2B5EF4-FFF2-40B4-BE49-F238E27FC236}">
                <a16:creationId xmlns:a16="http://schemas.microsoft.com/office/drawing/2014/main" id="{A6BEC509-0AF7-487E-A10A-69EDC8638106}"/>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5CDD39DA-A752-4D7D-92F6-83D5A944FD87}"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a:t>
            </a:fld>
            <a:endParaRPr lang="en-US" altLang="en-US"/>
          </a:p>
        </p:txBody>
      </p:sp>
    </p:spTree>
    <p:extLst>
      <p:ext uri="{BB962C8B-B14F-4D97-AF65-F5344CB8AC3E}">
        <p14:creationId xmlns:p14="http://schemas.microsoft.com/office/powerpoint/2010/main" val="458239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7802F4A-F1EB-42AE-8818-754A28361E10}"/>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75982912-377F-4FF9-AA79-47390D9992B4}"/>
              </a:ext>
            </a:extLst>
          </p:cNvPr>
          <p:cNvSpPr>
            <a:spLocks noGrp="1"/>
          </p:cNvSpPr>
          <p:nvPr>
            <p:ph type="body" idx="1"/>
          </p:nvPr>
        </p:nvSpPr>
        <p:spPr>
          <a:noFill/>
        </p:spPr>
        <p:txBody>
          <a:bodyPr/>
          <a:lstStyle/>
          <a:p>
            <a:pPr>
              <a:buFontTx/>
              <a:buChar char="•"/>
            </a:pPr>
            <a:r>
              <a:rPr lang="en-US" altLang="en-US" sz="1200" dirty="0">
                <a:latin typeface="Arial" panose="020B0604020202020204" pitchFamily="34" charset="0"/>
                <a:ea typeface="MS PGothic" panose="020B0600070205080204" pitchFamily="34" charset="-128"/>
              </a:rPr>
              <a:t>These systems designed for improving safety </a:t>
            </a:r>
          </a:p>
          <a:p>
            <a:pPr>
              <a:buFontTx/>
              <a:buChar char="•"/>
            </a:pPr>
            <a:r>
              <a:rPr lang="en-US" altLang="en-US" sz="1200" dirty="0">
                <a:latin typeface="Arial" panose="020B0604020202020204" pitchFamily="34" charset="0"/>
                <a:ea typeface="MS PGothic" panose="020B0600070205080204" pitchFamily="34" charset="-128"/>
              </a:rPr>
              <a:t>Developed mostly by auto manufacturers </a:t>
            </a:r>
          </a:p>
          <a:p>
            <a:pPr>
              <a:buFontTx/>
              <a:buChar char="•"/>
            </a:pPr>
            <a:r>
              <a:rPr lang="en-US" altLang="en-US" sz="1200" dirty="0">
                <a:latin typeface="Arial" panose="020B0604020202020204" pitchFamily="34" charset="0"/>
                <a:ea typeface="MS PGothic" panose="020B0600070205080204" pitchFamily="34" charset="-128"/>
              </a:rPr>
              <a:t>Some systems for busses and commercial vehicles developed under the USDOT Integrated Vehicle-Based safety System (IVBSS)</a:t>
            </a:r>
          </a:p>
        </p:txBody>
      </p:sp>
      <p:sp>
        <p:nvSpPr>
          <p:cNvPr id="19460" name="Slide Number Placeholder 3">
            <a:extLst>
              <a:ext uri="{FF2B5EF4-FFF2-40B4-BE49-F238E27FC236}">
                <a16:creationId xmlns:a16="http://schemas.microsoft.com/office/drawing/2014/main" id="{9D24446A-55D0-44B5-8E16-994DE2C03E0C}"/>
              </a:ext>
            </a:extLst>
          </p:cNvPr>
          <p:cNvSpPr>
            <a:spLocks noGrp="1"/>
          </p:cNvSpPr>
          <p:nvPr>
            <p:ph type="sldNum" sz="quarter" idx="5"/>
          </p:nvPr>
        </p:nvSpPr>
        <p:spPr>
          <a:noFill/>
        </p:spPr>
        <p:txBody>
          <a:bodyPr/>
          <a:lstStyle>
            <a:lvl1pPr defTabSz="930083" eaLnBrk="0" hangingPunct="0">
              <a:defRPr sz="1900">
                <a:solidFill>
                  <a:schemeClr val="tx1"/>
                </a:solidFill>
                <a:latin typeface="Tahoma" panose="020B0604030504040204" pitchFamily="34" charset="0"/>
                <a:ea typeface="MS PGothic" panose="020B0600070205080204" pitchFamily="34" charset="-128"/>
              </a:defRPr>
            </a:lvl1pPr>
            <a:lvl2pPr marL="741925" indent="-284533" defTabSz="930083" eaLnBrk="0" hangingPunct="0">
              <a:defRPr sz="1900">
                <a:solidFill>
                  <a:schemeClr val="tx1"/>
                </a:solidFill>
                <a:latin typeface="Tahoma" panose="020B0604030504040204" pitchFamily="34" charset="0"/>
                <a:ea typeface="MS PGothic" panose="020B0600070205080204" pitchFamily="34" charset="-128"/>
              </a:defRPr>
            </a:lvl2pPr>
            <a:lvl3pPr marL="1142719" indent="-229461" defTabSz="930083" eaLnBrk="0" hangingPunct="0">
              <a:defRPr sz="1900">
                <a:solidFill>
                  <a:schemeClr val="tx1"/>
                </a:solidFill>
                <a:latin typeface="Tahoma" panose="020B0604030504040204" pitchFamily="34" charset="0"/>
                <a:ea typeface="MS PGothic" panose="020B0600070205080204" pitchFamily="34" charset="-128"/>
              </a:defRPr>
            </a:lvl3pPr>
            <a:lvl4pPr marL="1600112" indent="-229461" defTabSz="930083" eaLnBrk="0" hangingPunct="0">
              <a:defRPr sz="1900">
                <a:solidFill>
                  <a:schemeClr val="tx1"/>
                </a:solidFill>
                <a:latin typeface="Tahoma" panose="020B0604030504040204" pitchFamily="34" charset="0"/>
                <a:ea typeface="MS PGothic" panose="020B0600070205080204" pitchFamily="34" charset="-128"/>
              </a:defRPr>
            </a:lvl4pPr>
            <a:lvl5pPr marL="2055974" indent="-227932" defTabSz="930083" eaLnBrk="0" hangingPunct="0">
              <a:defRPr sz="1900">
                <a:solidFill>
                  <a:schemeClr val="tx1"/>
                </a:solidFill>
                <a:latin typeface="Tahoma" panose="020B0604030504040204" pitchFamily="34" charset="0"/>
                <a:ea typeface="MS PGothic" panose="020B0600070205080204" pitchFamily="34" charset="-128"/>
              </a:defRPr>
            </a:lvl5pPr>
            <a:lvl6pPr marL="2496541"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6pPr>
            <a:lvl7pPr marL="2937105"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7pPr>
            <a:lvl8pPr marL="3377672"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8pPr>
            <a:lvl9pPr marL="3818237"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9pPr>
          </a:lstStyle>
          <a:p>
            <a:pPr eaLnBrk="1" hangingPunct="1"/>
            <a:fld id="{F61203EC-55DE-46CB-9F66-A64CCDB99B96}" type="slidenum">
              <a:rPr lang="en-US" altLang="en-US" sz="1200">
                <a:latin typeface="Arial" panose="020B0604020202020204" pitchFamily="34" charset="0"/>
              </a:rPr>
              <a:pPr eaLnBrk="1" hangingPunct="1"/>
              <a:t>20</a:t>
            </a:fld>
            <a:endParaRPr lang="en-US" altLang="en-US" sz="120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B5B3FC1-2D6C-4D1D-B534-FCE038A94FFF}"/>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D4A9325A-B998-402B-809B-3D8EE7948218}"/>
              </a:ext>
            </a:extLst>
          </p:cNvPr>
          <p:cNvSpPr>
            <a:spLocks noGrp="1"/>
          </p:cNvSpPr>
          <p:nvPr>
            <p:ph type="body" idx="1"/>
          </p:nvPr>
        </p:nvSpPr>
        <p:spPr>
          <a:noFill/>
        </p:spPr>
        <p:txBody>
          <a:bodyPr/>
          <a:lstStyle/>
          <a:p>
            <a:pPr marL="171450" indent="-171450">
              <a:buFont typeface="Arial" panose="020B0604020202020204" pitchFamily="34" charset="0"/>
              <a:buChar char="•"/>
            </a:pPr>
            <a:r>
              <a:rPr lang="en-US" altLang="en-US" sz="1200" dirty="0">
                <a:latin typeface="Arial" panose="020B0604020202020204" pitchFamily="34" charset="0"/>
              </a:rPr>
              <a:t>S</a:t>
            </a:r>
            <a:r>
              <a:rPr lang="en-US" altLang="en-US" sz="1200" dirty="0">
                <a:latin typeface="Arial" panose="020B0604020202020204" pitchFamily="34" charset="0"/>
                <a:ea typeface="MS PGothic" panose="020B0600070205080204" pitchFamily="34" charset="-128"/>
              </a:rPr>
              <a:t>ystems designed to ease the travel experience</a:t>
            </a:r>
          </a:p>
          <a:p>
            <a:pPr marL="171450" indent="-171450">
              <a:buFont typeface="Arial" panose="020B0604020202020204" pitchFamily="34" charset="0"/>
              <a:buChar char="•"/>
            </a:pPr>
            <a:r>
              <a:rPr lang="en-US" altLang="en-US" sz="1200" dirty="0">
                <a:latin typeface="Arial" panose="020B0604020202020204" pitchFamily="34" charset="0"/>
                <a:ea typeface="MS PGothic" panose="020B0600070205080204" pitchFamily="34" charset="-128"/>
              </a:rPr>
              <a:t>Most of the basic functions of in-vehicle systems are available on smartphones </a:t>
            </a:r>
          </a:p>
          <a:p>
            <a:pPr marL="171450" indent="-171450">
              <a:buFont typeface="Arial" panose="020B0604020202020204" pitchFamily="34" charset="0"/>
              <a:buChar char="•"/>
            </a:pPr>
            <a:r>
              <a:rPr lang="en-US" altLang="en-US" sz="1200" dirty="0">
                <a:latin typeface="Arial" panose="020B0604020202020204" pitchFamily="34" charset="0"/>
                <a:ea typeface="MS PGothic" panose="020B0600070205080204" pitchFamily="34" charset="-128"/>
              </a:rPr>
              <a:t>Transit payment systems for multiple agencies with complicated fare structures take considerable time to implement due to technical and institutional constraints </a:t>
            </a:r>
          </a:p>
          <a:p>
            <a:endParaRPr lang="en-US" sz="1200" dirty="0">
              <a:solidFill>
                <a:srgbClr val="000000"/>
              </a:solidFill>
              <a:effectLst/>
              <a:latin typeface="Arial" panose="020B0604020202020204" pitchFamily="34" charset="0"/>
              <a:ea typeface="Arial" panose="020B0604020202020204" pitchFamily="34" charset="0"/>
              <a:cs typeface="Gill Sans MT" panose="020B0502020104020203" pitchFamily="34" charset="0"/>
            </a:endParaRPr>
          </a:p>
          <a:p>
            <a:r>
              <a:rPr lang="en-US" sz="1200" dirty="0">
                <a:solidFill>
                  <a:srgbClr val="000000"/>
                </a:solidFill>
                <a:effectLst/>
                <a:latin typeface="Arial" panose="020B0604020202020204" pitchFamily="34" charset="0"/>
                <a:ea typeface="Arial" panose="020B0604020202020204" pitchFamily="34" charset="0"/>
                <a:cs typeface="Gill Sans MT" panose="020B0502020104020203" pitchFamily="34" charset="0"/>
              </a:rPr>
              <a:t>As of 2018, 34 locations around the country had deployed automated fare collection (AFC) in their transit systems. Eighteen of these systems are implementing mobility payment integration (MPI) systems to incorporate shared payment media across transit agencies and mobility providers (bikeshare, TNCs, and </a:t>
            </a:r>
            <a:r>
              <a:rPr lang="en-US" sz="1200" dirty="0" err="1">
                <a:solidFill>
                  <a:srgbClr val="000000"/>
                </a:solidFill>
                <a:effectLst/>
                <a:latin typeface="Arial" panose="020B0604020202020204" pitchFamily="34" charset="0"/>
                <a:ea typeface="Arial" panose="020B0604020202020204" pitchFamily="34" charset="0"/>
                <a:cs typeface="Gill Sans MT" panose="020B0502020104020203" pitchFamily="34" charset="0"/>
              </a:rPr>
              <a:t>microtransit</a:t>
            </a:r>
            <a:r>
              <a:rPr lang="en-US" sz="1200" dirty="0">
                <a:solidFill>
                  <a:srgbClr val="000000"/>
                </a:solidFill>
                <a:effectLst/>
                <a:latin typeface="Arial" panose="020B0604020202020204" pitchFamily="34" charset="0"/>
                <a:ea typeface="Arial" panose="020B0604020202020204" pitchFamily="34" charset="0"/>
                <a:cs typeface="Gill Sans MT" panose="020B0502020104020203" pitchFamily="34" charset="0"/>
              </a:rPr>
              <a:t>).</a:t>
            </a:r>
            <a:endPar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lvl="0"/>
            <a:r>
              <a:rPr lang="en-US" sz="1200" i="1" dirty="0"/>
              <a:t>USDOT Volpe National Transportation Systems Center, “Mobility Payment Integration: State of the Practice Scan,” FTA Report No 0143, October 2019.</a:t>
            </a:r>
          </a:p>
          <a:p>
            <a:r>
              <a:rPr lang="en-US" sz="1200" dirty="0"/>
              <a:t> </a:t>
            </a:r>
          </a:p>
          <a:p>
            <a:endParaRPr lang="en-US" altLang="en-US" sz="1200" dirty="0">
              <a:latin typeface="Arial" panose="020B0604020202020204" pitchFamily="34" charset="0"/>
              <a:ea typeface="MS PGothic" panose="020B0600070205080204" pitchFamily="34" charset="-128"/>
            </a:endParaRPr>
          </a:p>
        </p:txBody>
      </p:sp>
      <p:sp>
        <p:nvSpPr>
          <p:cNvPr id="66564" name="Slide Number Placeholder 3">
            <a:extLst>
              <a:ext uri="{FF2B5EF4-FFF2-40B4-BE49-F238E27FC236}">
                <a16:creationId xmlns:a16="http://schemas.microsoft.com/office/drawing/2014/main" id="{E8ED1704-6412-4C64-ACE7-913C9B63037D}"/>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032302FC-3093-44C8-8761-15182068344C}"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DFA8520F-7E02-4DE8-8DF1-757A29A5139B}"/>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B05D9E13-28B5-4112-AEA4-B0A9BCE5993F}"/>
              </a:ext>
            </a:extLst>
          </p:cNvPr>
          <p:cNvSpPr>
            <a:spLocks noGrp="1"/>
          </p:cNvSpPr>
          <p:nvPr>
            <p:ph type="body" idx="1"/>
          </p:nvPr>
        </p:nvSpPr>
        <p:spPr>
          <a:noFill/>
        </p:spPr>
        <p:txBody>
          <a:bodyPr/>
          <a:lstStyle/>
          <a:p>
            <a:pPr>
              <a:buFontTx/>
              <a:buChar char="•"/>
            </a:pPr>
            <a:r>
              <a:rPr lang="en-US" altLang="en-US" sz="1200" dirty="0">
                <a:latin typeface="Arial" panose="020B0604020202020204" pitchFamily="34" charset="0"/>
                <a:ea typeface="MS PGothic" panose="020B0600070205080204" pitchFamily="34" charset="-128"/>
              </a:rPr>
              <a:t>Drivers without transponders are billed based on license-plate recognition technology</a:t>
            </a:r>
          </a:p>
          <a:p>
            <a:pPr>
              <a:buFontTx/>
              <a:buChar char="•"/>
            </a:pPr>
            <a:r>
              <a:rPr lang="en-US" altLang="en-US" sz="1200" dirty="0">
                <a:latin typeface="Arial" panose="020B0604020202020204" pitchFamily="34" charset="0"/>
                <a:ea typeface="MS PGothic" panose="020B0600070205080204" pitchFamily="34" charset="-128"/>
              </a:rPr>
              <a:t>Open road tolling (ORT) does not utilize toll booths </a:t>
            </a:r>
          </a:p>
          <a:p>
            <a:pPr>
              <a:buFontTx/>
              <a:buChar char="•"/>
            </a:pPr>
            <a:r>
              <a:rPr lang="en-US" altLang="en-US" sz="1200" dirty="0">
                <a:latin typeface="Arial" panose="020B0604020202020204" pitchFamily="34" charset="0"/>
                <a:ea typeface="MS PGothic" panose="020B0600070205080204" pitchFamily="34" charset="-128"/>
              </a:rPr>
              <a:t>ORT reduce accidents by 24-60 percent based on field studies</a:t>
            </a:r>
          </a:p>
          <a:p>
            <a:pPr>
              <a:buFontTx/>
              <a:buChar char="•"/>
            </a:pPr>
            <a:r>
              <a:rPr lang="en-US" altLang="en-US" sz="1200" dirty="0">
                <a:latin typeface="Arial" panose="020B0604020202020204" pitchFamily="34" charset="0"/>
                <a:ea typeface="MS PGothic" panose="020B0600070205080204" pitchFamily="34" charset="-128"/>
              </a:rPr>
              <a:t>Increasingly tolled facilities are converted to only ETC/ORT </a:t>
            </a:r>
          </a:p>
          <a:p>
            <a:endParaRPr lang="en-US" altLang="en-US" sz="1200" dirty="0">
              <a:latin typeface="Arial" panose="020B0604020202020204" pitchFamily="34" charset="0"/>
              <a:ea typeface="MS PGothic" panose="020B0600070205080204" pitchFamily="34" charset="-128"/>
            </a:endParaRPr>
          </a:p>
        </p:txBody>
      </p:sp>
      <p:sp>
        <p:nvSpPr>
          <p:cNvPr id="118788" name="Slide Number Placeholder 3">
            <a:extLst>
              <a:ext uri="{FF2B5EF4-FFF2-40B4-BE49-F238E27FC236}">
                <a16:creationId xmlns:a16="http://schemas.microsoft.com/office/drawing/2014/main" id="{B8CF93A5-180D-4B99-BFB1-85FEA50450B9}"/>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DBFF9FE2-0767-485F-B7F8-822F5F2C67F8}"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F6F58BC-E3CA-49AE-8C23-D95E1A5A6CF3}"/>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DD79147B-F727-4647-A8A4-4C3AB9D3CAFD}"/>
              </a:ext>
            </a:extLst>
          </p:cNvPr>
          <p:cNvSpPr>
            <a:spLocks noGrp="1"/>
          </p:cNvSpPr>
          <p:nvPr>
            <p:ph type="body" idx="1"/>
          </p:nvPr>
        </p:nvSpPr>
        <p:spPr>
          <a:noFill/>
        </p:spPr>
        <p:txBody>
          <a:bodyPr/>
          <a:lstStyle/>
          <a:p>
            <a:r>
              <a:rPr lang="en-US" altLang="en-US" sz="1200" dirty="0">
                <a:latin typeface="Arial" panose="020B0604020202020204" pitchFamily="34" charset="0"/>
                <a:ea typeface="MS PGothic" panose="020B0600070205080204" pitchFamily="34" charset="-128"/>
              </a:rPr>
              <a:t>Concept originated in late 1950s with numerous designs in late 1960s and early 1970s</a:t>
            </a:r>
          </a:p>
          <a:p>
            <a:r>
              <a:rPr lang="en-US" altLang="en-US" sz="1200" dirty="0">
                <a:latin typeface="Arial" panose="020B0604020202020204" pitchFamily="34" charset="0"/>
                <a:ea typeface="MS PGothic" panose="020B0600070205080204" pitchFamily="34" charset="-128"/>
              </a:rPr>
              <a:t>Morgantown at West Virginia University system has been implemented and is in  continuous operation since 1975 with 99 percent reliability</a:t>
            </a:r>
          </a:p>
          <a:p>
            <a:pPr>
              <a:buFontTx/>
              <a:buChar char="•"/>
            </a:pPr>
            <a:r>
              <a:rPr lang="en-US" altLang="en-US" sz="1200" dirty="0">
                <a:latin typeface="Arial" panose="020B0604020202020204" pitchFamily="34" charset="0"/>
                <a:ea typeface="MS PGothic" panose="020B0600070205080204" pitchFamily="34" charset="-128"/>
              </a:rPr>
              <a:t>Capacity (min headway) is constrained by requirement to avoid collision under all cases (brick-wall)</a:t>
            </a:r>
          </a:p>
          <a:p>
            <a:pPr>
              <a:buFontTx/>
              <a:buChar char="•"/>
            </a:pPr>
            <a:r>
              <a:rPr lang="en-US" altLang="en-US" sz="1200" dirty="0">
                <a:latin typeface="Arial" panose="020B0604020202020204" pitchFamily="34" charset="0"/>
                <a:ea typeface="MS PGothic" panose="020B0600070205080204" pitchFamily="34" charset="-128"/>
              </a:rPr>
              <a:t>Typical speeds of 30 mph (reported speeds up to 150 mph)</a:t>
            </a:r>
          </a:p>
          <a:p>
            <a:pPr marL="220284" indent="-220284">
              <a:buFontTx/>
              <a:buChar char="•"/>
            </a:pPr>
            <a:r>
              <a:rPr lang="en-US" altLang="en-US" sz="1200" dirty="0">
                <a:latin typeface="Arial" panose="020B0604020202020204" pitchFamily="34" charset="0"/>
                <a:ea typeface="MS PGothic" panose="020B0600070205080204" pitchFamily="34" charset="-128"/>
              </a:rPr>
              <a:t>Recent implementations of PRT </a:t>
            </a:r>
          </a:p>
          <a:p>
            <a:pPr marL="220284" indent="-220284"/>
            <a:r>
              <a:rPr lang="en-US" altLang="en-US" sz="1200" dirty="0">
                <a:latin typeface="Arial" panose="020B0604020202020204" pitchFamily="34" charset="0"/>
                <a:ea typeface="MS PGothic" panose="020B0600070205080204" pitchFamily="34" charset="-128"/>
              </a:rPr>
              <a:t>	-Short distances, small (personalized) vehicles</a:t>
            </a:r>
          </a:p>
          <a:p>
            <a:pPr marL="220284" indent="-220284"/>
            <a:r>
              <a:rPr lang="en-US" altLang="en-US" sz="1200" dirty="0">
                <a:latin typeface="Arial" panose="020B0604020202020204" pitchFamily="34" charset="0"/>
                <a:ea typeface="MS PGothic" panose="020B0600070205080204" pitchFamily="34" charset="-128"/>
              </a:rPr>
              <a:t>	-Average waiting time 10 sec (ULTRA system)</a:t>
            </a:r>
          </a:p>
          <a:p>
            <a:pPr>
              <a:buFontTx/>
              <a:buChar char="•"/>
            </a:pPr>
            <a:endParaRPr lang="en-US" altLang="en-US" sz="1200" dirty="0">
              <a:latin typeface="Arial" panose="020B0604020202020204" pitchFamily="34" charset="0"/>
              <a:ea typeface="MS PGothic" panose="020B0600070205080204" pitchFamily="34" charset="-128"/>
            </a:endParaRPr>
          </a:p>
        </p:txBody>
      </p:sp>
      <p:sp>
        <p:nvSpPr>
          <p:cNvPr id="20484" name="Slide Number Placeholder 3">
            <a:extLst>
              <a:ext uri="{FF2B5EF4-FFF2-40B4-BE49-F238E27FC236}">
                <a16:creationId xmlns:a16="http://schemas.microsoft.com/office/drawing/2014/main" id="{7F482E32-97EF-4AEA-A670-ABC0308BD180}"/>
              </a:ext>
            </a:extLst>
          </p:cNvPr>
          <p:cNvSpPr>
            <a:spLocks noGrp="1"/>
          </p:cNvSpPr>
          <p:nvPr>
            <p:ph type="sldNum" sz="quarter" idx="5"/>
          </p:nvPr>
        </p:nvSpPr>
        <p:spPr>
          <a:noFill/>
        </p:spPr>
        <p:txBody>
          <a:bodyPr/>
          <a:lstStyle>
            <a:lvl1pPr defTabSz="930083" eaLnBrk="0" hangingPunct="0">
              <a:defRPr sz="1900">
                <a:solidFill>
                  <a:schemeClr val="tx1"/>
                </a:solidFill>
                <a:latin typeface="Tahoma" panose="020B0604030504040204" pitchFamily="34" charset="0"/>
                <a:ea typeface="MS PGothic" panose="020B0600070205080204" pitchFamily="34" charset="-128"/>
              </a:defRPr>
            </a:lvl1pPr>
            <a:lvl2pPr marL="741925" indent="-284533" defTabSz="930083" eaLnBrk="0" hangingPunct="0">
              <a:defRPr sz="1900">
                <a:solidFill>
                  <a:schemeClr val="tx1"/>
                </a:solidFill>
                <a:latin typeface="Tahoma" panose="020B0604030504040204" pitchFamily="34" charset="0"/>
                <a:ea typeface="MS PGothic" panose="020B0600070205080204" pitchFamily="34" charset="-128"/>
              </a:defRPr>
            </a:lvl2pPr>
            <a:lvl3pPr marL="1142719" indent="-229461" defTabSz="930083" eaLnBrk="0" hangingPunct="0">
              <a:defRPr sz="1900">
                <a:solidFill>
                  <a:schemeClr val="tx1"/>
                </a:solidFill>
                <a:latin typeface="Tahoma" panose="020B0604030504040204" pitchFamily="34" charset="0"/>
                <a:ea typeface="MS PGothic" panose="020B0600070205080204" pitchFamily="34" charset="-128"/>
              </a:defRPr>
            </a:lvl3pPr>
            <a:lvl4pPr marL="1600112" indent="-229461" defTabSz="930083" eaLnBrk="0" hangingPunct="0">
              <a:defRPr sz="1900">
                <a:solidFill>
                  <a:schemeClr val="tx1"/>
                </a:solidFill>
                <a:latin typeface="Tahoma" panose="020B0604030504040204" pitchFamily="34" charset="0"/>
                <a:ea typeface="MS PGothic" panose="020B0600070205080204" pitchFamily="34" charset="-128"/>
              </a:defRPr>
            </a:lvl4pPr>
            <a:lvl5pPr marL="2055974" indent="-227932" defTabSz="930083" eaLnBrk="0" hangingPunct="0">
              <a:defRPr sz="1900">
                <a:solidFill>
                  <a:schemeClr val="tx1"/>
                </a:solidFill>
                <a:latin typeface="Tahoma" panose="020B0604030504040204" pitchFamily="34" charset="0"/>
                <a:ea typeface="MS PGothic" panose="020B0600070205080204" pitchFamily="34" charset="-128"/>
              </a:defRPr>
            </a:lvl5pPr>
            <a:lvl6pPr marL="2496541"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6pPr>
            <a:lvl7pPr marL="2937105"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7pPr>
            <a:lvl8pPr marL="3377672"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8pPr>
            <a:lvl9pPr marL="3818237"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9pPr>
          </a:lstStyle>
          <a:p>
            <a:pPr eaLnBrk="1" hangingPunct="1"/>
            <a:fld id="{5246299A-397D-41FD-8781-FA9124B3F6FD}" type="slidenum">
              <a:rPr lang="en-US" altLang="en-US" sz="1200">
                <a:latin typeface="Arial" panose="020B0604020202020204" pitchFamily="34" charset="0"/>
              </a:rPr>
              <a:pPr eaLnBrk="1" hangingPunct="1"/>
              <a:t>23</a:t>
            </a:fld>
            <a:endParaRPr lang="en-US" altLang="en-US" sz="120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5E8E54DE-01E5-4D97-BE79-19E39DCF98CF}"/>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D4BD7BE1-7E57-4ED8-80D1-35E33300E587}"/>
              </a:ext>
            </a:extLst>
          </p:cNvPr>
          <p:cNvSpPr>
            <a:spLocks noGrp="1"/>
          </p:cNvSpPr>
          <p:nvPr>
            <p:ph type="body" idx="1"/>
          </p:nvPr>
        </p:nvSpPr>
        <p:spPr>
          <a:noFill/>
        </p:spPr>
        <p:txBody>
          <a:bodyPr/>
          <a:lstStyle/>
          <a:p>
            <a:pPr marL="220284" indent="-220284"/>
            <a:r>
              <a:rPr lang="en-US" altLang="en-US" sz="1200" dirty="0">
                <a:latin typeface="Arial" panose="020B0604020202020204" pitchFamily="34" charset="0"/>
                <a:ea typeface="MS PGothic" panose="020B0600070205080204" pitchFamily="34" charset="-128"/>
              </a:rPr>
              <a:t>Sources:</a:t>
            </a:r>
          </a:p>
          <a:p>
            <a:pPr marL="220284" indent="-220284"/>
            <a:r>
              <a:rPr lang="en-US" altLang="ja-JP" sz="1200" dirty="0">
                <a:latin typeface="Arial" panose="020B0604020202020204" pitchFamily="34" charset="0"/>
                <a:ea typeface="MS PGothic" panose="020B0600070205080204" pitchFamily="34" charset="-128"/>
              </a:rPr>
              <a:t>Overview of PRT systems and links to PRT websites. Maintained by J. B. Schneider.</a:t>
            </a:r>
          </a:p>
          <a:p>
            <a:pPr marL="220284" indent="-220284"/>
            <a:r>
              <a:rPr lang="en-US" altLang="ja-JP" sz="1200" i="1" dirty="0">
                <a:latin typeface="Arial" panose="020B0604020202020204" pitchFamily="34" charset="0"/>
                <a:ea typeface="MS PGothic" panose="020B0600070205080204" pitchFamily="34" charset="-128"/>
                <a:hlinkClick r:id="rId3"/>
              </a:rPr>
              <a:t>http://faculty.washington.edu/jbs/itrans/prtquick.htm</a:t>
            </a:r>
            <a:r>
              <a:rPr lang="en-US" altLang="ja-JP" sz="1200" i="1" dirty="0">
                <a:latin typeface="Arial" panose="020B0604020202020204" pitchFamily="34" charset="0"/>
                <a:ea typeface="MS PGothic" panose="020B0600070205080204" pitchFamily="34" charset="-128"/>
              </a:rPr>
              <a:t>.   </a:t>
            </a:r>
          </a:p>
          <a:p>
            <a:pPr marL="220284" indent="-220284"/>
            <a:endParaRPr lang="en-US" altLang="ja-JP" sz="1200" i="1" dirty="0">
              <a:latin typeface="Arial" panose="020B0604020202020204" pitchFamily="34" charset="0"/>
              <a:ea typeface="MS PGothic" panose="020B0600070205080204" pitchFamily="34" charset="-128"/>
            </a:endParaRPr>
          </a:p>
          <a:p>
            <a:pPr marL="220284" indent="-220284"/>
            <a:r>
              <a:rPr lang="en-US" altLang="ja-JP" sz="1200" i="1" dirty="0">
                <a:latin typeface="Arial" panose="020B0604020202020204" pitchFamily="34" charset="0"/>
                <a:ea typeface="MS PGothic" panose="020B0600070205080204" pitchFamily="34" charset="-128"/>
              </a:rPr>
              <a:t>	Cottrell W.D. and O. </a:t>
            </a:r>
            <a:r>
              <a:rPr lang="en-US" altLang="ja-JP" sz="1200" i="1" dirty="0" err="1">
                <a:latin typeface="Arial" panose="020B0604020202020204" pitchFamily="34" charset="0"/>
                <a:ea typeface="MS PGothic" panose="020B0600070205080204" pitchFamily="34" charset="-128"/>
              </a:rPr>
              <a:t>Mikosza</a:t>
            </a:r>
            <a:r>
              <a:rPr lang="en-US" altLang="ja-JP" sz="1200" i="1" dirty="0">
                <a:latin typeface="Arial" panose="020B0604020202020204" pitchFamily="34" charset="0"/>
                <a:ea typeface="MS PGothic" panose="020B0600070205080204" pitchFamily="34" charset="-128"/>
              </a:rPr>
              <a:t>, “New-Generation Personal Rapid Transit Technologies: Overview and Comparison,” Transportation Research Record, Journal of the Transportation Research Board, No. 2042, Washington DC, 2008, pp. 101–108.</a:t>
            </a:r>
          </a:p>
          <a:p>
            <a:pPr marL="220284" indent="-220284"/>
            <a:r>
              <a:rPr lang="en-US" altLang="en-US" sz="1200" i="1" dirty="0">
                <a:latin typeface="Arial" panose="020B0604020202020204" pitchFamily="34" charset="0"/>
                <a:ea typeface="MS PGothic" panose="020B0600070205080204" pitchFamily="34" charset="-128"/>
              </a:rPr>
              <a:t>	  </a:t>
            </a:r>
          </a:p>
        </p:txBody>
      </p:sp>
      <p:sp>
        <p:nvSpPr>
          <p:cNvPr id="120836" name="Slide Number Placeholder 3">
            <a:extLst>
              <a:ext uri="{FF2B5EF4-FFF2-40B4-BE49-F238E27FC236}">
                <a16:creationId xmlns:a16="http://schemas.microsoft.com/office/drawing/2014/main" id="{A58C6A9C-26AF-4DFE-9951-ABDA9DE0A6CE}"/>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68408933-B27D-4B3B-A07D-B33D0EBB985C}" type="slidenum">
              <a:rPr lang="en-US" altLang="en-US" sz="1200">
                <a:latin typeface="Arial" panose="020B0604020202020204" pitchFamily="34" charset="0"/>
              </a:rPr>
              <a:pPr algn="r" eaLnBrk="1" hangingPunct="1"/>
              <a:t>24</a:t>
            </a:fld>
            <a:endParaRPr lang="en-US" altLang="en-US" sz="120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F6F58BC-E3CA-49AE-8C23-D95E1A5A6CF3}"/>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DD79147B-F727-4647-A8A4-4C3AB9D3CAFD}"/>
              </a:ext>
            </a:extLst>
          </p:cNvPr>
          <p:cNvSpPr>
            <a:spLocks noGrp="1"/>
          </p:cNvSpPr>
          <p:nvPr>
            <p:ph type="body" idx="1"/>
          </p:nvPr>
        </p:nvSpPr>
        <p:spPr>
          <a:noFill/>
        </p:spPr>
        <p:txBody>
          <a:bodyPr/>
          <a:lstStyle/>
          <a:p>
            <a:r>
              <a:rPr lang="en-US" sz="1200" dirty="0"/>
              <a:t>The commercial UAV U.S. market expected to grow to about $13.6B by 2025. </a:t>
            </a:r>
          </a:p>
          <a:p>
            <a:endParaRPr lang="en-US" sz="1200" dirty="0"/>
          </a:p>
          <a:p>
            <a:pPr marL="0" indent="0">
              <a:buFont typeface="Arial" panose="020B0604020202020204" pitchFamily="34" charset="0"/>
              <a:buNone/>
            </a:pPr>
            <a:r>
              <a:rPr lang="en-US" sz="1200" dirty="0"/>
              <a:t>Safe and cost-efficient passenger carrying UAVs for the public appear to be into the future </a:t>
            </a:r>
            <a:r>
              <a:rPr lang="en-US" altLang="en-US" sz="1200" dirty="0">
                <a:latin typeface="Arial" panose="020B0604020202020204" pitchFamily="34" charset="0"/>
              </a:rPr>
              <a:t>subject to market, land use, and regulations.</a:t>
            </a:r>
          </a:p>
          <a:p>
            <a:pPr marL="0" indent="0">
              <a:buFont typeface="Arial" panose="020B0604020202020204" pitchFamily="34" charset="0"/>
              <a:buNone/>
            </a:pPr>
            <a:r>
              <a:rPr lang="en-US" altLang="en-US" sz="1200" dirty="0">
                <a:latin typeface="Arial" panose="020B0604020202020204" pitchFamily="34" charset="0"/>
              </a:rPr>
              <a:t>Potential scenarios:</a:t>
            </a:r>
          </a:p>
          <a:p>
            <a:pPr lvl="1"/>
            <a:r>
              <a:rPr lang="en-US" altLang="en-US" sz="1200" dirty="0">
                <a:latin typeface="Arial" panose="020B0604020202020204" pitchFamily="34" charset="0"/>
              </a:rPr>
              <a:t>Short-term passenger transport VTOL (vertical take-off and landing) aircraft service along specific “air routes”</a:t>
            </a:r>
          </a:p>
          <a:p>
            <a:pPr lvl="1"/>
            <a:r>
              <a:rPr lang="en-US" altLang="en-US" sz="1200" dirty="0">
                <a:latin typeface="Arial" panose="020B0604020202020204" pitchFamily="34" charset="0"/>
              </a:rPr>
              <a:t>Longer term VSTOL aircraft serving hub operations </a:t>
            </a:r>
          </a:p>
          <a:p>
            <a:pPr lvl="1"/>
            <a:r>
              <a:rPr lang="en-US" altLang="en-US" sz="1200" dirty="0">
                <a:latin typeface="Arial" panose="020B0604020202020204" pitchFamily="34" charset="0"/>
              </a:rPr>
              <a:t>Air Taxi service further into the future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charset="0"/>
                <a:ea typeface="MS PGothic" pitchFamily="34" charset="-128"/>
                <a:cs typeface="MS PGothic"/>
              </a:rPr>
              <a:t>Cohen A.P., S. </a:t>
            </a:r>
            <a:r>
              <a:rPr lang="en-US" sz="1200" i="1" kern="1200" dirty="0" err="1">
                <a:solidFill>
                  <a:schemeClr val="tx1"/>
                </a:solidFill>
                <a:effectLst/>
                <a:latin typeface="Arial" charset="0"/>
                <a:ea typeface="MS PGothic" pitchFamily="34" charset="-128"/>
                <a:cs typeface="MS PGothic"/>
              </a:rPr>
              <a:t>Shaheen</a:t>
            </a:r>
            <a:r>
              <a:rPr lang="en-US" sz="1200" i="1" kern="1200" dirty="0">
                <a:solidFill>
                  <a:schemeClr val="tx1"/>
                </a:solidFill>
                <a:effectLst/>
                <a:latin typeface="Arial" charset="0"/>
                <a:ea typeface="MS PGothic" pitchFamily="34" charset="-128"/>
                <a:cs typeface="MS PGothic"/>
              </a:rPr>
              <a:t>, E.M. Farrar, “Urban Air Mobility: History, Ecosystem, Market Potential and Challenges,” IEEE Transactions on Intelligent Transportation Systems, Volume 22 (9), September 2021</a:t>
            </a:r>
          </a:p>
          <a:p>
            <a:endParaRPr lang="en-US" altLang="en-US" sz="1200" dirty="0">
              <a:latin typeface="Arial" panose="020B0604020202020204" pitchFamily="34" charset="0"/>
              <a:ea typeface="MS PGothic" panose="020B0600070205080204" pitchFamily="34" charset="-128"/>
            </a:endParaRPr>
          </a:p>
        </p:txBody>
      </p:sp>
      <p:sp>
        <p:nvSpPr>
          <p:cNvPr id="20484" name="Slide Number Placeholder 3">
            <a:extLst>
              <a:ext uri="{FF2B5EF4-FFF2-40B4-BE49-F238E27FC236}">
                <a16:creationId xmlns:a16="http://schemas.microsoft.com/office/drawing/2014/main" id="{7F482E32-97EF-4AEA-A670-ABC0308BD180}"/>
              </a:ext>
            </a:extLst>
          </p:cNvPr>
          <p:cNvSpPr>
            <a:spLocks noGrp="1"/>
          </p:cNvSpPr>
          <p:nvPr>
            <p:ph type="sldNum" sz="quarter" idx="5"/>
          </p:nvPr>
        </p:nvSpPr>
        <p:spPr>
          <a:noFill/>
        </p:spPr>
        <p:txBody>
          <a:bodyPr/>
          <a:lstStyle>
            <a:lvl1pPr defTabSz="930083" eaLnBrk="0" hangingPunct="0">
              <a:defRPr sz="1900">
                <a:solidFill>
                  <a:schemeClr val="tx1"/>
                </a:solidFill>
                <a:latin typeface="Tahoma" panose="020B0604030504040204" pitchFamily="34" charset="0"/>
                <a:ea typeface="MS PGothic" panose="020B0600070205080204" pitchFamily="34" charset="-128"/>
              </a:defRPr>
            </a:lvl1pPr>
            <a:lvl2pPr marL="741925" indent="-284533" defTabSz="930083" eaLnBrk="0" hangingPunct="0">
              <a:defRPr sz="1900">
                <a:solidFill>
                  <a:schemeClr val="tx1"/>
                </a:solidFill>
                <a:latin typeface="Tahoma" panose="020B0604030504040204" pitchFamily="34" charset="0"/>
                <a:ea typeface="MS PGothic" panose="020B0600070205080204" pitchFamily="34" charset="-128"/>
              </a:defRPr>
            </a:lvl2pPr>
            <a:lvl3pPr marL="1142719" indent="-229461" defTabSz="930083" eaLnBrk="0" hangingPunct="0">
              <a:defRPr sz="1900">
                <a:solidFill>
                  <a:schemeClr val="tx1"/>
                </a:solidFill>
                <a:latin typeface="Tahoma" panose="020B0604030504040204" pitchFamily="34" charset="0"/>
                <a:ea typeface="MS PGothic" panose="020B0600070205080204" pitchFamily="34" charset="-128"/>
              </a:defRPr>
            </a:lvl3pPr>
            <a:lvl4pPr marL="1600112" indent="-229461" defTabSz="930083" eaLnBrk="0" hangingPunct="0">
              <a:defRPr sz="1900">
                <a:solidFill>
                  <a:schemeClr val="tx1"/>
                </a:solidFill>
                <a:latin typeface="Tahoma" panose="020B0604030504040204" pitchFamily="34" charset="0"/>
                <a:ea typeface="MS PGothic" panose="020B0600070205080204" pitchFamily="34" charset="-128"/>
              </a:defRPr>
            </a:lvl4pPr>
            <a:lvl5pPr marL="2055974" indent="-227932" defTabSz="930083" eaLnBrk="0" hangingPunct="0">
              <a:defRPr sz="1900">
                <a:solidFill>
                  <a:schemeClr val="tx1"/>
                </a:solidFill>
                <a:latin typeface="Tahoma" panose="020B0604030504040204" pitchFamily="34" charset="0"/>
                <a:ea typeface="MS PGothic" panose="020B0600070205080204" pitchFamily="34" charset="-128"/>
              </a:defRPr>
            </a:lvl5pPr>
            <a:lvl6pPr marL="2496541"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6pPr>
            <a:lvl7pPr marL="2937105"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7pPr>
            <a:lvl8pPr marL="3377672"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8pPr>
            <a:lvl9pPr marL="3818237"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9pPr>
          </a:lstStyle>
          <a:p>
            <a:pPr eaLnBrk="1" hangingPunct="1"/>
            <a:fld id="{5246299A-397D-41FD-8781-FA9124B3F6FD}" type="slidenum">
              <a:rPr lang="en-US" altLang="en-US" sz="1200">
                <a:latin typeface="Arial" panose="020B0604020202020204" pitchFamily="34" charset="0"/>
              </a:rPr>
              <a:pPr eaLnBrk="1" hangingPunct="1"/>
              <a:t>25</a:t>
            </a:fld>
            <a:endParaRPr lang="en-US" altLang="en-US" sz="1200">
              <a:latin typeface="Arial" panose="020B0604020202020204" pitchFamily="34" charset="0"/>
            </a:endParaRPr>
          </a:p>
        </p:txBody>
      </p:sp>
    </p:spTree>
    <p:extLst>
      <p:ext uri="{BB962C8B-B14F-4D97-AF65-F5344CB8AC3E}">
        <p14:creationId xmlns:p14="http://schemas.microsoft.com/office/powerpoint/2010/main" val="2473122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C3494A4B-B804-4FCE-963A-D0C7B4A6C90C}"/>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A042FA0C-67B4-4570-B48A-418FFEFE12C0}"/>
              </a:ext>
            </a:extLst>
          </p:cNvPr>
          <p:cNvSpPr>
            <a:spLocks noGrp="1"/>
          </p:cNvSpPr>
          <p:nvPr>
            <p:ph type="body" idx="1"/>
          </p:nvPr>
        </p:nvSpPr>
        <p:spPr>
          <a:noFill/>
        </p:spPr>
        <p:txBody>
          <a:bodyPr/>
          <a:lstStyle/>
          <a:p>
            <a:r>
              <a:rPr lang="en-US" altLang="en-US" sz="1200" dirty="0">
                <a:latin typeface="Arial" panose="020B0604020202020204" pitchFamily="34" charset="0"/>
                <a:cs typeface="Arial" panose="020B0604020202020204" pitchFamily="34" charset="0"/>
              </a:rPr>
              <a:t>Communications media</a:t>
            </a:r>
          </a:p>
          <a:p>
            <a:pPr>
              <a:buFontTx/>
              <a:buNone/>
            </a:pPr>
            <a:r>
              <a:rPr lang="en-US" altLang="en-US" sz="1200" dirty="0">
                <a:latin typeface="Arial" panose="020B0604020202020204" pitchFamily="34" charset="0"/>
                <a:cs typeface="Arial" panose="020B0604020202020204" pitchFamily="34" charset="0"/>
              </a:rPr>
              <a:t>Dedicated Short range Communications (DSRC) and cellular networks depending on the applications</a:t>
            </a:r>
          </a:p>
          <a:p>
            <a:pPr>
              <a:buFontTx/>
              <a:buChar char="•"/>
            </a:pPr>
            <a:r>
              <a:rPr lang="en-US" altLang="en-US" sz="1200" dirty="0">
                <a:latin typeface="Arial" panose="020B0604020202020204" pitchFamily="34" charset="0"/>
                <a:cs typeface="Arial" panose="020B0604020202020204" pitchFamily="34" charset="0"/>
              </a:rPr>
              <a:t>Minimal exchange of information: location, heading, speed</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CACC: Field tests shown that drivers comfortable in accepting shorter gaps from 1.5 sec under ACC to 0.7 sec under CACC</a:t>
            </a:r>
          </a:p>
          <a:p>
            <a:r>
              <a:rPr lang="en-US" altLang="en-US" sz="1200" dirty="0">
                <a:latin typeface="Arial" panose="020B0604020202020204" pitchFamily="34" charset="0"/>
                <a:cs typeface="Arial" panose="020B0604020202020204" pitchFamily="34" charset="0"/>
              </a:rPr>
              <a:t>Shorter gaps increase freeway capacity, from 2,000 </a:t>
            </a:r>
            <a:r>
              <a:rPr lang="en-US" altLang="en-US" sz="1200" dirty="0" err="1">
                <a:latin typeface="Arial" panose="020B0604020202020204" pitchFamily="34" charset="0"/>
                <a:cs typeface="Arial" panose="020B0604020202020204" pitchFamily="34" charset="0"/>
              </a:rPr>
              <a:t>veh</a:t>
            </a:r>
            <a:r>
              <a:rPr lang="en-US" altLang="en-US" sz="1200" dirty="0">
                <a:latin typeface="Arial" panose="020B0604020202020204" pitchFamily="34" charset="0"/>
                <a:cs typeface="Arial" panose="020B0604020202020204" pitchFamily="34" charset="0"/>
              </a:rPr>
              <a:t>/</a:t>
            </a:r>
            <a:r>
              <a:rPr lang="en-US" altLang="en-US" sz="1200" dirty="0" err="1">
                <a:latin typeface="Arial" panose="020B0604020202020204" pitchFamily="34" charset="0"/>
                <a:cs typeface="Arial" panose="020B0604020202020204" pitchFamily="34" charset="0"/>
              </a:rPr>
              <a:t>hr</a:t>
            </a:r>
            <a:r>
              <a:rPr lang="en-US" altLang="en-US" sz="1200" dirty="0">
                <a:latin typeface="Arial" panose="020B0604020202020204" pitchFamily="34" charset="0"/>
                <a:cs typeface="Arial" panose="020B0604020202020204" pitchFamily="34" charset="0"/>
              </a:rPr>
              <a:t>/lane to 3600 </a:t>
            </a:r>
            <a:r>
              <a:rPr lang="en-US" altLang="en-US" sz="1200" dirty="0" err="1">
                <a:latin typeface="Arial" panose="020B0604020202020204" pitchFamily="34" charset="0"/>
                <a:cs typeface="Arial" panose="020B0604020202020204" pitchFamily="34" charset="0"/>
              </a:rPr>
              <a:t>veh</a:t>
            </a:r>
            <a:r>
              <a:rPr lang="en-US" altLang="en-US" sz="1200" dirty="0">
                <a:latin typeface="Arial" panose="020B0604020202020204" pitchFamily="34" charset="0"/>
                <a:cs typeface="Arial" panose="020B0604020202020204" pitchFamily="34" charset="0"/>
              </a:rPr>
              <a:t>/</a:t>
            </a:r>
            <a:r>
              <a:rPr lang="en-US" altLang="en-US" sz="1200" dirty="0" err="1">
                <a:latin typeface="Arial" panose="020B0604020202020204" pitchFamily="34" charset="0"/>
                <a:cs typeface="Arial" panose="020B0604020202020204" pitchFamily="34" charset="0"/>
              </a:rPr>
              <a:t>hr</a:t>
            </a:r>
            <a:r>
              <a:rPr lang="en-US" altLang="en-US" sz="1200" dirty="0">
                <a:latin typeface="Arial" panose="020B0604020202020204" pitchFamily="34" charset="0"/>
                <a:cs typeface="Arial" panose="020B0604020202020204" pitchFamily="34" charset="0"/>
              </a:rPr>
              <a:t>/lane subject to vehicle penetration </a:t>
            </a:r>
          </a:p>
          <a:p>
            <a:endParaRPr lang="en-US" alt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solidFill>
                  <a:srgbClr val="000000"/>
                </a:solidFill>
                <a:effectLst/>
                <a:latin typeface="Arial" panose="020B0604020202020204" pitchFamily="34" charset="0"/>
                <a:ea typeface="Arial" panose="020B0604020202020204" pitchFamily="34" charset="0"/>
                <a:cs typeface="Arial" panose="020B0604020202020204" pitchFamily="34" charset="0"/>
              </a:rPr>
              <a:t>Nowakowski, C., et al. Cooperative Adaptive Cruise Control: Testing Drivers’ Choices of Following Distances. California PATH Research Report for FHWA Exploratory Advanced Research Program Cooperative Agreement DTFH61-07-H-00038. January 2011.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u="sng" dirty="0">
                <a:solidFill>
                  <a:srgbClr val="23527C"/>
                </a:solidFill>
                <a:effectLst/>
                <a:latin typeface="Arial" panose="020B0604020202020204" pitchFamily="34" charset="0"/>
                <a:cs typeface="Arial" panose="020B0604020202020204" pitchFamily="34" charset="0"/>
                <a:hlinkClick r:id="rId3"/>
              </a:rPr>
              <a:t>https://merritt.cdlib.org/d/ark%3A%2F13030%2Fm5h70d3r/2/producer%2F775593226.pdf</a:t>
            </a:r>
            <a:endParaRPr lang="en-US" sz="1200" b="0" i="1" dirty="0">
              <a:solidFill>
                <a:srgbClr val="333333"/>
              </a:solidFill>
              <a:effectLst/>
              <a:latin typeface="Arial" panose="020B0604020202020204" pitchFamily="34" charset="0"/>
              <a:cs typeface="Arial" panose="020B0604020202020204" pitchFamily="34" charset="0"/>
            </a:endParaRPr>
          </a:p>
          <a:p>
            <a:endParaRPr lang="en-US" altLang="en-US" sz="1200" dirty="0">
              <a:latin typeface="Arial" panose="020B0604020202020204" pitchFamily="34" charset="0"/>
            </a:endParaRPr>
          </a:p>
          <a:p>
            <a:endParaRPr lang="en-US" altLang="en-US" sz="1200" dirty="0">
              <a:latin typeface="Arial" panose="020B0604020202020204" pitchFamily="34" charset="0"/>
            </a:endParaRPr>
          </a:p>
          <a:p>
            <a:pPr>
              <a:buFontTx/>
              <a:buChar char="•"/>
            </a:pPr>
            <a:endParaRPr lang="en-US" altLang="en-US" sz="1200" dirty="0">
              <a:latin typeface="Arial" panose="020B0604020202020204" pitchFamily="34" charset="0"/>
            </a:endParaRPr>
          </a:p>
          <a:p>
            <a:pPr marL="220284" indent="-220284"/>
            <a:endParaRPr lang="en-US" altLang="en-US" sz="1200" dirty="0">
              <a:latin typeface="Arial" panose="020B0604020202020204" pitchFamily="34" charset="0"/>
            </a:endParaRPr>
          </a:p>
        </p:txBody>
      </p:sp>
      <p:sp>
        <p:nvSpPr>
          <p:cNvPr id="76804" name="Slide Number Placeholder 3">
            <a:extLst>
              <a:ext uri="{FF2B5EF4-FFF2-40B4-BE49-F238E27FC236}">
                <a16:creationId xmlns:a16="http://schemas.microsoft.com/office/drawing/2014/main" id="{8B6B92E2-DF1F-4E55-97C4-6394ED47C863}"/>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6A9AB01D-6A53-447A-A51B-5F1438C25DCA}"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Tree>
    <p:extLst>
      <p:ext uri="{BB962C8B-B14F-4D97-AF65-F5344CB8AC3E}">
        <p14:creationId xmlns:p14="http://schemas.microsoft.com/office/powerpoint/2010/main" val="3884777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C3494A4B-B804-4FCE-963A-D0C7B4A6C90C}"/>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A042FA0C-67B4-4570-B48A-418FFEFE12C0}"/>
              </a:ext>
            </a:extLst>
          </p:cNvPr>
          <p:cNvSpPr>
            <a:spLocks noGrp="1"/>
          </p:cNvSpPr>
          <p:nvPr>
            <p:ph type="body" idx="1"/>
          </p:nvPr>
        </p:nvSpPr>
        <p:spPr>
          <a:noFill/>
        </p:spPr>
        <p:txBody>
          <a:bodyPr/>
          <a:lstStyle/>
          <a:p>
            <a:r>
              <a:rPr lang="en-US" altLang="en-US" sz="1200" dirty="0">
                <a:latin typeface="Arial" panose="020B0604020202020204" pitchFamily="34" charset="0"/>
              </a:rPr>
              <a:t>Illustration of Queue Warning under Connected Vehicles V2V Communications</a:t>
            </a:r>
          </a:p>
          <a:p>
            <a:endParaRPr lang="en-US" altLang="en-US" sz="1200" dirty="0">
              <a:latin typeface="Arial" panose="020B0604020202020204" pitchFamily="34" charset="0"/>
            </a:endParaRPr>
          </a:p>
          <a:p>
            <a:r>
              <a:rPr lang="en-US" altLang="en-US" sz="1200" dirty="0">
                <a:latin typeface="Arial" panose="020B0604020202020204" pitchFamily="34" charset="0"/>
              </a:rPr>
              <a:t>Source:</a:t>
            </a:r>
          </a:p>
          <a:p>
            <a:r>
              <a:rPr lang="en-US" altLang="en-US" sz="1200" i="1" dirty="0">
                <a:latin typeface="Arial" panose="020B0604020202020204" pitchFamily="34" charset="0"/>
              </a:rPr>
              <a:t>Nowakowski, C., et al., “</a:t>
            </a:r>
            <a:r>
              <a:rPr lang="en-US" altLang="en-US" sz="1200" i="1" dirty="0" err="1">
                <a:latin typeface="Arial" panose="020B0604020202020204" pitchFamily="34" charset="0"/>
              </a:rPr>
              <a:t>SafeTrip</a:t>
            </a:r>
            <a:r>
              <a:rPr lang="en-US" altLang="en-US" sz="1200" i="1" dirty="0">
                <a:latin typeface="Arial" panose="020B0604020202020204" pitchFamily="34" charset="0"/>
              </a:rPr>
              <a:t> 21 Initiative: Networked Traveler Foresighted Driving Field Experiment Final Report,”  Research Report UCB-ITS-PRR-2011-05, University of California Berkeley, June 2011</a:t>
            </a:r>
          </a:p>
          <a:p>
            <a:endParaRPr lang="en-US" altLang="en-US" sz="1200" dirty="0">
              <a:latin typeface="Arial" panose="020B0604020202020204" pitchFamily="34" charset="0"/>
            </a:endParaRPr>
          </a:p>
          <a:p>
            <a:pPr marL="220284" indent="-220284"/>
            <a:endParaRPr lang="en-US" altLang="en-US" sz="1200" dirty="0">
              <a:latin typeface="Arial" panose="020B0604020202020204" pitchFamily="34" charset="0"/>
              <a:ea typeface="MS PGothic" panose="020B0600070205080204" pitchFamily="34" charset="-128"/>
            </a:endParaRPr>
          </a:p>
        </p:txBody>
      </p:sp>
      <p:sp>
        <p:nvSpPr>
          <p:cNvPr id="76804" name="Slide Number Placeholder 3">
            <a:extLst>
              <a:ext uri="{FF2B5EF4-FFF2-40B4-BE49-F238E27FC236}">
                <a16:creationId xmlns:a16="http://schemas.microsoft.com/office/drawing/2014/main" id="{8B6B92E2-DF1F-4E55-97C4-6394ED47C863}"/>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6A9AB01D-6A53-447A-A51B-5F1438C25DCA}" type="slidenum">
              <a:rPr lang="en-US" altLang="en-US" sz="1200">
                <a:latin typeface="Arial" panose="020B0604020202020204" pitchFamily="34" charset="0"/>
              </a:rPr>
              <a:pPr algn="r" eaLnBrk="1" hangingPunct="1"/>
              <a:t>27</a:t>
            </a:fld>
            <a:endParaRPr lang="en-US" altLang="en-US" sz="1200">
              <a:latin typeface="Arial" panose="020B0604020202020204" pitchFamily="34" charset="0"/>
            </a:endParaRPr>
          </a:p>
        </p:txBody>
      </p:sp>
    </p:spTree>
    <p:extLst>
      <p:ext uri="{BB962C8B-B14F-4D97-AF65-F5344CB8AC3E}">
        <p14:creationId xmlns:p14="http://schemas.microsoft.com/office/powerpoint/2010/main" val="33639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C3494A4B-B804-4FCE-963A-D0C7B4A6C90C}"/>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A042FA0C-67B4-4570-B48A-418FFEFE12C0}"/>
              </a:ext>
            </a:extLst>
          </p:cNvPr>
          <p:cNvSpPr>
            <a:spLocks noGrp="1"/>
          </p:cNvSpPr>
          <p:nvPr>
            <p:ph type="body" idx="1"/>
          </p:nvPr>
        </p:nvSpPr>
        <p:spPr>
          <a:noFill/>
        </p:spPr>
        <p:txBody>
          <a:bodyPr/>
          <a:lstStyle/>
          <a:p>
            <a:r>
              <a:rPr lang="en-US" altLang="en-US" sz="1200" dirty="0">
                <a:latin typeface="Arial" panose="020B0604020202020204" pitchFamily="34" charset="0"/>
              </a:rPr>
              <a:t>V2I: Ability to wirelessly exchange information about vehicles (position, speed) and infrastructure </a:t>
            </a:r>
          </a:p>
          <a:p>
            <a:r>
              <a:rPr lang="en-US" altLang="en-US" sz="1200" dirty="0">
                <a:latin typeface="Arial" panose="020B0604020202020204" pitchFamily="34" charset="0"/>
              </a:rPr>
              <a:t>Example: Status of the traffic light: Signal phase and timing (</a:t>
            </a:r>
            <a:r>
              <a:rPr lang="en-US" altLang="en-US" sz="1200" dirty="0" err="1">
                <a:latin typeface="Arial" panose="020B0604020202020204" pitchFamily="34" charset="0"/>
              </a:rPr>
              <a:t>SPaT</a:t>
            </a:r>
            <a:r>
              <a:rPr lang="en-US" altLang="en-US" sz="1200" dirty="0">
                <a:latin typeface="Arial" panose="020B0604020202020204" pitchFamily="34" charset="0"/>
              </a:rPr>
              <a:t>)</a:t>
            </a:r>
          </a:p>
          <a:p>
            <a:r>
              <a:rPr lang="en-US" altLang="en-US" sz="1200" dirty="0">
                <a:latin typeface="Arial" panose="020B0604020202020204" pitchFamily="34" charset="0"/>
              </a:rPr>
              <a:t>Applications:</a:t>
            </a:r>
          </a:p>
          <a:p>
            <a:pPr lvl="1"/>
            <a:r>
              <a:rPr lang="en-US" altLang="en-US" sz="1200" dirty="0">
                <a:latin typeface="Arial" panose="020B0604020202020204" pitchFamily="34" charset="0"/>
              </a:rPr>
              <a:t>Yellow extension to avoid red light running</a:t>
            </a:r>
          </a:p>
          <a:p>
            <a:pPr lvl="1"/>
            <a:r>
              <a:rPr lang="en-US" altLang="en-US" sz="1200" dirty="0">
                <a:latin typeface="Arial" panose="020B0604020202020204" pitchFamily="34" charset="0"/>
              </a:rPr>
              <a:t>Adaptive control of signal settings (green times and offsets) to minimize delay based on real-time demands and O-D patterns </a:t>
            </a:r>
          </a:p>
          <a:p>
            <a:pPr lvl="1"/>
            <a:r>
              <a:rPr lang="en-US" altLang="en-US" sz="1200" dirty="0">
                <a:latin typeface="Arial" panose="020B0604020202020204" pitchFamily="34" charset="0"/>
              </a:rPr>
              <a:t>Given signal status and road characteristics calculate vehicle speed to minimize fuel consumption  and emissions </a:t>
            </a:r>
          </a:p>
          <a:p>
            <a:endParaRPr lang="en-US" altLang="en-US" sz="1200" dirty="0">
              <a:latin typeface="Arial" panose="020B0604020202020204" pitchFamily="34" charset="0"/>
            </a:endParaRPr>
          </a:p>
          <a:p>
            <a:pPr marL="220284" indent="-220284"/>
            <a:endParaRPr lang="en-US" altLang="en-US" sz="1200" dirty="0">
              <a:latin typeface="Arial" panose="020B0604020202020204" pitchFamily="34" charset="0"/>
              <a:ea typeface="MS PGothic" panose="020B0600070205080204" pitchFamily="34" charset="-128"/>
            </a:endParaRPr>
          </a:p>
        </p:txBody>
      </p:sp>
      <p:sp>
        <p:nvSpPr>
          <p:cNvPr id="76804" name="Slide Number Placeholder 3">
            <a:extLst>
              <a:ext uri="{FF2B5EF4-FFF2-40B4-BE49-F238E27FC236}">
                <a16:creationId xmlns:a16="http://schemas.microsoft.com/office/drawing/2014/main" id="{8B6B92E2-DF1F-4E55-97C4-6394ED47C863}"/>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6A9AB01D-6A53-447A-A51B-5F1438C25DCA}" type="slidenum">
              <a:rPr lang="en-US" altLang="en-US" sz="1200">
                <a:latin typeface="Arial" panose="020B0604020202020204" pitchFamily="34" charset="0"/>
              </a:rPr>
              <a:pPr algn="r" eaLnBrk="1" hangingPunct="1"/>
              <a:t>28</a:t>
            </a:fld>
            <a:endParaRPr lang="en-US" altLang="en-US" sz="1200">
              <a:latin typeface="Arial" panose="020B0604020202020204" pitchFamily="34" charset="0"/>
            </a:endParaRPr>
          </a:p>
        </p:txBody>
      </p:sp>
    </p:spTree>
    <p:extLst>
      <p:ext uri="{BB962C8B-B14F-4D97-AF65-F5344CB8AC3E}">
        <p14:creationId xmlns:p14="http://schemas.microsoft.com/office/powerpoint/2010/main" val="1200896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C3494A4B-B804-4FCE-963A-D0C7B4A6C90C}"/>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A042FA0C-67B4-4570-B48A-418FFEFE12C0}"/>
              </a:ext>
            </a:extLst>
          </p:cNvPr>
          <p:cNvSpPr>
            <a:spLocks noGrp="1"/>
          </p:cNvSpPr>
          <p:nvPr>
            <p:ph type="body" idx="1"/>
          </p:nvPr>
        </p:nvSpPr>
        <p:spPr>
          <a:noFill/>
        </p:spPr>
        <p:txBody>
          <a:bodyPr/>
          <a:lstStyle/>
          <a:p>
            <a:endParaRPr lang="en-US" altLang="en-US" sz="1200" dirty="0">
              <a:latin typeface="Arial" panose="020B0604020202020204" pitchFamily="34" charset="0"/>
            </a:endParaRPr>
          </a:p>
          <a:p>
            <a:pPr marL="228600" indent="-228600"/>
            <a:r>
              <a:rPr lang="en-US" altLang="en-US" sz="1200" dirty="0">
                <a:latin typeface="Arial" panose="020B0604020202020204" pitchFamily="34" charset="0"/>
              </a:rPr>
              <a:t>Sources:</a:t>
            </a:r>
          </a:p>
          <a:p>
            <a:pPr marL="228600" indent="-228600"/>
            <a:r>
              <a:rPr lang="en-US" altLang="ja-JP" sz="1200" i="1" dirty="0">
                <a:latin typeface="Arial" panose="020B0604020202020204" pitchFamily="34" charset="0"/>
              </a:rPr>
              <a:t>ITS JPO Connected vehicle initiative: </a:t>
            </a:r>
            <a:r>
              <a:rPr lang="en-US" altLang="ja-JP" sz="1200" i="1" dirty="0">
                <a:latin typeface="Arial" panose="020B0604020202020204" pitchFamily="34" charset="0"/>
                <a:hlinkClick r:id="rId3"/>
              </a:rPr>
              <a:t>www.its.dot.gov/connected_vehicle/connected_vehicle.htm</a:t>
            </a:r>
            <a:endParaRPr lang="en-US" altLang="en-US" sz="1200" i="1" dirty="0">
              <a:latin typeface="Arial" panose="020B0604020202020204" pitchFamily="34" charset="0"/>
            </a:endParaRPr>
          </a:p>
          <a:p>
            <a:pPr marL="228600" indent="-228600"/>
            <a:endParaRPr lang="en-US" altLang="en-US" sz="1200" i="1" dirty="0">
              <a:latin typeface="Arial" panose="020B0604020202020204" pitchFamily="34" charset="0"/>
            </a:endParaRPr>
          </a:p>
          <a:p>
            <a:pPr marL="228600" indent="-228600"/>
            <a:r>
              <a:rPr lang="en-US" altLang="en-US" sz="1200" i="1" dirty="0">
                <a:latin typeface="Arial" panose="020B0604020202020204" pitchFamily="34" charset="0"/>
              </a:rPr>
              <a:t>BMW of North America, “Advanced Traffic Signal Control,” Final Report, prepared for the FHWA Exploratory Advanced Research Project, July 2012.</a:t>
            </a:r>
          </a:p>
          <a:p>
            <a:pPr marL="220284" indent="-220284"/>
            <a:endParaRPr lang="en-US" altLang="en-US" sz="1200" i="1" dirty="0">
              <a:latin typeface="Arial" panose="020B0604020202020204" pitchFamily="34" charset="0"/>
            </a:endParaRPr>
          </a:p>
        </p:txBody>
      </p:sp>
      <p:sp>
        <p:nvSpPr>
          <p:cNvPr id="76804" name="Slide Number Placeholder 3">
            <a:extLst>
              <a:ext uri="{FF2B5EF4-FFF2-40B4-BE49-F238E27FC236}">
                <a16:creationId xmlns:a16="http://schemas.microsoft.com/office/drawing/2014/main" id="{8B6B92E2-DF1F-4E55-97C4-6394ED47C863}"/>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6A9AB01D-6A53-447A-A51B-5F1438C25DCA}" type="slidenum">
              <a:rPr lang="en-US" altLang="en-US" sz="1200">
                <a:latin typeface="Arial" panose="020B0604020202020204" pitchFamily="34" charset="0"/>
              </a:rPr>
              <a:pPr algn="r" eaLnBrk="1" hangingPunct="1"/>
              <a:t>29</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798E3C5-0CDA-4ADE-97F8-F2B5A4506E6D}"/>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A7348C0C-1C1A-46D3-966F-AC9C27E29D58}"/>
              </a:ext>
            </a:extLst>
          </p:cNvPr>
          <p:cNvSpPr>
            <a:spLocks noGrp="1"/>
          </p:cNvSpPr>
          <p:nvPr>
            <p:ph type="body" idx="1"/>
          </p:nvPr>
        </p:nvSpPr>
        <p:spPr>
          <a:noFill/>
        </p:spPr>
        <p:txBody>
          <a:bodyPr/>
          <a:lstStyle/>
          <a:p>
            <a:r>
              <a:rPr lang="en-US" sz="1200" dirty="0">
                <a:effectLst/>
                <a:latin typeface="Arial" panose="020B0604020202020204" pitchFamily="34" charset="0"/>
                <a:ea typeface="Calibri" panose="020F0502020204030204" pitchFamily="34" charset="0"/>
                <a:cs typeface="Arial" panose="020B0604020202020204" pitchFamily="34" charset="0"/>
              </a:rPr>
              <a:t>ITS technologies offer an array of applications and enhancements for multimodal transportation; from real time information to safety applications and driver conveniences. This updated module explores current and emerging applications that enhance traveler experience and safety.</a:t>
            </a:r>
          </a:p>
        </p:txBody>
      </p:sp>
      <p:sp>
        <p:nvSpPr>
          <p:cNvPr id="17412" name="Slide Number Placeholder 3">
            <a:extLst>
              <a:ext uri="{FF2B5EF4-FFF2-40B4-BE49-F238E27FC236}">
                <a16:creationId xmlns:a16="http://schemas.microsoft.com/office/drawing/2014/main" id="{78703C4B-D161-4040-A823-7928AE436DEB}"/>
              </a:ext>
            </a:extLst>
          </p:cNvPr>
          <p:cNvSpPr>
            <a:spLocks noGrp="1"/>
          </p:cNvSpPr>
          <p:nvPr>
            <p:ph type="sldNum" sz="quarter" idx="5"/>
          </p:nvPr>
        </p:nvSpPr>
        <p:spPr>
          <a:noFill/>
        </p:spPr>
        <p:txBody>
          <a:bodyPr/>
          <a:lstStyle>
            <a:lvl1pPr defTabSz="930083" eaLnBrk="0" hangingPunct="0">
              <a:defRPr sz="1900">
                <a:solidFill>
                  <a:schemeClr val="tx1"/>
                </a:solidFill>
                <a:latin typeface="Tahoma" panose="020B0604030504040204" pitchFamily="34" charset="0"/>
                <a:ea typeface="MS PGothic" panose="020B0600070205080204" pitchFamily="34" charset="-128"/>
              </a:defRPr>
            </a:lvl1pPr>
            <a:lvl2pPr marL="741925" indent="-284533" defTabSz="930083" eaLnBrk="0" hangingPunct="0">
              <a:defRPr sz="1900">
                <a:solidFill>
                  <a:schemeClr val="tx1"/>
                </a:solidFill>
                <a:latin typeface="Tahoma" panose="020B0604030504040204" pitchFamily="34" charset="0"/>
                <a:ea typeface="MS PGothic" panose="020B0600070205080204" pitchFamily="34" charset="-128"/>
              </a:defRPr>
            </a:lvl2pPr>
            <a:lvl3pPr marL="1142719" indent="-229461" defTabSz="930083" eaLnBrk="0" hangingPunct="0">
              <a:defRPr sz="1900">
                <a:solidFill>
                  <a:schemeClr val="tx1"/>
                </a:solidFill>
                <a:latin typeface="Tahoma" panose="020B0604030504040204" pitchFamily="34" charset="0"/>
                <a:ea typeface="MS PGothic" panose="020B0600070205080204" pitchFamily="34" charset="-128"/>
              </a:defRPr>
            </a:lvl3pPr>
            <a:lvl4pPr marL="1600112" indent="-229461" defTabSz="930083" eaLnBrk="0" hangingPunct="0">
              <a:defRPr sz="1900">
                <a:solidFill>
                  <a:schemeClr val="tx1"/>
                </a:solidFill>
                <a:latin typeface="Tahoma" panose="020B0604030504040204" pitchFamily="34" charset="0"/>
                <a:ea typeface="MS PGothic" panose="020B0600070205080204" pitchFamily="34" charset="-128"/>
              </a:defRPr>
            </a:lvl4pPr>
            <a:lvl5pPr marL="2055974" indent="-227932" defTabSz="930083" eaLnBrk="0" hangingPunct="0">
              <a:defRPr sz="1900">
                <a:solidFill>
                  <a:schemeClr val="tx1"/>
                </a:solidFill>
                <a:latin typeface="Tahoma" panose="020B0604030504040204" pitchFamily="34" charset="0"/>
                <a:ea typeface="MS PGothic" panose="020B0600070205080204" pitchFamily="34" charset="-128"/>
              </a:defRPr>
            </a:lvl5pPr>
            <a:lvl6pPr marL="2496541"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6pPr>
            <a:lvl7pPr marL="2937105"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7pPr>
            <a:lvl8pPr marL="3377672"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8pPr>
            <a:lvl9pPr marL="3818237"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9pPr>
          </a:lstStyle>
          <a:p>
            <a:pPr eaLnBrk="1" hangingPunct="1"/>
            <a:fld id="{2384F9AE-3421-449D-9F03-0052F05A46C6}" type="slidenum">
              <a:rPr lang="en-US" altLang="en-US" sz="1200">
                <a:latin typeface="Arial" panose="020B0604020202020204" pitchFamily="34" charset="0"/>
              </a:rPr>
              <a:pPr eaLnBrk="1" hangingPunct="1"/>
              <a:t>3</a:t>
            </a:fld>
            <a:endParaRPr lang="en-US" altLang="en-US" sz="120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C3494A4B-B804-4FCE-963A-D0C7B4A6C90C}"/>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A042FA0C-67B4-4570-B48A-418FFEFE12C0}"/>
              </a:ext>
            </a:extLst>
          </p:cNvPr>
          <p:cNvSpPr>
            <a:spLocks noGrp="1"/>
          </p:cNvSpPr>
          <p:nvPr>
            <p:ph type="body" idx="1"/>
          </p:nvPr>
        </p:nvSpPr>
        <p:spPr>
          <a:noFill/>
        </p:spPr>
        <p:txBody>
          <a:bodyPr/>
          <a:lstStyle/>
          <a:p>
            <a:pPr lvl="0"/>
            <a:endParaRPr lang="en-US" sz="1200" dirty="0"/>
          </a:p>
          <a:p>
            <a:pPr lvl="0"/>
            <a:r>
              <a:rPr lang="en-US" sz="1200" dirty="0">
                <a:latin typeface="Arial" panose="020B0604020202020204" pitchFamily="34" charset="0"/>
                <a:cs typeface="Arial" panose="020B0604020202020204" pitchFamily="34" charset="0"/>
              </a:rPr>
              <a:t>SAE Levels of automation</a:t>
            </a:r>
          </a:p>
          <a:p>
            <a:pPr lvl="0"/>
            <a:r>
              <a:rPr lang="en-US" sz="1200" dirty="0">
                <a:latin typeface="Arial" panose="020B0604020202020204" pitchFamily="34" charset="0"/>
                <a:cs typeface="Arial" panose="020B0604020202020204" pitchFamily="34" charset="0"/>
              </a:rPr>
              <a:t>0: no automation   5: all tasks automated </a:t>
            </a:r>
          </a:p>
          <a:p>
            <a:r>
              <a:rPr lang="en-US" sz="1200" i="1" dirty="0">
                <a:latin typeface="Arial" panose="020B0604020202020204" pitchFamily="34" charset="0"/>
                <a:cs typeface="Arial" panose="020B0604020202020204" pitchFamily="34" charset="0"/>
              </a:rPr>
              <a:t>USDOT, NHTSA, “Automated Driving Systems 2.0: A Vision for Safety,” </a:t>
            </a:r>
            <a:r>
              <a:rPr lang="en-US" sz="1200" b="0" i="1" u="none" strike="noStrike" baseline="0" dirty="0">
                <a:solidFill>
                  <a:srgbClr val="000000"/>
                </a:solidFill>
                <a:latin typeface="Arial" panose="020B0604020202020204" pitchFamily="34" charset="0"/>
                <a:cs typeface="Arial" panose="020B0604020202020204" pitchFamily="34" charset="0"/>
              </a:rPr>
              <a:t>DOT HS 812 442 ,  September 2017 </a:t>
            </a:r>
            <a:endParaRPr lang="en-US" sz="1200" i="1" dirty="0">
              <a:latin typeface="Arial" panose="020B0604020202020204" pitchFamily="34" charset="0"/>
              <a:cs typeface="Arial" panose="020B0604020202020204" pitchFamily="34" charset="0"/>
            </a:endParaRPr>
          </a:p>
          <a:p>
            <a:pPr lvl="0"/>
            <a:r>
              <a:rPr lang="en-US" sz="1200" i="1" dirty="0">
                <a:latin typeface="Arial" panose="020B0604020202020204" pitchFamily="34" charset="0"/>
                <a:cs typeface="Arial" panose="020B0604020202020204" pitchFamily="34" charset="0"/>
              </a:rPr>
              <a:t>https://www.nhtsa.gov/sites/nhtsa.gov/files/documents/13069a-ads2.0_090617_v9a_tag.pdf</a:t>
            </a:r>
          </a:p>
          <a:p>
            <a:pPr lvl="0"/>
            <a:endParaRPr lang="en-US" sz="1200" dirty="0"/>
          </a:p>
          <a:p>
            <a:pPr lvl="0"/>
            <a:r>
              <a:rPr lang="en-US" sz="1200" dirty="0"/>
              <a:t>Information on Waymo autonomous vehicles:</a:t>
            </a:r>
          </a:p>
          <a:p>
            <a:r>
              <a:rPr lang="en-US" sz="1200" dirty="0"/>
              <a:t> </a:t>
            </a:r>
            <a:r>
              <a:rPr lang="en-US" sz="1200" u="sng" dirty="0">
                <a:hlinkClick r:id="rId3"/>
              </a:rPr>
              <a:t>https://waymo.com/</a:t>
            </a:r>
            <a:endParaRPr lang="en-US" sz="1200" dirty="0"/>
          </a:p>
          <a:p>
            <a:r>
              <a:rPr lang="en-US" sz="1200" dirty="0"/>
              <a:t> </a:t>
            </a:r>
          </a:p>
          <a:p>
            <a:r>
              <a:rPr lang="en-US" sz="1200" dirty="0"/>
              <a:t>Information on NURO autonomous vehicles:</a:t>
            </a:r>
          </a:p>
          <a:p>
            <a:r>
              <a:rPr lang="en-US" sz="1200" u="sng" dirty="0">
                <a:hlinkClick r:id="rId4"/>
              </a:rPr>
              <a:t>https://www.nuro.ai/</a:t>
            </a:r>
            <a:endParaRPr lang="en-US" sz="1200" dirty="0"/>
          </a:p>
          <a:p>
            <a:pPr marL="220284" indent="-220284"/>
            <a:endParaRPr lang="en-US" altLang="en-US" sz="1200" dirty="0">
              <a:latin typeface="Arial" panose="020B0604020202020204" pitchFamily="34" charset="0"/>
            </a:endParaRPr>
          </a:p>
        </p:txBody>
      </p:sp>
      <p:sp>
        <p:nvSpPr>
          <p:cNvPr id="76804" name="Slide Number Placeholder 3">
            <a:extLst>
              <a:ext uri="{FF2B5EF4-FFF2-40B4-BE49-F238E27FC236}">
                <a16:creationId xmlns:a16="http://schemas.microsoft.com/office/drawing/2014/main" id="{8B6B92E2-DF1F-4E55-97C4-6394ED47C863}"/>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6A9AB01D-6A53-447A-A51B-5F1438C25DCA}" type="slidenum">
              <a:rPr lang="en-US" altLang="en-US" sz="1200">
                <a:latin typeface="Arial" panose="020B0604020202020204" pitchFamily="34" charset="0"/>
              </a:rPr>
              <a:pPr algn="r" eaLnBrk="1" hangingPunct="1"/>
              <a:t>30</a:t>
            </a:fld>
            <a:endParaRPr lang="en-US" altLang="en-US" sz="1200">
              <a:latin typeface="Arial" panose="020B0604020202020204" pitchFamily="34" charset="0"/>
            </a:endParaRPr>
          </a:p>
        </p:txBody>
      </p:sp>
    </p:spTree>
    <p:extLst>
      <p:ext uri="{BB962C8B-B14F-4D97-AF65-F5344CB8AC3E}">
        <p14:creationId xmlns:p14="http://schemas.microsoft.com/office/powerpoint/2010/main" val="1766243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C8E8351-5F7B-4A8C-B0D0-F86C2D9FCD59}"/>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23F5466D-AB94-46EB-9921-E21CDA1C09A8}"/>
              </a:ext>
            </a:extLst>
          </p:cNvPr>
          <p:cNvSpPr>
            <a:spLocks noGrp="1"/>
          </p:cNvSpPr>
          <p:nvPr>
            <p:ph type="body" idx="1"/>
          </p:nvPr>
        </p:nvSpPr>
        <p:spPr/>
        <p:txBody>
          <a:bodyPr/>
          <a:lstStyle/>
          <a:p>
            <a:pPr eaLnBrk="1" hangingPunct="1">
              <a:spcBef>
                <a:spcPct val="0"/>
              </a:spcBef>
            </a:pPr>
            <a:endParaRPr lang="en-US" altLang="en-US" dirty="0">
              <a:latin typeface="Arial" panose="020B0604020202020204" pitchFamily="34" charset="0"/>
              <a:ea typeface="MS PGothic" panose="020B0600070205080204" pitchFamily="34" charset="-128"/>
            </a:endParaRPr>
          </a:p>
          <a:p>
            <a:pPr marL="516763" indent="-342900"/>
            <a:r>
              <a:rPr lang="en-US" sz="1200" dirty="0">
                <a:solidFill>
                  <a:srgbClr val="000000"/>
                </a:solidFill>
                <a:effectLst/>
                <a:latin typeface="Arial" panose="020B0604020202020204" pitchFamily="34" charset="0"/>
                <a:ea typeface="Arial" panose="020B0604020202020204" pitchFamily="34" charset="0"/>
              </a:rPr>
              <a:t>	Real-time travel information assist travelers prior to their trip or while end route. Mobile devices are p</a:t>
            </a:r>
            <a:r>
              <a:rPr lang="en-US" altLang="en-US" sz="1200" dirty="0">
                <a:ea typeface="MS PGothic" panose="020B0600070205080204" pitchFamily="34" charset="-128"/>
                <a:cs typeface="Arial" panose="020B0604020202020204" pitchFamily="34" charset="0"/>
              </a:rPr>
              <a:t>redominantly used </a:t>
            </a:r>
            <a:r>
              <a:rPr lang="en-US" altLang="en-US" sz="1200">
                <a:ea typeface="MS PGothic" panose="020B0600070205080204" pitchFamily="34" charset="-128"/>
                <a:cs typeface="Arial" panose="020B0604020202020204" pitchFamily="34" charset="0"/>
              </a:rPr>
              <a:t>for data </a:t>
            </a:r>
            <a:r>
              <a:rPr lang="en-US" altLang="en-US" sz="1200" dirty="0">
                <a:ea typeface="MS PGothic" panose="020B0600070205080204" pitchFamily="34" charset="-128"/>
                <a:cs typeface="Arial" panose="020B0604020202020204" pitchFamily="34" charset="0"/>
              </a:rPr>
              <a:t>sources and information dissemination  </a:t>
            </a:r>
          </a:p>
          <a:p>
            <a:pPr eaLnBrk="1" hangingPunct="1">
              <a:spcBef>
                <a:spcPct val="0"/>
              </a:spcBef>
            </a:pPr>
            <a:endParaRPr lang="en-US" sz="1200" kern="1000" spc="-20" dirty="0">
              <a:solidFill>
                <a:srgbClr val="000000"/>
              </a:solidFill>
              <a:effectLst/>
              <a:latin typeface="Arial" panose="020B0604020202020204" pitchFamily="34" charset="0"/>
              <a:ea typeface="Arial" panose="020B0604020202020204" pitchFamily="34" charset="0"/>
            </a:endParaRPr>
          </a:p>
          <a:p>
            <a:pPr lvl="1" eaLnBrk="1" hangingPunct="1">
              <a:spcBef>
                <a:spcPct val="0"/>
              </a:spcBef>
            </a:pPr>
            <a:r>
              <a:rPr lang="en-US" sz="1200" kern="1000" spc="-20" dirty="0">
                <a:solidFill>
                  <a:srgbClr val="000000"/>
                </a:solidFill>
                <a:effectLst/>
                <a:latin typeface="Arial" panose="020B0604020202020204" pitchFamily="34" charset="0"/>
                <a:ea typeface="Arial" panose="020B0604020202020204" pitchFamily="34" charset="0"/>
              </a:rPr>
              <a:t>Mobility on Demand (MOD) </a:t>
            </a:r>
            <a:r>
              <a:rPr lang="en-US" sz="1200" dirty="0">
                <a:solidFill>
                  <a:srgbClr val="000000"/>
                </a:solidFill>
                <a:effectLst/>
                <a:latin typeface="Arial" panose="020B0604020202020204" pitchFamily="34" charset="0"/>
                <a:ea typeface="Arial" panose="020B0604020202020204" pitchFamily="34" charset="0"/>
              </a:rPr>
              <a:t>is a framework to enable consumers to access mobility, goods, and services on demand by using public transportation facilities, shared mobility, delivery services through an integrated and connected multi-modal network.</a:t>
            </a:r>
          </a:p>
          <a:p>
            <a:pPr lvl="1" eaLnBrk="1" hangingPunct="1">
              <a:spcBef>
                <a:spcPct val="0"/>
              </a:spcBef>
            </a:pPr>
            <a:endParaRPr lang="en-US" altLang="en-US" sz="1200" dirty="0">
              <a:solidFill>
                <a:srgbClr val="000000"/>
              </a:solidFill>
              <a:latin typeface="Arial" panose="020B0604020202020204" pitchFamily="34" charset="0"/>
            </a:endParaRPr>
          </a:p>
          <a:p>
            <a:pPr lvl="1" eaLnBrk="1" hangingPunct="1">
              <a:spcBef>
                <a:spcPct val="0"/>
              </a:spcBef>
            </a:pPr>
            <a:r>
              <a:rPr lang="en-US" sz="1200" dirty="0">
                <a:solidFill>
                  <a:srgbClr val="000000"/>
                </a:solidFill>
                <a:effectLst/>
                <a:latin typeface="Arial" panose="020B0604020202020204" pitchFamily="34" charset="0"/>
                <a:ea typeface="Arial" panose="020B0604020202020204" pitchFamily="34" charset="0"/>
              </a:rPr>
              <a:t>Emerging vehicle technologies focus on cooperative vehicle infrastructure systems, vehicle-to-vehicle (V2V) and vehicle to infrastructure (V2I) communications, and automated vehicles (AV). </a:t>
            </a:r>
            <a:endParaRPr lang="en-US" altLang="en-US" sz="1200" dirty="0">
              <a:latin typeface="Arial" panose="020B0604020202020204" pitchFamily="34" charset="0"/>
              <a:ea typeface="MS PGothic" panose="020B0600070205080204" pitchFamily="34" charset="-128"/>
            </a:endParaRPr>
          </a:p>
        </p:txBody>
      </p:sp>
      <p:sp>
        <p:nvSpPr>
          <p:cNvPr id="21508" name="Slide Number Placeholder 3">
            <a:extLst>
              <a:ext uri="{FF2B5EF4-FFF2-40B4-BE49-F238E27FC236}">
                <a16:creationId xmlns:a16="http://schemas.microsoft.com/office/drawing/2014/main" id="{2387E5D4-AB8A-45B4-81C2-052564826D7C}"/>
              </a:ext>
            </a:extLst>
          </p:cNvPr>
          <p:cNvSpPr>
            <a:spLocks noGrp="1"/>
          </p:cNvSpPr>
          <p:nvPr>
            <p:ph type="sldNum" sz="quarter" idx="5"/>
          </p:nvPr>
        </p:nvSpPr>
        <p:spPr>
          <a:noFill/>
        </p:spPr>
        <p:txBody>
          <a:bodyPr/>
          <a:lstStyle>
            <a:lvl1pPr defTabSz="930083" eaLnBrk="0" hangingPunct="0">
              <a:defRPr sz="1900">
                <a:solidFill>
                  <a:schemeClr val="tx1"/>
                </a:solidFill>
                <a:latin typeface="Tahoma" panose="020B0604030504040204" pitchFamily="34" charset="0"/>
                <a:ea typeface="MS PGothic" panose="020B0600070205080204" pitchFamily="34" charset="-128"/>
              </a:defRPr>
            </a:lvl1pPr>
            <a:lvl2pPr marL="741925" indent="-284533" defTabSz="930083" eaLnBrk="0" hangingPunct="0">
              <a:defRPr sz="1900">
                <a:solidFill>
                  <a:schemeClr val="tx1"/>
                </a:solidFill>
                <a:latin typeface="Tahoma" panose="020B0604030504040204" pitchFamily="34" charset="0"/>
                <a:ea typeface="MS PGothic" panose="020B0600070205080204" pitchFamily="34" charset="-128"/>
              </a:defRPr>
            </a:lvl2pPr>
            <a:lvl3pPr marL="1142719" indent="-229461" defTabSz="930083" eaLnBrk="0" hangingPunct="0">
              <a:defRPr sz="1900">
                <a:solidFill>
                  <a:schemeClr val="tx1"/>
                </a:solidFill>
                <a:latin typeface="Tahoma" panose="020B0604030504040204" pitchFamily="34" charset="0"/>
                <a:ea typeface="MS PGothic" panose="020B0600070205080204" pitchFamily="34" charset="-128"/>
              </a:defRPr>
            </a:lvl3pPr>
            <a:lvl4pPr marL="1600112" indent="-229461" defTabSz="930083" eaLnBrk="0" hangingPunct="0">
              <a:defRPr sz="1900">
                <a:solidFill>
                  <a:schemeClr val="tx1"/>
                </a:solidFill>
                <a:latin typeface="Tahoma" panose="020B0604030504040204" pitchFamily="34" charset="0"/>
                <a:ea typeface="MS PGothic" panose="020B0600070205080204" pitchFamily="34" charset="-128"/>
              </a:defRPr>
            </a:lvl4pPr>
            <a:lvl5pPr marL="2055974" indent="-227932" defTabSz="930083" eaLnBrk="0" hangingPunct="0">
              <a:defRPr sz="1900">
                <a:solidFill>
                  <a:schemeClr val="tx1"/>
                </a:solidFill>
                <a:latin typeface="Tahoma" panose="020B0604030504040204" pitchFamily="34" charset="0"/>
                <a:ea typeface="MS PGothic" panose="020B0600070205080204" pitchFamily="34" charset="-128"/>
              </a:defRPr>
            </a:lvl5pPr>
            <a:lvl6pPr marL="2496541"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6pPr>
            <a:lvl7pPr marL="2937105"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7pPr>
            <a:lvl8pPr marL="3377672"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8pPr>
            <a:lvl9pPr marL="3818237"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9pPr>
          </a:lstStyle>
          <a:p>
            <a:pPr eaLnBrk="1" hangingPunct="1"/>
            <a:fld id="{DF90021C-B39C-471C-9E6B-1AAFEE7AA2D0}" type="slidenum">
              <a:rPr lang="en-US" altLang="en-US" sz="1200">
                <a:latin typeface="Arial" panose="020B0604020202020204" pitchFamily="34" charset="0"/>
              </a:rPr>
              <a:pPr eaLnBrk="1" hangingPunct="1"/>
              <a:t>31</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798E3C5-0CDA-4ADE-97F8-F2B5A4506E6D}"/>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A7348C0C-1C1A-46D3-966F-AC9C27E29D58}"/>
              </a:ext>
            </a:extLst>
          </p:cNvPr>
          <p:cNvSpPr>
            <a:spLocks noGrp="1"/>
          </p:cNvSpPr>
          <p:nvPr>
            <p:ph type="body" idx="1"/>
          </p:nvPr>
        </p:nvSpPr>
        <p:spPr>
          <a:noFill/>
        </p:spPr>
        <p:txBody>
          <a:bodyPr/>
          <a:lstStyle/>
          <a:p>
            <a:r>
              <a:rPr lang="en-US" altLang="en-US" sz="1200" dirty="0">
                <a:latin typeface="Arial" panose="020B0604020202020204" pitchFamily="34" charset="0"/>
                <a:ea typeface="MS PGothic" panose="020B0600070205080204" pitchFamily="34" charset="-128"/>
              </a:rPr>
              <a:t>ITS systems and impacts:</a:t>
            </a:r>
          </a:p>
          <a:p>
            <a:r>
              <a:rPr lang="en-US" altLang="en-US" sz="1200" dirty="0">
                <a:latin typeface="Arial" panose="020B0604020202020204" pitchFamily="34" charset="0"/>
                <a:ea typeface="MS PGothic" panose="020B0600070205080204" pitchFamily="34" charset="-128"/>
              </a:rPr>
              <a:t>Real-time travel information on mode, routing, arrival time, p</a:t>
            </a:r>
            <a:r>
              <a:rPr lang="en-US" altLang="en-US" sz="1200" dirty="0">
                <a:latin typeface="Arial" panose="020B0604020202020204" pitchFamily="34" charset="0"/>
              </a:rPr>
              <a:t>arking </a:t>
            </a:r>
            <a:endParaRPr lang="en-US" altLang="en-US" sz="1200" dirty="0">
              <a:latin typeface="Arial" panose="020B0604020202020204" pitchFamily="34" charset="0"/>
              <a:ea typeface="MS PGothic" panose="020B0600070205080204" pitchFamily="34" charset="-128"/>
            </a:endParaRPr>
          </a:p>
          <a:p>
            <a:r>
              <a:rPr lang="en-US" altLang="en-US" sz="1200" dirty="0">
                <a:latin typeface="Arial" panose="020B0604020202020204" pitchFamily="34" charset="0"/>
              </a:rPr>
              <a:t>Aggregation and integration of public and private modes and services</a:t>
            </a:r>
            <a:endParaRPr lang="en-US" altLang="en-US" sz="1200" dirty="0">
              <a:latin typeface="Arial" panose="020B0604020202020204" pitchFamily="34" charset="0"/>
              <a:ea typeface="MS PGothic" panose="020B0600070205080204" pitchFamily="34" charset="-128"/>
            </a:endParaRPr>
          </a:p>
          <a:p>
            <a:r>
              <a:rPr lang="en-US" altLang="en-US" sz="1200" dirty="0">
                <a:latin typeface="Arial" panose="020B0604020202020204" pitchFamily="34" charset="0"/>
              </a:rPr>
              <a:t>Drivers assistance systems to improve safety, comfort and convenience</a:t>
            </a:r>
          </a:p>
          <a:p>
            <a:r>
              <a:rPr lang="en-US" altLang="en-US" sz="1200" dirty="0">
                <a:latin typeface="Arial" panose="020B0604020202020204" pitchFamily="34" charset="0"/>
              </a:rPr>
              <a:t>Emerging transport modes: personal rapid transit and aerial vehicles</a:t>
            </a:r>
          </a:p>
          <a:p>
            <a:r>
              <a:rPr lang="en-US" altLang="en-US" sz="1200" dirty="0">
                <a:latin typeface="Arial" panose="020B0604020202020204" pitchFamily="34" charset="0"/>
                <a:ea typeface="MS PGothic" panose="020B0600070205080204" pitchFamily="34" charset="-128"/>
              </a:rPr>
              <a:t>Emerging technologies: connectivity and automation </a:t>
            </a:r>
          </a:p>
        </p:txBody>
      </p:sp>
      <p:sp>
        <p:nvSpPr>
          <p:cNvPr id="17412" name="Slide Number Placeholder 3">
            <a:extLst>
              <a:ext uri="{FF2B5EF4-FFF2-40B4-BE49-F238E27FC236}">
                <a16:creationId xmlns:a16="http://schemas.microsoft.com/office/drawing/2014/main" id="{78703C4B-D161-4040-A823-7928AE436DEB}"/>
              </a:ext>
            </a:extLst>
          </p:cNvPr>
          <p:cNvSpPr>
            <a:spLocks noGrp="1"/>
          </p:cNvSpPr>
          <p:nvPr>
            <p:ph type="sldNum" sz="quarter" idx="5"/>
          </p:nvPr>
        </p:nvSpPr>
        <p:spPr>
          <a:noFill/>
        </p:spPr>
        <p:txBody>
          <a:bodyPr/>
          <a:lstStyle>
            <a:lvl1pPr defTabSz="930083" eaLnBrk="0" hangingPunct="0">
              <a:defRPr sz="1900">
                <a:solidFill>
                  <a:schemeClr val="tx1"/>
                </a:solidFill>
                <a:latin typeface="Tahoma" panose="020B0604030504040204" pitchFamily="34" charset="0"/>
                <a:ea typeface="MS PGothic" panose="020B0600070205080204" pitchFamily="34" charset="-128"/>
              </a:defRPr>
            </a:lvl1pPr>
            <a:lvl2pPr marL="741925" indent="-284533" defTabSz="930083" eaLnBrk="0" hangingPunct="0">
              <a:defRPr sz="1900">
                <a:solidFill>
                  <a:schemeClr val="tx1"/>
                </a:solidFill>
                <a:latin typeface="Tahoma" panose="020B0604030504040204" pitchFamily="34" charset="0"/>
                <a:ea typeface="MS PGothic" panose="020B0600070205080204" pitchFamily="34" charset="-128"/>
              </a:defRPr>
            </a:lvl2pPr>
            <a:lvl3pPr marL="1142719" indent="-229461" defTabSz="930083" eaLnBrk="0" hangingPunct="0">
              <a:defRPr sz="1900">
                <a:solidFill>
                  <a:schemeClr val="tx1"/>
                </a:solidFill>
                <a:latin typeface="Tahoma" panose="020B0604030504040204" pitchFamily="34" charset="0"/>
                <a:ea typeface="MS PGothic" panose="020B0600070205080204" pitchFamily="34" charset="-128"/>
              </a:defRPr>
            </a:lvl3pPr>
            <a:lvl4pPr marL="1600112" indent="-229461" defTabSz="930083" eaLnBrk="0" hangingPunct="0">
              <a:defRPr sz="1900">
                <a:solidFill>
                  <a:schemeClr val="tx1"/>
                </a:solidFill>
                <a:latin typeface="Tahoma" panose="020B0604030504040204" pitchFamily="34" charset="0"/>
                <a:ea typeface="MS PGothic" panose="020B0600070205080204" pitchFamily="34" charset="-128"/>
              </a:defRPr>
            </a:lvl4pPr>
            <a:lvl5pPr marL="2055974" indent="-227932" defTabSz="930083" eaLnBrk="0" hangingPunct="0">
              <a:defRPr sz="1900">
                <a:solidFill>
                  <a:schemeClr val="tx1"/>
                </a:solidFill>
                <a:latin typeface="Tahoma" panose="020B0604030504040204" pitchFamily="34" charset="0"/>
                <a:ea typeface="MS PGothic" panose="020B0600070205080204" pitchFamily="34" charset="-128"/>
              </a:defRPr>
            </a:lvl5pPr>
            <a:lvl6pPr marL="2496541"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6pPr>
            <a:lvl7pPr marL="2937105"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7pPr>
            <a:lvl8pPr marL="3377672"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8pPr>
            <a:lvl9pPr marL="3818237"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9pPr>
          </a:lstStyle>
          <a:p>
            <a:pPr eaLnBrk="1" hangingPunct="1"/>
            <a:fld id="{2384F9AE-3421-449D-9F03-0052F05A46C6}" type="slidenum">
              <a:rPr lang="en-US" altLang="en-US" sz="1200">
                <a:latin typeface="Arial" panose="020B0604020202020204" pitchFamily="34" charset="0"/>
              </a:rPr>
              <a:pPr eaLnBrk="1" hangingPunct="1"/>
              <a:t>4</a:t>
            </a:fld>
            <a:endParaRPr lang="en-US" altLang="en-US" sz="1200">
              <a:latin typeface="Arial" panose="020B0604020202020204" pitchFamily="34" charset="0"/>
            </a:endParaRPr>
          </a:p>
        </p:txBody>
      </p:sp>
    </p:spTree>
    <p:extLst>
      <p:ext uri="{BB962C8B-B14F-4D97-AF65-F5344CB8AC3E}">
        <p14:creationId xmlns:p14="http://schemas.microsoft.com/office/powerpoint/2010/main" val="351138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798E3C5-0CDA-4ADE-97F8-F2B5A4506E6D}"/>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A7348C0C-1C1A-46D3-966F-AC9C27E29D58}"/>
              </a:ext>
            </a:extLst>
          </p:cNvPr>
          <p:cNvSpPr>
            <a:spLocks noGrp="1"/>
          </p:cNvSpPr>
          <p:nvPr>
            <p:ph type="body" idx="1"/>
          </p:nvPr>
        </p:nvSpPr>
        <p:spPr>
          <a:noFill/>
        </p:spPr>
        <p:txBody>
          <a:bodyPr/>
          <a:lstStyle/>
          <a:p>
            <a:pPr>
              <a:buFontTx/>
              <a:buChar char="•"/>
            </a:pPr>
            <a:r>
              <a:rPr lang="en-US" altLang="en-US" sz="1200" dirty="0">
                <a:latin typeface="Arial" panose="020B0604020202020204" pitchFamily="34" charset="0"/>
                <a:ea typeface="MS PGothic" panose="020B0600070205080204" pitchFamily="34" charset="-128"/>
              </a:rPr>
              <a:t>Travel information can be pre-trip and/or </a:t>
            </a:r>
            <a:r>
              <a:rPr lang="en-US" altLang="en-US" sz="1200" dirty="0" err="1">
                <a:latin typeface="Arial" panose="020B0604020202020204" pitchFamily="34" charset="0"/>
                <a:ea typeface="MS PGothic" panose="020B0600070205080204" pitchFamily="34" charset="-128"/>
              </a:rPr>
              <a:t>en</a:t>
            </a:r>
            <a:r>
              <a:rPr lang="en-US" altLang="en-US" sz="1200" dirty="0">
                <a:latin typeface="Arial" panose="020B0604020202020204" pitchFamily="34" charset="0"/>
                <a:ea typeface="MS PGothic" panose="020B0600070205080204" pitchFamily="34" charset="-128"/>
              </a:rPr>
              <a:t>-route</a:t>
            </a:r>
          </a:p>
          <a:p>
            <a:pPr>
              <a:buFontTx/>
              <a:buChar char="•"/>
            </a:pPr>
            <a:r>
              <a:rPr lang="en-US" altLang="en-US" sz="1200" dirty="0">
                <a:latin typeface="Arial" panose="020B0604020202020204" pitchFamily="34" charset="0"/>
                <a:ea typeface="MS PGothic" panose="020B0600070205080204" pitchFamily="34" charset="-128"/>
              </a:rPr>
              <a:t>Here shown the key impacts under each category </a:t>
            </a:r>
          </a:p>
          <a:p>
            <a:pPr>
              <a:buFontTx/>
              <a:buChar char="•"/>
            </a:pPr>
            <a:r>
              <a:rPr lang="en-US" altLang="en-US" sz="1200" dirty="0">
                <a:latin typeface="Arial" panose="020B0604020202020204" pitchFamily="34" charset="0"/>
                <a:ea typeface="MS PGothic" panose="020B0600070205080204" pitchFamily="34" charset="-128"/>
              </a:rPr>
              <a:t>Note that options depend on the availability of alternate modes and routes </a:t>
            </a:r>
          </a:p>
        </p:txBody>
      </p:sp>
      <p:sp>
        <p:nvSpPr>
          <p:cNvPr id="17412" name="Slide Number Placeholder 3">
            <a:extLst>
              <a:ext uri="{FF2B5EF4-FFF2-40B4-BE49-F238E27FC236}">
                <a16:creationId xmlns:a16="http://schemas.microsoft.com/office/drawing/2014/main" id="{78703C4B-D161-4040-A823-7928AE436DEB}"/>
              </a:ext>
            </a:extLst>
          </p:cNvPr>
          <p:cNvSpPr>
            <a:spLocks noGrp="1"/>
          </p:cNvSpPr>
          <p:nvPr>
            <p:ph type="sldNum" sz="quarter" idx="5"/>
          </p:nvPr>
        </p:nvSpPr>
        <p:spPr>
          <a:noFill/>
        </p:spPr>
        <p:txBody>
          <a:bodyPr/>
          <a:lstStyle>
            <a:lvl1pPr defTabSz="930083" eaLnBrk="0" hangingPunct="0">
              <a:defRPr sz="1900">
                <a:solidFill>
                  <a:schemeClr val="tx1"/>
                </a:solidFill>
                <a:latin typeface="Tahoma" panose="020B0604030504040204" pitchFamily="34" charset="0"/>
                <a:ea typeface="MS PGothic" panose="020B0600070205080204" pitchFamily="34" charset="-128"/>
              </a:defRPr>
            </a:lvl1pPr>
            <a:lvl2pPr marL="741925" indent="-284533" defTabSz="930083" eaLnBrk="0" hangingPunct="0">
              <a:defRPr sz="1900">
                <a:solidFill>
                  <a:schemeClr val="tx1"/>
                </a:solidFill>
                <a:latin typeface="Tahoma" panose="020B0604030504040204" pitchFamily="34" charset="0"/>
                <a:ea typeface="MS PGothic" panose="020B0600070205080204" pitchFamily="34" charset="-128"/>
              </a:defRPr>
            </a:lvl2pPr>
            <a:lvl3pPr marL="1142719" indent="-229461" defTabSz="930083" eaLnBrk="0" hangingPunct="0">
              <a:defRPr sz="1900">
                <a:solidFill>
                  <a:schemeClr val="tx1"/>
                </a:solidFill>
                <a:latin typeface="Tahoma" panose="020B0604030504040204" pitchFamily="34" charset="0"/>
                <a:ea typeface="MS PGothic" panose="020B0600070205080204" pitchFamily="34" charset="-128"/>
              </a:defRPr>
            </a:lvl3pPr>
            <a:lvl4pPr marL="1600112" indent="-229461" defTabSz="930083" eaLnBrk="0" hangingPunct="0">
              <a:defRPr sz="1900">
                <a:solidFill>
                  <a:schemeClr val="tx1"/>
                </a:solidFill>
                <a:latin typeface="Tahoma" panose="020B0604030504040204" pitchFamily="34" charset="0"/>
                <a:ea typeface="MS PGothic" panose="020B0600070205080204" pitchFamily="34" charset="-128"/>
              </a:defRPr>
            </a:lvl4pPr>
            <a:lvl5pPr marL="2055974" indent="-227932" defTabSz="930083" eaLnBrk="0" hangingPunct="0">
              <a:defRPr sz="1900">
                <a:solidFill>
                  <a:schemeClr val="tx1"/>
                </a:solidFill>
                <a:latin typeface="Tahoma" panose="020B0604030504040204" pitchFamily="34" charset="0"/>
                <a:ea typeface="MS PGothic" panose="020B0600070205080204" pitchFamily="34" charset="-128"/>
              </a:defRPr>
            </a:lvl5pPr>
            <a:lvl6pPr marL="2496541"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6pPr>
            <a:lvl7pPr marL="2937105"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7pPr>
            <a:lvl8pPr marL="3377672"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8pPr>
            <a:lvl9pPr marL="3818237" indent="-227932" defTabSz="930083" eaLnBrk="0" fontAlgn="base" hangingPunct="0">
              <a:spcBef>
                <a:spcPct val="0"/>
              </a:spcBef>
              <a:spcAft>
                <a:spcPct val="0"/>
              </a:spcAft>
              <a:defRPr sz="1900">
                <a:solidFill>
                  <a:schemeClr val="tx1"/>
                </a:solidFill>
                <a:latin typeface="Tahoma" panose="020B0604030504040204" pitchFamily="34" charset="0"/>
                <a:ea typeface="MS PGothic" panose="020B0600070205080204" pitchFamily="34" charset="-128"/>
              </a:defRPr>
            </a:lvl9pPr>
          </a:lstStyle>
          <a:p>
            <a:pPr eaLnBrk="1" hangingPunct="1"/>
            <a:fld id="{2384F9AE-3421-449D-9F03-0052F05A46C6}" type="slidenum">
              <a:rPr lang="en-US" altLang="en-US" sz="1200">
                <a:latin typeface="Arial" panose="020B0604020202020204" pitchFamily="34" charset="0"/>
              </a:rPr>
              <a:pPr eaLnBrk="1" hangingPunct="1"/>
              <a:t>5</a:t>
            </a:fld>
            <a:endParaRPr lang="en-US" altLang="en-US" sz="1200">
              <a:latin typeface="Arial" panose="020B0604020202020204" pitchFamily="34" charset="0"/>
            </a:endParaRPr>
          </a:p>
        </p:txBody>
      </p:sp>
    </p:spTree>
    <p:extLst>
      <p:ext uri="{BB962C8B-B14F-4D97-AF65-F5344CB8AC3E}">
        <p14:creationId xmlns:p14="http://schemas.microsoft.com/office/powerpoint/2010/main" val="371408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1DBA533-EDCA-4672-9007-2C214251DB32}"/>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8023B674-7623-41AE-B1FD-A636F86E94D8}"/>
              </a:ext>
            </a:extLst>
          </p:cNvPr>
          <p:cNvSpPr>
            <a:spLocks noGrp="1"/>
          </p:cNvSpPr>
          <p:nvPr>
            <p:ph type="body" idx="1"/>
          </p:nvPr>
        </p:nvSpPr>
        <p:spPr>
          <a:noFill/>
        </p:spPr>
        <p:txBody>
          <a:bodyPr/>
          <a:lstStyle/>
          <a:p>
            <a:pPr>
              <a:buFontTx/>
              <a:buChar char="•"/>
            </a:pPr>
            <a:r>
              <a:rPr lang="en-US" altLang="en-US" sz="1200" dirty="0">
                <a:latin typeface="Arial" panose="020B0604020202020204" pitchFamily="34" charset="0"/>
                <a:ea typeface="MS PGothic" panose="020B0600070205080204" pitchFamily="34" charset="-128"/>
              </a:rPr>
              <a:t>The Internet World Wide Web is the predominant form of traveler information </a:t>
            </a:r>
          </a:p>
          <a:p>
            <a:pPr>
              <a:buFontTx/>
              <a:buChar char="•"/>
            </a:pPr>
            <a:r>
              <a:rPr lang="en-US" altLang="en-US" sz="1200" dirty="0">
                <a:latin typeface="Arial" panose="020B0604020202020204" pitchFamily="34" charset="0"/>
                <a:ea typeface="MS PGothic" panose="020B0600070205080204" pitchFamily="34" charset="-128"/>
              </a:rPr>
              <a:t>511 systems provide free phone service</a:t>
            </a:r>
          </a:p>
          <a:p>
            <a:pPr>
              <a:buFontTx/>
              <a:buChar char="•"/>
            </a:pPr>
            <a:r>
              <a:rPr lang="en-US" altLang="en-US" sz="1200" dirty="0">
                <a:latin typeface="Arial" panose="020B0604020202020204" pitchFamily="34" charset="0"/>
                <a:ea typeface="MS PGothic" panose="020B0600070205080204" pitchFamily="34" charset="-128"/>
              </a:rPr>
              <a:t>511 include websites that can be customized for individual trips (Bay Area 511)</a:t>
            </a:r>
          </a:p>
        </p:txBody>
      </p:sp>
      <p:sp>
        <p:nvSpPr>
          <p:cNvPr id="53252" name="Slide Number Placeholder 3">
            <a:extLst>
              <a:ext uri="{FF2B5EF4-FFF2-40B4-BE49-F238E27FC236}">
                <a16:creationId xmlns:a16="http://schemas.microsoft.com/office/drawing/2014/main" id="{E323A6F8-1719-43BD-B9D5-516C0973B747}"/>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AB0F333E-7E4D-4062-9286-17DFCF7ECBEC}"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129C75E6-1BE0-4E44-B582-07BB7F7E129E}"/>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378B8384-6B47-4D9F-8723-26946C1B40C7}"/>
              </a:ext>
            </a:extLst>
          </p:cNvPr>
          <p:cNvSpPr>
            <a:spLocks noGrp="1"/>
          </p:cNvSpPr>
          <p:nvPr>
            <p:ph type="body" idx="1"/>
          </p:nvPr>
        </p:nvSpPr>
        <p:spPr>
          <a:noFill/>
        </p:spPr>
        <p:txBody>
          <a:bodyPr/>
          <a:lstStyle/>
          <a:p>
            <a:pPr>
              <a:buFontTx/>
              <a:buChar char="•"/>
            </a:pPr>
            <a:r>
              <a:rPr lang="en-US" altLang="en-US" sz="1200" dirty="0">
                <a:latin typeface="Arial" panose="020B0604020202020204" pitchFamily="34" charset="0"/>
                <a:ea typeface="MS PGothic" panose="020B0600070205080204" pitchFamily="34" charset="-128"/>
              </a:rPr>
              <a:t>San Francisco Bay Area 511 Website screen shot </a:t>
            </a:r>
          </a:p>
          <a:p>
            <a:pPr>
              <a:buFontTx/>
              <a:buChar char="•"/>
            </a:pPr>
            <a:r>
              <a:rPr lang="en-US" altLang="en-US" sz="1200" dirty="0">
                <a:latin typeface="Arial" panose="020B0604020202020204" pitchFamily="34" charset="0"/>
                <a:ea typeface="MS PGothic" panose="020B0600070205080204" pitchFamily="34" charset="-128"/>
              </a:rPr>
              <a:t>Color coded speed maps</a:t>
            </a:r>
          </a:p>
          <a:p>
            <a:pPr>
              <a:buFontTx/>
              <a:buChar char="•"/>
            </a:pPr>
            <a:r>
              <a:rPr lang="en-US" altLang="en-US" sz="1200" dirty="0">
                <a:latin typeface="Arial" panose="020B0604020202020204" pitchFamily="34" charset="0"/>
                <a:ea typeface="MS PGothic" panose="020B0600070205080204" pitchFamily="34" charset="-128"/>
              </a:rPr>
              <a:t>Includes Transit Information</a:t>
            </a:r>
          </a:p>
        </p:txBody>
      </p:sp>
      <p:sp>
        <p:nvSpPr>
          <p:cNvPr id="90116" name="Slide Number Placeholder 3">
            <a:extLst>
              <a:ext uri="{FF2B5EF4-FFF2-40B4-BE49-F238E27FC236}">
                <a16:creationId xmlns:a16="http://schemas.microsoft.com/office/drawing/2014/main" id="{312694C9-C198-4009-96CB-0EB1FD0CC311}"/>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E9E0E9F2-97D1-486B-A571-0D55C1F922E6}"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A4B09CF3-5128-42BF-A887-D970C69C3F56}"/>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1F5655D6-6524-42C0-B0B5-A1C77571A125}"/>
              </a:ext>
            </a:extLst>
          </p:cNvPr>
          <p:cNvSpPr>
            <a:spLocks noGrp="1"/>
          </p:cNvSpPr>
          <p:nvPr>
            <p:ph type="body" idx="1"/>
          </p:nvPr>
        </p:nvSpPr>
        <p:spPr>
          <a:noFill/>
        </p:spPr>
        <p:txBody>
          <a:bodyPr/>
          <a:lstStyle/>
          <a:p>
            <a:pPr>
              <a:buFontTx/>
              <a:buChar char="•"/>
            </a:pPr>
            <a:r>
              <a:rPr lang="en-US" altLang="en-US" sz="1200" dirty="0">
                <a:latin typeface="Arial" panose="020B0604020202020204" pitchFamily="34" charset="0"/>
              </a:rPr>
              <a:t>V</a:t>
            </a:r>
            <a:r>
              <a:rPr lang="en-US" altLang="en-US" sz="1200" dirty="0">
                <a:latin typeface="Arial" panose="020B0604020202020204" pitchFamily="34" charset="0"/>
                <a:ea typeface="MS PGothic" panose="020B0600070205080204" pitchFamily="34" charset="-128"/>
              </a:rPr>
              <a:t>MS signs are implemented on most urban freeways</a:t>
            </a:r>
          </a:p>
          <a:p>
            <a:pPr>
              <a:buFontTx/>
              <a:buChar char="•"/>
            </a:pPr>
            <a:r>
              <a:rPr lang="en-US" altLang="en-US" sz="1200" dirty="0">
                <a:latin typeface="Arial" panose="020B0604020202020204" pitchFamily="34" charset="0"/>
                <a:ea typeface="MS PGothic" panose="020B0600070205080204" pitchFamily="34" charset="-128"/>
              </a:rPr>
              <a:t>Typically located prior to major interchanges (for choosing alternate routes)</a:t>
            </a:r>
          </a:p>
          <a:p>
            <a:pPr>
              <a:buFontTx/>
              <a:buChar char="•"/>
            </a:pPr>
            <a:r>
              <a:rPr lang="en-US" altLang="en-US" sz="1200" dirty="0">
                <a:latin typeface="Arial" panose="020B0604020202020204" pitchFamily="34" charset="0"/>
                <a:ea typeface="MS PGothic" panose="020B0600070205080204" pitchFamily="34" charset="-128"/>
              </a:rPr>
              <a:t>Compliance to messages depends on information accuracy from past experience</a:t>
            </a:r>
          </a:p>
          <a:p>
            <a:pPr>
              <a:buFontTx/>
              <a:buChar char="•"/>
            </a:pPr>
            <a:r>
              <a:rPr lang="en-US" altLang="en-US" sz="1200" dirty="0">
                <a:latin typeface="Arial" panose="020B0604020202020204" pitchFamily="34" charset="0"/>
                <a:ea typeface="MS PGothic" panose="020B0600070205080204" pitchFamily="34" charset="-128"/>
              </a:rPr>
              <a:t>Shown a VMS in the San Francisco Bay Area</a:t>
            </a:r>
          </a:p>
          <a:p>
            <a:r>
              <a:rPr lang="en-US" altLang="en-US" sz="1200" dirty="0">
                <a:latin typeface="Arial" panose="020B0604020202020204" pitchFamily="34" charset="0"/>
              </a:rPr>
              <a:t>Link to video on VMS usage (West Michigan TMC) </a:t>
            </a:r>
            <a:endParaRPr lang="en-US" altLang="en-US" sz="1200" dirty="0">
              <a:latin typeface="Arial" panose="020B0604020202020204" pitchFamily="34" charset="0"/>
              <a:ea typeface="MS PGothic" panose="020B0600070205080204" pitchFamily="34" charset="-128"/>
            </a:endParaRPr>
          </a:p>
        </p:txBody>
      </p:sp>
      <p:sp>
        <p:nvSpPr>
          <p:cNvPr id="97284" name="Slide Number Placeholder 3">
            <a:extLst>
              <a:ext uri="{FF2B5EF4-FFF2-40B4-BE49-F238E27FC236}">
                <a16:creationId xmlns:a16="http://schemas.microsoft.com/office/drawing/2014/main" id="{66F03D8A-E18A-48BF-8045-8206A01C281A}"/>
              </a:ext>
            </a:extLst>
          </p:cNvPr>
          <p:cNvSpPr txBox="1">
            <a:spLocks noGrp="1"/>
          </p:cNvSpPr>
          <p:nvPr/>
        </p:nvSpPr>
        <p:spPr bwMode="auto">
          <a:xfrm>
            <a:off x="3972256" y="8829123"/>
            <a:ext cx="3036623"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7" rIns="93116" bIns="46557" anchor="b"/>
          <a:lstStyle>
            <a:lvl1pPr defTabSz="965200" eaLnBrk="0" hangingPunct="0">
              <a:defRPr sz="2000">
                <a:solidFill>
                  <a:schemeClr val="tx1"/>
                </a:solidFill>
                <a:latin typeface="Tahoma" panose="020B0604030504040204" pitchFamily="34" charset="0"/>
                <a:ea typeface="MS PGothic" panose="020B0600070205080204" pitchFamily="34" charset="-128"/>
              </a:defRPr>
            </a:lvl1pPr>
            <a:lvl2pPr marL="769938" indent="-295275" defTabSz="965200" eaLnBrk="0" hangingPunct="0">
              <a:defRPr sz="2000">
                <a:solidFill>
                  <a:schemeClr val="tx1"/>
                </a:solidFill>
                <a:latin typeface="Tahoma" panose="020B0604030504040204" pitchFamily="34" charset="0"/>
                <a:ea typeface="MS PGothic" panose="020B0600070205080204" pitchFamily="34" charset="-128"/>
              </a:defRPr>
            </a:lvl2pPr>
            <a:lvl3pPr marL="1185863" indent="-238125" defTabSz="965200" eaLnBrk="0" hangingPunct="0">
              <a:defRPr sz="2000">
                <a:solidFill>
                  <a:schemeClr val="tx1"/>
                </a:solidFill>
                <a:latin typeface="Tahoma" panose="020B0604030504040204" pitchFamily="34" charset="0"/>
                <a:ea typeface="MS PGothic" panose="020B0600070205080204" pitchFamily="34" charset="-128"/>
              </a:defRPr>
            </a:lvl3pPr>
            <a:lvl4pPr marL="1660525" indent="-238125" defTabSz="965200" eaLnBrk="0" hangingPunct="0">
              <a:defRPr sz="2000">
                <a:solidFill>
                  <a:schemeClr val="tx1"/>
                </a:solidFill>
                <a:latin typeface="Tahoma" panose="020B0604030504040204" pitchFamily="34" charset="0"/>
                <a:ea typeface="MS PGothic" panose="020B0600070205080204" pitchFamily="34" charset="-128"/>
              </a:defRPr>
            </a:lvl4pPr>
            <a:lvl5pPr marL="2133600" indent="-236538" defTabSz="965200" eaLnBrk="0" hangingPunct="0">
              <a:defRPr sz="2000">
                <a:solidFill>
                  <a:schemeClr val="tx1"/>
                </a:solidFill>
                <a:latin typeface="Tahoma" panose="020B0604030504040204" pitchFamily="34" charset="0"/>
                <a:ea typeface="MS PGothic" panose="020B0600070205080204" pitchFamily="34" charset="-128"/>
              </a:defRPr>
            </a:lvl5pPr>
            <a:lvl6pPr marL="25908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80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52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62400" indent="-236538" defTabSz="965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F934D0C1-4599-4E9F-A9EA-4F1C8509AC89}" type="slidenum">
              <a:rPr lang="en-US" altLang="en-US" sz="1200">
                <a:latin typeface="Arial" panose="020B0604020202020204" pitchFamily="34" charset="0"/>
              </a:rPr>
              <a:pPr algn="r" eaLnBrk="1" hangingPunct="1"/>
              <a:t>8</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0C5BF4B8-7375-4EDD-A9C7-F05C8301E20B}"/>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9D51AAFB-A685-474C-B0D6-525B6DC685FE}"/>
              </a:ext>
            </a:extLst>
          </p:cNvPr>
          <p:cNvSpPr>
            <a:spLocks noGrp="1" noChangeArrowheads="1"/>
          </p:cNvSpPr>
          <p:nvPr>
            <p:ph type="body" idx="1"/>
          </p:nvPr>
        </p:nvSpPr>
        <p:spPr/>
        <p:txBody>
          <a:bodyPr/>
          <a:lstStyle/>
          <a:p>
            <a:pPr marL="220284" indent="-220284">
              <a:buFontTx/>
              <a:buChar char="•"/>
            </a:pPr>
            <a:r>
              <a:rPr lang="en-US" altLang="en-US" sz="1200" dirty="0">
                <a:latin typeface="Arial" panose="020B0604020202020204" pitchFamily="34" charset="0"/>
                <a:ea typeface="MS PGothic" panose="020B0600070205080204" pitchFamily="34" charset="-128"/>
              </a:rPr>
              <a:t>Predominant use of mobile apps and social networking signs</a:t>
            </a:r>
          </a:p>
          <a:p>
            <a:pPr marL="220284" indent="-220284">
              <a:buFontTx/>
              <a:buChar char="•"/>
            </a:pPr>
            <a:r>
              <a:rPr lang="en-US" altLang="en-US" sz="1200" dirty="0">
                <a:latin typeface="Arial" panose="020B0604020202020204" pitchFamily="34" charset="0"/>
              </a:rPr>
              <a:t>Screen shots of two apps </a:t>
            </a:r>
          </a:p>
          <a:p>
            <a:pPr marL="220284" indent="-220284">
              <a:buFontTx/>
              <a:buChar char="•"/>
            </a:pPr>
            <a:r>
              <a:rPr lang="en-US" altLang="en-US" sz="1200" dirty="0">
                <a:latin typeface="Arial" panose="020B0604020202020204" pitchFamily="34" charset="0"/>
                <a:ea typeface="MS PGothic" panose="020B0600070205080204" pitchFamily="34" charset="-128"/>
              </a:rPr>
              <a:t>TV</a:t>
            </a:r>
            <a:r>
              <a:rPr lang="en-US" altLang="en-US" sz="1200" dirty="0">
                <a:latin typeface="Arial" panose="020B0604020202020204" pitchFamily="34" charset="0"/>
              </a:rPr>
              <a:t>/radio and HAR mostly utilized in disadvantaged areas</a:t>
            </a:r>
            <a:endParaRPr lang="en-US" altLang="en-US" sz="1200" dirty="0">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n-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78659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a:prstGeom prst="rect">
            <a:avLst/>
          </a:prstGeom>
        </p:spPr>
        <p:txBody>
          <a:bodyPr/>
          <a:lstStyle>
            <a:lvl1pPr>
              <a:defRPr b="0">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1752600"/>
            <a:ext cx="8229600" cy="4068763"/>
          </a:xfrm>
        </p:spPr>
        <p:txBody>
          <a:bodyPr vert="eaVert"/>
          <a:lstStyle>
            <a:lvl1pPr>
              <a:defRPr sz="1600"/>
            </a:lvl1pPr>
            <a:lvl2pPr>
              <a:defRPr sz="1600"/>
            </a:lvl2pPr>
            <a:lvl3pPr marL="658368">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81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754563"/>
          </a:xfrm>
          <a:prstGeom prst="rect">
            <a:avLst/>
          </a:prstGeom>
        </p:spPr>
        <p:txBody>
          <a:bodyPr vert="eaVert"/>
          <a:lstStyle>
            <a:lvl1pPr>
              <a:defRPr b="0">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1066800"/>
            <a:ext cx="6019800" cy="4754563"/>
          </a:xfrm>
        </p:spPr>
        <p:txBody>
          <a:bodyPr vert="eaVert"/>
          <a:lstStyle>
            <a:lvl1pPr>
              <a:defRPr sz="1600"/>
            </a:lvl1pPr>
            <a:lvl2pPr marL="658368">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0322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47996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103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9424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1475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484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611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a:t>Click to edit Master title style</a:t>
            </a:r>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4701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67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93725"/>
          </a:xfrm>
          <a:prstGeom prst="rect">
            <a:avLst/>
          </a:prstGeom>
        </p:spPr>
        <p:txBody>
          <a:bodyPr/>
          <a:lstStyle>
            <a:lvl1pPr>
              <a:defRPr b="0">
                <a:latin typeface="+mn-lt"/>
              </a:defRPr>
            </a:lvl1pPr>
          </a:lstStyle>
          <a:p>
            <a:r>
              <a:rPr lang="en-US" dirty="0"/>
              <a:t>Click to edit Master title style</a:t>
            </a:r>
          </a:p>
        </p:txBody>
      </p:sp>
      <p:sp>
        <p:nvSpPr>
          <p:cNvPr id="3" name="Content Placeholder 2"/>
          <p:cNvSpPr>
            <a:spLocks noGrp="1"/>
          </p:cNvSpPr>
          <p:nvPr>
            <p:ph idx="1"/>
          </p:nvPr>
        </p:nvSpPr>
        <p:spPr>
          <a:xfrm>
            <a:off x="457200" y="1828800"/>
            <a:ext cx="8229600" cy="4343400"/>
          </a:xfrm>
        </p:spPr>
        <p:txBody>
          <a:bodyPr/>
          <a:lstStyle>
            <a:lvl2pPr marL="658368">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0600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844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004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a:t>Click to edit Master title style</a:t>
            </a:r>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a:p>
        </p:txBody>
      </p:sp>
    </p:spTree>
    <p:extLst>
      <p:ext uri="{BB962C8B-B14F-4D97-AF65-F5344CB8AC3E}">
        <p14:creationId xmlns:p14="http://schemas.microsoft.com/office/powerpoint/2010/main" val="4144359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a:effectLst/>
        </p:spPr>
        <p:txBody>
          <a:bodyPr anchor="t"/>
          <a:lstStyle>
            <a:lvl1pPr>
              <a:defRPr lang="en-US"/>
            </a:lvl1pPr>
          </a:lstStyle>
          <a:p>
            <a:pPr lvl="0"/>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542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a:t>Click to edit Master title style</a:t>
            </a:r>
          </a:p>
        </p:txBody>
      </p:sp>
      <p:sp>
        <p:nvSpPr>
          <p:cNvPr id="3" name="Chart Placeholder 2"/>
          <p:cNvSpPr>
            <a:spLocks noGrp="1"/>
          </p:cNvSpPr>
          <p:nvPr>
            <p:ph type="chart" idx="1"/>
          </p:nvPr>
        </p:nvSpPr>
        <p:spPr>
          <a:xfrm>
            <a:off x="457200" y="1295400"/>
            <a:ext cx="8229600" cy="4525963"/>
          </a:xfrm>
        </p:spPr>
        <p:txBody>
          <a:bodyPr/>
          <a:lstStyle/>
          <a:p>
            <a:pPr lvl="0"/>
            <a:endParaRPr lang="en-US" noProof="0" dirty="0"/>
          </a:p>
        </p:txBody>
      </p:sp>
    </p:spTree>
    <p:extLst>
      <p:ext uri="{BB962C8B-B14F-4D97-AF65-F5344CB8AC3E}">
        <p14:creationId xmlns:p14="http://schemas.microsoft.com/office/powerpoint/2010/main" val="23595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mn-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12983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a:t>Click to edit Master title style</a:t>
            </a:r>
          </a:p>
        </p:txBody>
      </p:sp>
      <p:sp>
        <p:nvSpPr>
          <p:cNvPr id="3" name="Content Placeholder 2"/>
          <p:cNvSpPr>
            <a:spLocks noGrp="1"/>
          </p:cNvSpPr>
          <p:nvPr>
            <p:ph sz="half" idx="1"/>
          </p:nvPr>
        </p:nvSpPr>
        <p:spPr>
          <a:xfrm>
            <a:off x="457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93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39762"/>
          </a:xfrm>
          <a:prstGeom prst="rect">
            <a:avLst/>
          </a:prstGeom>
        </p:spPr>
        <p:txBody>
          <a:bodyPr/>
          <a:lstStyle>
            <a:lvl1pPr>
              <a:defRPr b="0">
                <a:latin typeface="+mn-lt"/>
              </a:defRPr>
            </a:lvl1pPr>
          </a:lstStyle>
          <a:p>
            <a:r>
              <a:rPr lang="en-US" dirty="0"/>
              <a:t>Click to edit Master title style</a:t>
            </a:r>
          </a:p>
        </p:txBody>
      </p:sp>
      <p:sp>
        <p:nvSpPr>
          <p:cNvPr id="3" name="Text Placeholder 2"/>
          <p:cNvSpPr>
            <a:spLocks noGrp="1"/>
          </p:cNvSpPr>
          <p:nvPr>
            <p:ph type="body" idx="1"/>
          </p:nvPr>
        </p:nvSpPr>
        <p:spPr>
          <a:xfrm>
            <a:off x="457200" y="1874838"/>
            <a:ext cx="4040188"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14599"/>
            <a:ext cx="4040188"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74838"/>
            <a:ext cx="4041775"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514599"/>
            <a:ext cx="4041775"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431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a:t>Click to edit Master title style</a:t>
            </a:r>
          </a:p>
        </p:txBody>
      </p:sp>
    </p:spTree>
    <p:extLst>
      <p:ext uri="{BB962C8B-B14F-4D97-AF65-F5344CB8AC3E}">
        <p14:creationId xmlns:p14="http://schemas.microsoft.com/office/powerpoint/2010/main" val="344354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28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762000"/>
          </a:xfrm>
          <a:prstGeom prst="rect">
            <a:avLst/>
          </a:prstGeom>
        </p:spPr>
        <p:txBody>
          <a:bodyPr anchor="b"/>
          <a:lstStyle>
            <a:lvl1pPr algn="l">
              <a:defRPr sz="1600" b="0">
                <a:latin typeface="+mn-lt"/>
              </a:defRPr>
            </a:lvl1pPr>
          </a:lstStyle>
          <a:p>
            <a:r>
              <a:rPr lang="en-US" dirty="0"/>
              <a:t>Click to edit Master title style</a:t>
            </a:r>
          </a:p>
        </p:txBody>
      </p:sp>
      <p:sp>
        <p:nvSpPr>
          <p:cNvPr id="3" name="Content Placeholder 2"/>
          <p:cNvSpPr>
            <a:spLocks noGrp="1"/>
          </p:cNvSpPr>
          <p:nvPr>
            <p:ph idx="1"/>
          </p:nvPr>
        </p:nvSpPr>
        <p:spPr>
          <a:xfrm>
            <a:off x="3575050" y="1066800"/>
            <a:ext cx="5111750" cy="5059363"/>
          </a:xfrm>
        </p:spPr>
        <p:txBody>
          <a:bodyPr/>
          <a:lstStyle>
            <a:lvl1pPr>
              <a:defRPr sz="1600"/>
            </a:lvl1pPr>
            <a:lvl2pPr marL="658368">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2541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00" b="0">
                <a:latin typeface="+mn-lt"/>
              </a:defRPr>
            </a:lvl1pPr>
          </a:lstStyle>
          <a:p>
            <a:r>
              <a:rPr lang="en-US" dirty="0"/>
              <a:t>Click to edit Master title style</a:t>
            </a:r>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6931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CFE74A69-6D89-407D-AC83-9BA33AC11B6D}"/>
              </a:ext>
            </a:extLst>
          </p:cNvPr>
          <p:cNvSpPr>
            <a:spLocks noGrp="1" noChangeArrowheads="1"/>
          </p:cNvSpPr>
          <p:nvPr>
            <p:ph type="body" idx="1"/>
          </p:nvPr>
        </p:nvSpPr>
        <p:spPr bwMode="auto">
          <a:xfrm>
            <a:off x="457200" y="14176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MAIN HEADING</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7" name="Picture 5" descr="bg_site_header1">
            <a:extLst>
              <a:ext uri="{FF2B5EF4-FFF2-40B4-BE49-F238E27FC236}">
                <a16:creationId xmlns:a16="http://schemas.microsoft.com/office/drawing/2014/main" id="{9E540842-47C9-4145-8CF9-2D2593C0DE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a:extLst>
              <a:ext uri="{FF2B5EF4-FFF2-40B4-BE49-F238E27FC236}">
                <a16:creationId xmlns:a16="http://schemas.microsoft.com/office/drawing/2014/main" id="{5B73F6C4-F843-4F9B-9B71-5420F95CCF7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2800" b="1">
          <a:solidFill>
            <a:schemeClr val="tx2"/>
          </a:solidFill>
          <a:latin typeface="+mj-lt"/>
          <a:ea typeface="MS PGothic" pitchFamily="34" charset="-128"/>
          <a:cs typeface="MS PGothic"/>
        </a:defRPr>
      </a:lvl1pPr>
      <a:lvl2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2pPr>
      <a:lvl3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3pPr>
      <a:lvl4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4pPr>
      <a:lvl5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657225" indent="-2857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SzPct val="50000"/>
        <a:buFont typeface="Arial Unicode MS" charset="0"/>
        <a:buChar char="■"/>
        <a:defRPr sz="16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2D94A047-D0A3-4ABC-A582-2B7B1B277C6F}"/>
              </a:ext>
            </a:extLst>
          </p:cNvPr>
          <p:cNvSpPr>
            <a:spLocks noGrp="1" noChangeArrowheads="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MAIN HEADING</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1" name="Rectangle 4">
            <a:extLst>
              <a:ext uri="{FF2B5EF4-FFF2-40B4-BE49-F238E27FC236}">
                <a16:creationId xmlns:a16="http://schemas.microsoft.com/office/drawing/2014/main" id="{14F35C5A-2A3E-4262-B188-5651325D8C7D}"/>
              </a:ext>
            </a:extLst>
          </p:cNvPr>
          <p:cNvSpPr>
            <a:spLocks noGrp="1" noChangeArrowheads="1"/>
          </p:cNvSpPr>
          <p:nvPr>
            <p:ph type="title"/>
          </p:nvPr>
        </p:nvSpPr>
        <p:spPr bwMode="auto">
          <a:xfrm>
            <a:off x="4572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2052" name="Text Box 6">
            <a:extLst>
              <a:ext uri="{FF2B5EF4-FFF2-40B4-BE49-F238E27FC236}">
                <a16:creationId xmlns:a16="http://schemas.microsoft.com/office/drawing/2014/main" id="{1D8D195E-1C04-4CB9-8FB7-AADE406497F1}"/>
              </a:ext>
            </a:extLst>
          </p:cNvPr>
          <p:cNvSpPr txBox="1">
            <a:spLocks noChangeArrowheads="1"/>
          </p:cNvSpPr>
          <p:nvPr/>
        </p:nvSpPr>
        <p:spPr bwMode="auto">
          <a:xfrm>
            <a:off x="746125" y="3694113"/>
            <a:ext cx="5349875" cy="366712"/>
          </a:xfrm>
          <a:prstGeom prst="rect">
            <a:avLst/>
          </a:prstGeom>
          <a:noFill/>
          <a:ln>
            <a:noFill/>
          </a:ln>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defRPr/>
            </a:pPr>
            <a:endParaRPr lang="en-US" sz="1800" dirty="0">
              <a:latin typeface="Arial" charset="0"/>
            </a:endParaRPr>
          </a:p>
        </p:txBody>
      </p:sp>
      <p:sp>
        <p:nvSpPr>
          <p:cNvPr id="2053" name="Line 7">
            <a:extLst>
              <a:ext uri="{FF2B5EF4-FFF2-40B4-BE49-F238E27FC236}">
                <a16:creationId xmlns:a16="http://schemas.microsoft.com/office/drawing/2014/main" id="{AD00E9F9-8957-4247-9AE8-DE5F5100D955}"/>
              </a:ext>
            </a:extLst>
          </p:cNvPr>
          <p:cNvSpPr>
            <a:spLocks noChangeShapeType="1"/>
          </p:cNvSpPr>
          <p:nvPr/>
        </p:nvSpPr>
        <p:spPr bwMode="auto">
          <a:xfrm>
            <a:off x="304800" y="1295400"/>
            <a:ext cx="86106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 name="Text Box 10">
            <a:extLst>
              <a:ext uri="{FF2B5EF4-FFF2-40B4-BE49-F238E27FC236}">
                <a16:creationId xmlns:a16="http://schemas.microsoft.com/office/drawing/2014/main" id="{323C3569-8E5E-413A-916D-4C7A42BCAFC2}"/>
              </a:ext>
            </a:extLst>
          </p:cNvPr>
          <p:cNvSpPr txBox="1">
            <a:spLocks noChangeArrowheads="1"/>
          </p:cNvSpPr>
          <p:nvPr/>
        </p:nvSpPr>
        <p:spPr bwMode="auto">
          <a:xfrm>
            <a:off x="8610600" y="6410325"/>
            <a:ext cx="381000" cy="276225"/>
          </a:xfrm>
          <a:prstGeom prst="rect">
            <a:avLst/>
          </a:prstGeom>
          <a:noFill/>
          <a:ln w="9525" algn="ctr">
            <a:noFill/>
            <a:miter lim="800000"/>
            <a:headEnd/>
            <a:tailEnd/>
          </a:ln>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37931725" indent="-37474525">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spcBef>
                <a:spcPct val="50000"/>
              </a:spcBef>
              <a:defRPr/>
            </a:pPr>
            <a:fld id="{84B917C8-9416-4F35-B920-3644F9070425}" type="slidenum">
              <a:rPr lang="en-US" altLang="en-US" sz="1200" smtClean="0">
                <a:latin typeface="Arial" panose="020B0604020202020204" pitchFamily="34" charset="0"/>
              </a:rPr>
              <a:pPr algn="r" eaLnBrk="1" hangingPunct="1">
                <a:spcBef>
                  <a:spcPct val="50000"/>
                </a:spcBef>
                <a:defRPr/>
              </a:pPr>
              <a:t>‹#›</a:t>
            </a:fld>
            <a:endParaRPr lang="en-US" altLang="en-US" sz="1200">
              <a:latin typeface="Arial" panose="020B0604020202020204" pitchFamily="34" charset="0"/>
            </a:endParaRPr>
          </a:p>
        </p:txBody>
      </p:sp>
      <p:sp>
        <p:nvSpPr>
          <p:cNvPr id="2055" name="TextBox 8">
            <a:extLst>
              <a:ext uri="{FF2B5EF4-FFF2-40B4-BE49-F238E27FC236}">
                <a16:creationId xmlns:a16="http://schemas.microsoft.com/office/drawing/2014/main" id="{264D7680-A290-45E4-9045-7C97F4A1FD7C}"/>
              </a:ext>
            </a:extLst>
          </p:cNvPr>
          <p:cNvSpPr txBox="1">
            <a:spLocks noChangeArrowheads="1"/>
          </p:cNvSpPr>
          <p:nvPr/>
        </p:nvSpPr>
        <p:spPr bwMode="auto">
          <a:xfrm>
            <a:off x="6400800" y="6477000"/>
            <a:ext cx="2514600" cy="219547"/>
          </a:xfrm>
          <a:prstGeom prst="rect">
            <a:avLst/>
          </a:prstGeom>
          <a:noFill/>
          <a:ln w="9525">
            <a:noFill/>
            <a:miter lim="800000"/>
            <a:headEnd/>
            <a:tailEnd/>
          </a:ln>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37931725" indent="-37474525">
              <a:defRPr sz="2000">
                <a:solidFill>
                  <a:schemeClr val="tx1"/>
                </a:solidFill>
                <a:latin typeface="Tahoma" panose="020B0604030504040204" pitchFamily="34" charset="0"/>
                <a:ea typeface="MS PGothic" panose="020B0600070205080204" pitchFamily="34" charset="-128"/>
              </a:defRPr>
            </a:lvl2pPr>
            <a:lvl3pPr>
              <a:defRPr sz="2000">
                <a:solidFill>
                  <a:schemeClr val="tx1"/>
                </a:solidFill>
                <a:latin typeface="Tahoma" panose="020B0604030504040204" pitchFamily="34" charset="0"/>
                <a:ea typeface="MS PGothic" panose="020B0600070205080204" pitchFamily="34" charset="-128"/>
              </a:defRPr>
            </a:lvl3pPr>
            <a:lvl4pPr>
              <a:defRPr sz="2000">
                <a:solidFill>
                  <a:schemeClr val="tx1"/>
                </a:solidFill>
                <a:latin typeface="Tahoma" panose="020B0604030504040204" pitchFamily="34" charset="0"/>
                <a:ea typeface="MS PGothic" panose="020B0600070205080204" pitchFamily="34" charset="-128"/>
              </a:defRPr>
            </a:lvl4pPr>
            <a:lvl5pPr>
              <a:defRPr sz="20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nSpc>
                <a:spcPts val="900"/>
              </a:lnSpc>
              <a:buFont typeface="Arial" panose="020B0604020202020204" pitchFamily="34" charset="0"/>
              <a:buNone/>
              <a:defRPr/>
            </a:pPr>
            <a:r>
              <a:rPr kumimoji="0" lang="en-US" altLang="en-US" sz="1200" b="1" i="0" u="none" strike="noStrike" kern="1200" cap="none" spc="0" normalizeH="0" baseline="0" dirty="0">
                <a:ln>
                  <a:noFill/>
                </a:ln>
                <a:solidFill>
                  <a:srgbClr val="E7E6E6">
                    <a:lumMod val="50000"/>
                  </a:srgbClr>
                </a:solidFill>
                <a:effectLst/>
                <a:uLnTx/>
                <a:uFillTx/>
                <a:latin typeface="Calibri Light" panose="020F0302020204030204"/>
                <a:ea typeface="+mn-ea"/>
                <a:cs typeface="+mn-cs"/>
              </a:rPr>
              <a:t>U.S. Department of Transportation</a:t>
            </a:r>
          </a:p>
        </p:txBody>
      </p:sp>
      <p:pic>
        <p:nvPicPr>
          <p:cNvPr id="2056" name="Picture 11" descr="Triscallion_Black">
            <a:extLst>
              <a:ext uri="{FF2B5EF4-FFF2-40B4-BE49-F238E27FC236}">
                <a16:creationId xmlns:a16="http://schemas.microsoft.com/office/drawing/2014/main" id="{F1C31945-C82E-4B0B-928E-5BA69E0ADE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72200" y="6430963"/>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C4B69DD9-66AA-4218-A975-C6F22E854AFA}"/>
              </a:ext>
            </a:extLst>
          </p:cNvPr>
          <p:cNvGrpSpPr/>
          <p:nvPr userDrawn="1"/>
        </p:nvGrpSpPr>
        <p:grpSpPr>
          <a:xfrm>
            <a:off x="3200400" y="6372956"/>
            <a:ext cx="2199433" cy="383854"/>
            <a:chOff x="3968297" y="6372956"/>
            <a:chExt cx="2199433" cy="383854"/>
          </a:xfrm>
        </p:grpSpPr>
        <p:sp>
          <p:nvSpPr>
            <p:cNvPr id="9" name="TextBox 8">
              <a:extLst>
                <a:ext uri="{FF2B5EF4-FFF2-40B4-BE49-F238E27FC236}">
                  <a16:creationId xmlns:a16="http://schemas.microsoft.com/office/drawing/2014/main" id="{3B0A3CB0-D00F-463B-A110-F718F4ED8EE7}"/>
                </a:ext>
              </a:extLst>
            </p:cNvPr>
            <p:cNvSpPr txBox="1"/>
            <p:nvPr userDrawn="1"/>
          </p:nvSpPr>
          <p:spPr>
            <a:xfrm>
              <a:off x="4274524" y="6400800"/>
              <a:ext cx="1893206" cy="328167"/>
            </a:xfrm>
            <a:prstGeom prst="rect">
              <a:avLst/>
            </a:prstGeom>
            <a:noFill/>
          </p:spPr>
          <p:txBody>
            <a:bodyPr wrap="square">
              <a:spAutoFit/>
            </a:bodyPr>
            <a:lstStyle/>
            <a:p>
              <a:pPr marL="0" marR="0" lvl="0" indent="0" algn="l" defTabSz="914400" rtl="0" eaLnBrk="1" fontAlgn="auto" latinLnBrk="0" hangingPunct="1">
                <a:lnSpc>
                  <a:spcPts val="900"/>
                </a:lnSpc>
                <a:spcBef>
                  <a:spcPts val="0"/>
                </a:spcBef>
                <a:spcAft>
                  <a:spcPts val="0"/>
                </a:spcAft>
                <a:buClrTx/>
                <a:buSzTx/>
                <a:buFont typeface="Arial" charset="0"/>
                <a:buNone/>
                <a:tabLst/>
                <a:defRPr/>
              </a:pP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U.S. </a:t>
              </a:r>
              <a:r>
                <a:rPr kumimoji="0" lang="en-US" sz="10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Department</a:t>
              </a: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 of Transportation</a:t>
              </a:r>
            </a:p>
            <a:p>
              <a:pPr marL="0" marR="0" lvl="0" indent="0" algn="l" defTabSz="914400" rtl="0" eaLnBrk="1" fontAlgn="auto" latinLnBrk="0" hangingPunct="1">
                <a:lnSpc>
                  <a:spcPts val="900"/>
                </a:lnSpc>
                <a:spcBef>
                  <a:spcPts val="0"/>
                </a:spcBef>
                <a:spcAft>
                  <a:spcPts val="0"/>
                </a:spcAft>
                <a:buClrTx/>
                <a:buSzTx/>
                <a:buFont typeface="Arial" charset="0"/>
                <a:buNone/>
                <a:tabLst/>
                <a:defRPr/>
              </a:pP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ITS Joint </a:t>
              </a:r>
              <a:r>
                <a:rPr kumimoji="0" lang="en-US" sz="10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Program</a:t>
              </a: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 Office</a:t>
              </a:r>
            </a:p>
          </p:txBody>
        </p:sp>
        <p:pic>
          <p:nvPicPr>
            <p:cNvPr id="10" name="Picture 9" descr="USDOT Triskelion - Correct Direction.jpg">
              <a:extLst>
                <a:ext uri="{FF2B5EF4-FFF2-40B4-BE49-F238E27FC236}">
                  <a16:creationId xmlns:a16="http://schemas.microsoft.com/office/drawing/2014/main" id="{0D1223F1-19BC-4CC5-AE47-7FF01F8BF518}"/>
                </a:ext>
              </a:extLst>
            </p:cNvPr>
            <p:cNvPicPr>
              <a:picLocks noChangeAspect="1"/>
            </p:cNvPicPr>
            <p:nvPr userDrawn="1"/>
          </p:nvPicPr>
          <p:blipFill>
            <a:blip r:embed="rId16" cstate="print"/>
            <a:stretch>
              <a:fillRect/>
            </a:stretch>
          </p:blipFill>
          <p:spPr>
            <a:xfrm>
              <a:off x="3968297" y="6372956"/>
              <a:ext cx="383854" cy="383854"/>
            </a:xfrm>
            <a:prstGeom prst="rect">
              <a:avLst/>
            </a:prstGeom>
          </p:spPr>
        </p:pic>
      </p:grpSp>
      <p:pic>
        <p:nvPicPr>
          <p:cNvPr id="11" name="Picture 10">
            <a:extLst>
              <a:ext uri="{FF2B5EF4-FFF2-40B4-BE49-F238E27FC236}">
                <a16:creationId xmlns:a16="http://schemas.microsoft.com/office/drawing/2014/main" id="{5E38E72B-8165-4BCB-82C8-4F7100EBB78B}"/>
              </a:ext>
            </a:extLst>
          </p:cNvPr>
          <p:cNvPicPr>
            <a:picLocks noChangeAspect="1"/>
          </p:cNvPicPr>
          <p:nvPr userDrawn="1"/>
        </p:nvPicPr>
        <p:blipFill rotWithShape="1">
          <a:blip r:embed="rId17" cstate="hqprint">
            <a:extLst>
              <a:ext uri="{28A0092B-C50C-407E-A947-70E740481C1C}">
                <a14:useLocalDpi xmlns:a14="http://schemas.microsoft.com/office/drawing/2010/main" val="0"/>
              </a:ext>
            </a:extLst>
          </a:blip>
          <a:srcRect l="6931" t="60028" r="5901" b="12128"/>
          <a:stretch/>
        </p:blipFill>
        <p:spPr>
          <a:xfrm>
            <a:off x="609600" y="6248400"/>
            <a:ext cx="1726622" cy="549151"/>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rtl="0" eaLnBrk="0" fontAlgn="base" hangingPunct="0">
        <a:spcBef>
          <a:spcPct val="0"/>
        </a:spcBef>
        <a:spcAft>
          <a:spcPct val="0"/>
        </a:spcAft>
        <a:defRPr sz="3200" b="1">
          <a:solidFill>
            <a:schemeClr val="tx2"/>
          </a:solidFill>
          <a:latin typeface="+mj-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ww.transportation.gov/"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its.dot.gov/index.htm" TargetMode="Externa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5vuKvW_5QVM"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ultraglobalprt.com/"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UNgPSx0rxk"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9B94E9F3-E9A3-4928-A7C6-2A05FDEE98A7}"/>
              </a:ext>
            </a:extLst>
          </p:cNvPr>
          <p:cNvSpPr>
            <a:spLocks noGrp="1" noChangeArrowheads="1"/>
          </p:cNvSpPr>
          <p:nvPr>
            <p:ph type="ctrTitle"/>
          </p:nvPr>
        </p:nvSpPr>
        <p:spPr>
          <a:xfrm>
            <a:off x="685800" y="1752600"/>
            <a:ext cx="7772400" cy="2536825"/>
          </a:xfrm>
          <a:solidFill>
            <a:schemeClr val="bg1"/>
          </a:solidFill>
        </p:spPr>
        <p:txBody>
          <a:bodyPr anchor="t"/>
          <a:lstStyle/>
          <a:p>
            <a:pPr algn="ctr">
              <a:defRPr/>
            </a:pPr>
            <a:r>
              <a:rPr lang="en-US" altLang="en-US" i="1" dirty="0">
                <a:solidFill>
                  <a:srgbClr val="002060"/>
                </a:solidFill>
              </a:rPr>
              <a:t>ITS ePrimer</a:t>
            </a:r>
            <a:br>
              <a:rPr lang="en-US" altLang="en-US" i="1" dirty="0">
                <a:solidFill>
                  <a:schemeClr val="tx1"/>
                </a:solidFill>
              </a:rPr>
            </a:br>
            <a:r>
              <a:rPr lang="en-US" altLang="en-US" dirty="0">
                <a:solidFill>
                  <a:schemeClr val="tx1"/>
                </a:solidFill>
              </a:rPr>
              <a:t> </a:t>
            </a:r>
            <a:r>
              <a:rPr lang="en-US" altLang="en-US" dirty="0">
                <a:solidFill>
                  <a:srgbClr val="002060"/>
                </a:solidFill>
              </a:rPr>
              <a:t>Module 5: ITS to Support Travelers</a:t>
            </a:r>
            <a:endParaRPr lang="en-US" altLang="en-US" dirty="0">
              <a:solidFill>
                <a:srgbClr val="C00000"/>
              </a:solidFill>
            </a:endParaRPr>
          </a:p>
        </p:txBody>
      </p:sp>
      <p:grpSp>
        <p:nvGrpSpPr>
          <p:cNvPr id="11" name="Group 10">
            <a:extLst>
              <a:ext uri="{FF2B5EF4-FFF2-40B4-BE49-F238E27FC236}">
                <a16:creationId xmlns:a16="http://schemas.microsoft.com/office/drawing/2014/main" id="{35E48BE1-2BCB-4194-B145-8B75D471FF72}"/>
              </a:ext>
            </a:extLst>
          </p:cNvPr>
          <p:cNvGrpSpPr/>
          <p:nvPr/>
        </p:nvGrpSpPr>
        <p:grpSpPr>
          <a:xfrm>
            <a:off x="228600" y="5943600"/>
            <a:ext cx="3886200" cy="885371"/>
            <a:chOff x="2457337" y="869519"/>
            <a:chExt cx="4114800" cy="1017411"/>
          </a:xfrm>
        </p:grpSpPr>
        <p:pic>
          <p:nvPicPr>
            <p:cNvPr id="12" name="Picture 2" descr="U.S. Department of Transportation (US DOT)">
              <a:hlinkClick r:id="rId3" tooltip="U.S. Department of Transportation (US DOT)"/>
              <a:extLst>
                <a:ext uri="{FF2B5EF4-FFF2-40B4-BE49-F238E27FC236}">
                  <a16:creationId xmlns:a16="http://schemas.microsoft.com/office/drawing/2014/main" id="{9624E34E-F14F-4529-A203-E858886D8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337" y="869519"/>
              <a:ext cx="4114800" cy="2661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Intelligent Transportation Systems Joint Program Office">
              <a:hlinkClick r:id="rId5" tooltip="Intelligent Transportation Systems Joint Program Office"/>
              <a:extLst>
                <a:ext uri="{FF2B5EF4-FFF2-40B4-BE49-F238E27FC236}">
                  <a16:creationId xmlns:a16="http://schemas.microsoft.com/office/drawing/2014/main" id="{F31EF76D-C313-4B02-AEED-B19180A07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337" y="1153505"/>
              <a:ext cx="4114800" cy="73342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52E883BC-4E69-4F97-AE9E-78A7A3CDC0EA}"/>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6931" t="60028" r="5901" b="12128"/>
          <a:stretch/>
        </p:blipFill>
        <p:spPr>
          <a:xfrm>
            <a:off x="6019800" y="5924137"/>
            <a:ext cx="3124200" cy="977406"/>
          </a:xfrm>
          <a:prstGeom prst="rect">
            <a:avLst/>
          </a:prstGeom>
        </p:spPr>
      </p:pic>
      <p:sp>
        <p:nvSpPr>
          <p:cNvPr id="15" name="Rectangle 1">
            <a:extLst>
              <a:ext uri="{FF2B5EF4-FFF2-40B4-BE49-F238E27FC236}">
                <a16:creationId xmlns:a16="http://schemas.microsoft.com/office/drawing/2014/main" id="{C264AB80-EC9C-4B12-A45F-FD120C09842A}"/>
              </a:ext>
            </a:extLst>
          </p:cNvPr>
          <p:cNvSpPr>
            <a:spLocks noChangeArrowheads="1"/>
          </p:cNvSpPr>
          <p:nvPr/>
        </p:nvSpPr>
        <p:spPr bwMode="auto">
          <a:xfrm>
            <a:off x="2362200" y="378142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1pPr>
            <a:lvl2pPr marL="37931725" indent="-37474525">
              <a:spcBef>
                <a:spcPct val="20000"/>
              </a:spcBef>
              <a:buSzPct val="65000"/>
              <a:buFont typeface="Arial Unicode MS" charset="0"/>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SzPct val="50000"/>
              <a:buFont typeface="Arial Unicode MS" charset="0"/>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000" b="1" dirty="0">
                <a:solidFill>
                  <a:srgbClr val="000000"/>
                </a:solidFill>
              </a:rPr>
              <a:t>ITS Professional Capacity Building Program</a:t>
            </a:r>
            <a:endParaRPr lang="en-US" altLang="en-US" sz="2000" dirty="0">
              <a:solidFill>
                <a:srgbClr val="000000"/>
              </a:solidFill>
            </a:endParaRPr>
          </a:p>
          <a:p>
            <a:pPr algn="ctr">
              <a:spcBef>
                <a:spcPct val="0"/>
              </a:spcBef>
              <a:buFontTx/>
              <a:buNone/>
            </a:pPr>
            <a:r>
              <a:rPr lang="en-US" altLang="en-US" sz="2000" b="1" dirty="0">
                <a:solidFill>
                  <a:srgbClr val="000000"/>
                </a:solidFill>
              </a:rPr>
              <a:t>ITS Joint Program Office</a:t>
            </a:r>
            <a:endParaRPr lang="en-US" altLang="en-US" sz="2000" dirty="0">
              <a:solidFill>
                <a:srgbClr val="000000"/>
              </a:solidFill>
            </a:endParaRPr>
          </a:p>
          <a:p>
            <a:pPr algn="ctr">
              <a:spcBef>
                <a:spcPct val="0"/>
              </a:spcBef>
              <a:buFontTx/>
              <a:buNone/>
            </a:pPr>
            <a:r>
              <a:rPr lang="en-US" altLang="en-US" sz="2000" b="1" dirty="0">
                <a:solidFill>
                  <a:srgbClr val="000000"/>
                </a:solidFill>
              </a:rPr>
              <a:t>U.S. Department of Transportation</a:t>
            </a:r>
            <a:endParaRPr lang="en-US" altLang="en-US" sz="2000" dirty="0">
              <a:solidFill>
                <a:srgbClr val="000000"/>
              </a:solidFill>
            </a:endParaRPr>
          </a:p>
        </p:txBody>
      </p:sp>
      <p:pic>
        <p:nvPicPr>
          <p:cNvPr id="3" name="Picture 2" descr="Logo, company name&#10;&#10;Description automatically generated">
            <a:extLst>
              <a:ext uri="{FF2B5EF4-FFF2-40B4-BE49-F238E27FC236}">
                <a16:creationId xmlns:a16="http://schemas.microsoft.com/office/drawing/2014/main" id="{D8074262-B2E5-438E-B032-7A8E2163D7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3400" y="5943600"/>
            <a:ext cx="1676400" cy="8576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C16856-2B4B-4C11-95C5-B7F0E218475F}"/>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Real Time Travel Information</a:t>
            </a:r>
          </a:p>
        </p:txBody>
      </p:sp>
      <p:sp>
        <p:nvSpPr>
          <p:cNvPr id="6" name="Content Placeholder 5">
            <a:extLst>
              <a:ext uri="{FF2B5EF4-FFF2-40B4-BE49-F238E27FC236}">
                <a16:creationId xmlns:a16="http://schemas.microsoft.com/office/drawing/2014/main" id="{60662DD4-B278-48FF-958A-913882C46DBE}"/>
              </a:ext>
            </a:extLst>
          </p:cNvPr>
          <p:cNvSpPr>
            <a:spLocks noGrp="1"/>
          </p:cNvSpPr>
          <p:nvPr>
            <p:ph idx="4294967295"/>
          </p:nvPr>
        </p:nvSpPr>
        <p:spPr>
          <a:xfrm>
            <a:off x="464574" y="1524000"/>
            <a:ext cx="8229600" cy="4525963"/>
          </a:xfrm>
          <a:prstGeom prst="rect">
            <a:avLst/>
          </a:prstGeom>
        </p:spPr>
        <p:txBody>
          <a:bodyPr/>
          <a:lstStyle/>
          <a:p>
            <a:pPr marL="382588" indent="-209550">
              <a:buFont typeface="Wingdings" panose="05000000000000000000" pitchFamily="2" charset="2"/>
              <a:buNone/>
            </a:pPr>
            <a:r>
              <a:rPr lang="en-US" altLang="en-US" sz="2800" b="1" dirty="0">
                <a:solidFill>
                  <a:srgbClr val="00355C"/>
                </a:solidFill>
                <a:ea typeface="MS PGothic" panose="020B0600070205080204" pitchFamily="34" charset="-128"/>
                <a:cs typeface="Arial" panose="020B0604020202020204" pitchFamily="34" charset="0"/>
              </a:rPr>
              <a:t>Benefits</a:t>
            </a:r>
          </a:p>
          <a:p>
            <a:pPr marL="382588" indent="-209550">
              <a:buFont typeface="Wingdings" panose="05000000000000000000" pitchFamily="2" charset="2"/>
              <a:buNone/>
            </a:pPr>
            <a:r>
              <a:rPr lang="en-US" altLang="en-US" sz="2400" b="1" dirty="0">
                <a:ea typeface="MS PGothic" panose="020B0600070205080204" pitchFamily="34" charset="-128"/>
                <a:cs typeface="Arial" panose="020B0604020202020204" pitchFamily="34" charset="0"/>
              </a:rPr>
              <a:t>Improve Traveler Decision Making</a:t>
            </a:r>
          </a:p>
          <a:p>
            <a:pPr marL="382588" indent="-209550"/>
            <a:r>
              <a:rPr lang="en-US" altLang="en-US" sz="2000" dirty="0">
                <a:ea typeface="MS PGothic" panose="020B0600070205080204" pitchFamily="34" charset="-128"/>
                <a:cs typeface="Arial" panose="020B0604020202020204" pitchFamily="34" charset="0"/>
              </a:rPr>
              <a:t>Make accurate and timely decisions</a:t>
            </a:r>
          </a:p>
          <a:p>
            <a:pPr marL="593725" lvl="1"/>
            <a:r>
              <a:rPr lang="en-US" altLang="en-US" sz="2000" dirty="0">
                <a:ea typeface="MS PGothic" panose="020B0600070205080204" pitchFamily="34" charset="-128"/>
                <a:cs typeface="Arial" panose="020B0604020202020204" pitchFamily="34" charset="0"/>
              </a:rPr>
              <a:t>Routing</a:t>
            </a:r>
          </a:p>
          <a:p>
            <a:pPr marL="593725" lvl="1"/>
            <a:r>
              <a:rPr lang="en-US" altLang="en-US" sz="2000" dirty="0">
                <a:ea typeface="MS PGothic" panose="020B0600070205080204" pitchFamily="34" charset="-128"/>
                <a:cs typeface="Arial" panose="020B0604020202020204" pitchFamily="34" charset="0"/>
              </a:rPr>
              <a:t>Time of departure</a:t>
            </a:r>
          </a:p>
          <a:p>
            <a:pPr marL="593725" lvl="1"/>
            <a:r>
              <a:rPr lang="en-US" altLang="en-US" sz="2000" dirty="0">
                <a:ea typeface="MS PGothic" panose="020B0600070205080204" pitchFamily="34" charset="-128"/>
                <a:cs typeface="Arial" panose="020B0604020202020204" pitchFamily="34" charset="0"/>
              </a:rPr>
              <a:t>Mode</a:t>
            </a:r>
          </a:p>
          <a:p>
            <a:pPr marL="593725" lvl="1"/>
            <a:r>
              <a:rPr lang="en-US" altLang="en-US" sz="2000" dirty="0">
                <a:ea typeface="MS PGothic" panose="020B0600070205080204" pitchFamily="34" charset="-128"/>
                <a:cs typeface="Arial" panose="020B0604020202020204" pitchFamily="34" charset="0"/>
              </a:rPr>
              <a:t>Not make the trip</a:t>
            </a:r>
          </a:p>
          <a:p>
            <a:pPr marL="382588" indent="-209550"/>
            <a:r>
              <a:rPr lang="en-US" altLang="en-US" sz="2000" dirty="0">
                <a:ea typeface="MS PGothic" panose="020B0600070205080204" pitchFamily="34" charset="-128"/>
                <a:cs typeface="Arial" panose="020B0604020202020204" pitchFamily="34" charset="0"/>
              </a:rPr>
              <a:t>Sense of ‘self control’ to traveler</a:t>
            </a:r>
          </a:p>
          <a:p>
            <a:pPr marL="382588" indent="-209550">
              <a:spcBef>
                <a:spcPts val="1800"/>
              </a:spcBef>
              <a:buFont typeface="Wingdings" panose="05000000000000000000" pitchFamily="2" charset="2"/>
              <a:buNone/>
            </a:pPr>
            <a:r>
              <a:rPr lang="en-US" altLang="en-US" sz="2400" b="1" dirty="0">
                <a:ea typeface="MS PGothic" panose="020B0600070205080204" pitchFamily="34" charset="-128"/>
                <a:cs typeface="Arial" panose="020B0604020202020204" pitchFamily="34" charset="0"/>
              </a:rPr>
              <a:t>Reduce Frustration and Irrational Behavior</a:t>
            </a:r>
          </a:p>
          <a:p>
            <a:pPr marL="382588" indent="-209550"/>
            <a:r>
              <a:rPr lang="en-US" altLang="en-US" sz="2000" dirty="0">
                <a:ea typeface="MS PGothic" panose="020B0600070205080204" pitchFamily="34" charset="-128"/>
                <a:cs typeface="Arial" panose="020B0604020202020204" pitchFamily="34" charset="0"/>
              </a:rPr>
              <a:t>Improve perceived level of service</a:t>
            </a:r>
            <a:endParaRPr lang="en-US" altLang="en-US" sz="1400" dirty="0">
              <a:ea typeface="MS PGothic"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88E74BE-453A-43BF-8C6A-C9894A55CAFF}"/>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Real Time Travel Information</a:t>
            </a:r>
          </a:p>
        </p:txBody>
      </p:sp>
      <p:sp>
        <p:nvSpPr>
          <p:cNvPr id="6" name="Content Placeholder 5">
            <a:extLst>
              <a:ext uri="{FF2B5EF4-FFF2-40B4-BE49-F238E27FC236}">
                <a16:creationId xmlns:a16="http://schemas.microsoft.com/office/drawing/2014/main" id="{BCCF599D-8588-468C-B7B4-CF42933F1D6D}"/>
              </a:ext>
            </a:extLst>
          </p:cNvPr>
          <p:cNvSpPr>
            <a:spLocks noGrp="1"/>
          </p:cNvSpPr>
          <p:nvPr>
            <p:ph idx="4294967295"/>
          </p:nvPr>
        </p:nvSpPr>
        <p:spPr>
          <a:xfrm>
            <a:off x="381000" y="1524000"/>
            <a:ext cx="8229600" cy="4525963"/>
          </a:xfrm>
          <a:prstGeom prst="rect">
            <a:avLst/>
          </a:prstGeom>
        </p:spPr>
        <p:txBody>
          <a:bodyPr/>
          <a:lstStyle/>
          <a:p>
            <a:pPr marL="477838" indent="-304800">
              <a:buFont typeface="Wingdings" panose="05000000000000000000" pitchFamily="2" charset="2"/>
              <a:buNone/>
            </a:pPr>
            <a:r>
              <a:rPr lang="en-US" altLang="en-US" sz="2800" b="1" dirty="0">
                <a:solidFill>
                  <a:srgbClr val="00355C"/>
                </a:solidFill>
                <a:ea typeface="MS PGothic" panose="020B0600070205080204" pitchFamily="34" charset="-128"/>
                <a:cs typeface="Arial" panose="020B0604020202020204" pitchFamily="34" charset="0"/>
              </a:rPr>
              <a:t>Benefits</a:t>
            </a:r>
          </a:p>
          <a:p>
            <a:pPr marL="477838" indent="-304800">
              <a:buFont typeface="Wingdings" panose="05000000000000000000" pitchFamily="2" charset="2"/>
              <a:buNone/>
            </a:pPr>
            <a:r>
              <a:rPr lang="en-US" altLang="en-US" sz="2400" b="1" dirty="0">
                <a:ea typeface="MS PGothic" panose="020B0600070205080204" pitchFamily="34" charset="-128"/>
                <a:cs typeface="Arial" panose="020B0604020202020204" pitchFamily="34" charset="0"/>
              </a:rPr>
              <a:t>Spread or Reduce Peak Traffic Demand</a:t>
            </a:r>
          </a:p>
          <a:p>
            <a:pPr marL="477838" indent="-304800"/>
            <a:r>
              <a:rPr lang="en-US" altLang="en-US" sz="2000" dirty="0">
                <a:ea typeface="MS PGothic" panose="020B0600070205080204" pitchFamily="34" charset="-128"/>
                <a:cs typeface="Arial" panose="020B0604020202020204" pitchFamily="34" charset="0"/>
              </a:rPr>
              <a:t>Over space: alternative routes</a:t>
            </a:r>
          </a:p>
          <a:p>
            <a:pPr marL="477838" indent="-304800"/>
            <a:r>
              <a:rPr lang="en-US" altLang="en-US" sz="2000" dirty="0">
                <a:ea typeface="MS PGothic" panose="020B0600070205080204" pitchFamily="34" charset="-128"/>
                <a:cs typeface="Arial" panose="020B0604020202020204" pitchFamily="34" charset="0"/>
              </a:rPr>
              <a:t>Over time</a:t>
            </a:r>
          </a:p>
          <a:p>
            <a:pPr marL="477838" indent="-304800"/>
            <a:r>
              <a:rPr lang="en-US" altLang="en-US" sz="2000" dirty="0">
                <a:ea typeface="MS PGothic" panose="020B0600070205080204" pitchFamily="34" charset="-128"/>
                <a:cs typeface="Arial" panose="020B0604020202020204" pitchFamily="34" charset="0"/>
              </a:rPr>
              <a:t>Alternative modes</a:t>
            </a:r>
          </a:p>
          <a:p>
            <a:pPr marL="477838" indent="-304800"/>
            <a:r>
              <a:rPr lang="en-US" altLang="en-US" sz="2000" dirty="0">
                <a:ea typeface="MS PGothic" panose="020B0600070205080204" pitchFamily="34" charset="-128"/>
                <a:cs typeface="Arial" panose="020B0604020202020204" pitchFamily="34" charset="0"/>
              </a:rPr>
              <a:t>Eliminating discretionary trips</a:t>
            </a:r>
          </a:p>
          <a:p>
            <a:pPr marL="477838" indent="-304800"/>
            <a:endParaRPr lang="en-US" altLang="en-US" sz="2400" dirty="0">
              <a:ea typeface="MS PGothic" panose="020B0600070205080204" pitchFamily="34" charset="-128"/>
              <a:cs typeface="Arial" panose="020B0604020202020204" pitchFamily="34" charset="0"/>
            </a:endParaRPr>
          </a:p>
          <a:p>
            <a:pPr marL="477838" indent="-304800">
              <a:buFont typeface="Wingdings" panose="05000000000000000000" pitchFamily="2" charset="2"/>
              <a:buNone/>
            </a:pPr>
            <a:r>
              <a:rPr lang="en-US" altLang="en-US" sz="2400" b="1" dirty="0">
                <a:ea typeface="MS PGothic" panose="020B0600070205080204" pitchFamily="34" charset="-128"/>
                <a:cs typeface="Arial" panose="020B0604020202020204" pitchFamily="34" charset="0"/>
              </a:rPr>
              <a:t>Field Evaluation Results</a:t>
            </a:r>
            <a:r>
              <a:rPr lang="en-US" altLang="en-US" sz="2400" dirty="0">
                <a:ea typeface="MS PGothic" panose="020B0600070205080204" pitchFamily="34" charset="-128"/>
                <a:cs typeface="Arial" panose="020B0604020202020204" pitchFamily="34" charset="0"/>
              </a:rPr>
              <a:t> </a:t>
            </a:r>
          </a:p>
          <a:p>
            <a:pPr marL="477838" indent="-304800"/>
            <a:r>
              <a:rPr lang="en-US" altLang="en-US" sz="2000" dirty="0">
                <a:ea typeface="MS PGothic" panose="020B0600070205080204" pitchFamily="34" charset="-128"/>
                <a:cs typeface="Arial" panose="020B0604020202020204" pitchFamily="34" charset="0"/>
              </a:rPr>
              <a:t>Traveler information users </a:t>
            </a:r>
            <a:r>
              <a:rPr lang="en-US" altLang="en-US" sz="2000" dirty="0">
                <a:solidFill>
                  <a:srgbClr val="003399"/>
                </a:solidFill>
                <a:ea typeface="MS PGothic" panose="020B0600070205080204" pitchFamily="34" charset="-128"/>
                <a:cs typeface="Arial" panose="020B0604020202020204" pitchFamily="34" charset="0"/>
              </a:rPr>
              <a:t>perceive</a:t>
            </a:r>
            <a:r>
              <a:rPr lang="en-US" altLang="en-US" sz="2000" dirty="0">
                <a:ea typeface="MS PGothic" panose="020B0600070205080204" pitchFamily="34" charset="-128"/>
                <a:cs typeface="Arial" panose="020B0604020202020204" pitchFamily="34" charset="0"/>
              </a:rPr>
              <a:t> time savings  </a:t>
            </a:r>
          </a:p>
          <a:p>
            <a:pPr marL="477838" indent="-304800"/>
            <a:r>
              <a:rPr lang="en-US" altLang="en-US" sz="2000" dirty="0">
                <a:ea typeface="MS PGothic" panose="020B0600070205080204" pitchFamily="34" charset="-128"/>
                <a:cs typeface="Arial" panose="020B0604020202020204" pitchFamily="34" charset="0"/>
              </a:rPr>
              <a:t>In-vehicle travel time savings </a:t>
            </a:r>
            <a:r>
              <a:rPr lang="en-US" altLang="en-US" sz="2000" dirty="0">
                <a:solidFill>
                  <a:srgbClr val="003399"/>
                </a:solidFill>
                <a:ea typeface="MS PGothic" panose="020B0600070205080204" pitchFamily="34" charset="-128"/>
                <a:cs typeface="Arial" panose="020B0604020202020204" pitchFamily="34" charset="0"/>
              </a:rPr>
              <a:t>are small</a:t>
            </a:r>
            <a:r>
              <a:rPr lang="en-US" altLang="en-US" sz="2000" dirty="0">
                <a:ea typeface="MS PGothic" panose="020B0600070205080204" pitchFamily="34" charset="-128"/>
                <a:cs typeface="Arial" panose="020B0604020202020204"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440E71-528A-4305-8595-A8E8EFD469DB}"/>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Real Time Travel Information</a:t>
            </a:r>
          </a:p>
        </p:txBody>
      </p:sp>
      <p:sp>
        <p:nvSpPr>
          <p:cNvPr id="6" name="Content Placeholder 5">
            <a:extLst>
              <a:ext uri="{FF2B5EF4-FFF2-40B4-BE49-F238E27FC236}">
                <a16:creationId xmlns:a16="http://schemas.microsoft.com/office/drawing/2014/main" id="{C26650B5-89F4-40EA-8759-6CDC23ACADC6}"/>
              </a:ext>
            </a:extLst>
          </p:cNvPr>
          <p:cNvSpPr>
            <a:spLocks noGrp="1"/>
          </p:cNvSpPr>
          <p:nvPr>
            <p:ph idx="4294967295"/>
          </p:nvPr>
        </p:nvSpPr>
        <p:spPr>
          <a:xfrm>
            <a:off x="457200" y="1524000"/>
            <a:ext cx="8229600" cy="4525963"/>
          </a:xfrm>
        </p:spPr>
        <p:txBody>
          <a:bodyPr/>
          <a:lstStyle/>
          <a:p>
            <a:pPr marL="382588" indent="-209550">
              <a:buFont typeface="Wingdings" panose="05000000000000000000" pitchFamily="2" charset="2"/>
              <a:buNone/>
            </a:pPr>
            <a:r>
              <a:rPr lang="en-US" altLang="en-US" sz="2800" b="1" dirty="0">
                <a:solidFill>
                  <a:srgbClr val="00355C"/>
                </a:solidFill>
                <a:ea typeface="MS PGothic" panose="020B0600070205080204" pitchFamily="34" charset="-128"/>
                <a:cs typeface="Arial" panose="020B0604020202020204" pitchFamily="34" charset="0"/>
              </a:rPr>
              <a:t>Data Sources (1)</a:t>
            </a:r>
            <a:endParaRPr lang="en-US" altLang="en-US" sz="2400" dirty="0">
              <a:ea typeface="MS PGothic" panose="020B0600070205080204" pitchFamily="34" charset="-128"/>
              <a:cs typeface="Arial" panose="020B0604020202020204" pitchFamily="34" charset="0"/>
            </a:endParaRPr>
          </a:p>
          <a:p>
            <a:pPr marL="382588" indent="-209550">
              <a:spcBef>
                <a:spcPts val="1800"/>
              </a:spcBef>
            </a:pPr>
            <a:r>
              <a:rPr lang="en-US" altLang="en-US" sz="2000" dirty="0">
                <a:ea typeface="MS PGothic" panose="020B0600070205080204" pitchFamily="34" charset="-128"/>
                <a:cs typeface="Arial" panose="020B0604020202020204" pitchFamily="34" charset="0"/>
              </a:rPr>
              <a:t>Fixed sensors approximately 0.5 mile apart in each travel lane  (e.g., loops, radar, video)</a:t>
            </a:r>
          </a:p>
          <a:p>
            <a:pPr marL="382588" indent="-209550"/>
            <a:r>
              <a:rPr lang="en-US" altLang="en-US" sz="2000" dirty="0">
                <a:ea typeface="MS PGothic" panose="020B0600070205080204" pitchFamily="34" charset="-128"/>
                <a:cs typeface="Arial" panose="020B0604020202020204" pitchFamily="34" charset="0"/>
              </a:rPr>
              <a:t>Event information from incident management teams, police patrols</a:t>
            </a:r>
          </a:p>
          <a:p>
            <a:pPr marL="382588" indent="-209550"/>
            <a:r>
              <a:rPr lang="en-US" altLang="en-US" sz="2000" dirty="0">
                <a:ea typeface="MS PGothic" panose="020B0600070205080204" pitchFamily="34" charset="-128"/>
                <a:cs typeface="Arial" panose="020B0604020202020204" pitchFamily="34" charset="0"/>
              </a:rPr>
              <a:t>CCTV</a:t>
            </a:r>
          </a:p>
          <a:p>
            <a:pPr marL="382588" indent="-209550"/>
            <a:r>
              <a:rPr lang="en-US" altLang="en-US" sz="2000" dirty="0">
                <a:ea typeface="MS PGothic" panose="020B0600070205080204" pitchFamily="34" charset="-128"/>
                <a:cs typeface="Arial" panose="020B0604020202020204" pitchFamily="34" charset="0"/>
              </a:rPr>
              <a:t>Probe vehicles</a:t>
            </a:r>
          </a:p>
          <a:p>
            <a:pPr marL="727075" lvl="1" indent="-342900">
              <a:buSzPct val="50000"/>
              <a:buFont typeface="Arial" panose="020B0604020202020204" pitchFamily="34" charset="0"/>
              <a:buChar char="•"/>
            </a:pPr>
            <a:r>
              <a:rPr lang="en-US" altLang="en-US" sz="2000" b="1" dirty="0">
                <a:ea typeface="MS PGothic" panose="020B0600070205080204" pitchFamily="34" charset="-128"/>
                <a:cs typeface="Arial" panose="020B0604020202020204" pitchFamily="34" charset="0"/>
              </a:rPr>
              <a:t> </a:t>
            </a:r>
            <a:r>
              <a:rPr lang="en-US" altLang="en-US" sz="2000" i="1" dirty="0">
                <a:ea typeface="MS PGothic" panose="020B0600070205080204" pitchFamily="34" charset="-128"/>
                <a:cs typeface="Arial" panose="020B0604020202020204" pitchFamily="34" charset="0"/>
              </a:rPr>
              <a:t>ETC transponders</a:t>
            </a:r>
          </a:p>
          <a:p>
            <a:pPr marL="727075" lvl="1" indent="-342900">
              <a:buSzPct val="50000"/>
              <a:buFont typeface="Arial" panose="020B0604020202020204" pitchFamily="34" charset="0"/>
              <a:buChar char="•"/>
            </a:pPr>
            <a:r>
              <a:rPr lang="en-US" altLang="en-US" sz="2000" i="1" dirty="0">
                <a:ea typeface="MS PGothic" panose="020B0600070205080204" pitchFamily="34" charset="-128"/>
                <a:cs typeface="Arial" panose="020B0604020202020204" pitchFamily="34" charset="0"/>
              </a:rPr>
              <a:t> Cell phones</a:t>
            </a:r>
          </a:p>
          <a:p>
            <a:pPr marL="727075" lvl="1" indent="-342900">
              <a:buSzPct val="50000"/>
              <a:buFont typeface="Arial" panose="020B0604020202020204" pitchFamily="34" charset="0"/>
              <a:buChar char="•"/>
            </a:pPr>
            <a:r>
              <a:rPr lang="en-US" altLang="en-US" sz="2000" i="1" dirty="0">
                <a:ea typeface="MS PGothic" panose="020B0600070205080204" pitchFamily="34" charset="-128"/>
                <a:cs typeface="Arial" panose="020B0604020202020204" pitchFamily="34" charset="0"/>
              </a:rPr>
              <a:t> Bluetooth readers </a:t>
            </a:r>
          </a:p>
          <a:p>
            <a:pPr marL="384175" lvl="1" indent="0">
              <a:buSzPct val="50000"/>
              <a:buNone/>
            </a:pPr>
            <a:endParaRPr lang="en-US" altLang="en-US" dirty="0">
              <a:ea typeface="MS PGothic"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031342-8BE7-416F-9D32-B8C015531A5B}"/>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Real Time Travel Information</a:t>
            </a:r>
          </a:p>
        </p:txBody>
      </p:sp>
      <p:pic>
        <p:nvPicPr>
          <p:cNvPr id="107524" name="Picture 34">
            <a:extLst>
              <a:ext uri="{FF2B5EF4-FFF2-40B4-BE49-F238E27FC236}">
                <a16:creationId xmlns:a16="http://schemas.microsoft.com/office/drawing/2014/main" id="{0C494640-EF04-43F4-BA47-3037E8AC3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0"/>
            <a:ext cx="4191000" cy="240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5">
            <a:extLst>
              <a:ext uri="{FF2B5EF4-FFF2-40B4-BE49-F238E27FC236}">
                <a16:creationId xmlns:a16="http://schemas.microsoft.com/office/drawing/2014/main" id="{72AC529A-3F06-4DA9-A6C2-2D55789E5E44}"/>
              </a:ext>
            </a:extLst>
          </p:cNvPr>
          <p:cNvSpPr txBox="1">
            <a:spLocks/>
          </p:cNvSpPr>
          <p:nvPr/>
        </p:nvSpPr>
        <p:spPr bwMode="auto">
          <a:xfrm>
            <a:off x="304800" y="1365276"/>
            <a:ext cx="811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buFont typeface="Wingdings" panose="05000000000000000000" pitchFamily="2" charset="2"/>
              <a:buNone/>
            </a:pPr>
            <a:r>
              <a:rPr lang="en-US" altLang="en-US" sz="2800" b="1" kern="0" dirty="0">
                <a:solidFill>
                  <a:srgbClr val="00355C"/>
                </a:solidFill>
                <a:cs typeface="Arial" panose="020B0604020202020204" pitchFamily="34" charset="0"/>
              </a:rPr>
              <a:t>Data Sources (2)</a:t>
            </a:r>
            <a:endParaRPr lang="en-US" altLang="en-US" kern="0" dirty="0"/>
          </a:p>
        </p:txBody>
      </p:sp>
      <p:sp>
        <p:nvSpPr>
          <p:cNvPr id="7" name="Content Placeholder 5">
            <a:extLst>
              <a:ext uri="{FF2B5EF4-FFF2-40B4-BE49-F238E27FC236}">
                <a16:creationId xmlns:a16="http://schemas.microsoft.com/office/drawing/2014/main" id="{72AC529A-3F06-4DA9-A6C2-2D55789E5E44}"/>
              </a:ext>
            </a:extLst>
          </p:cNvPr>
          <p:cNvSpPr txBox="1">
            <a:spLocks/>
          </p:cNvSpPr>
          <p:nvPr/>
        </p:nvSpPr>
        <p:spPr bwMode="auto">
          <a:xfrm>
            <a:off x="279400" y="1975768"/>
            <a:ext cx="811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buFont typeface="Wingdings" panose="05000000000000000000" pitchFamily="2" charset="2"/>
              <a:buNone/>
            </a:pPr>
            <a:r>
              <a:rPr lang="en-US" altLang="en-US" sz="2000" kern="0" dirty="0">
                <a:cs typeface="Arial" panose="020B0604020202020204" pitchFamily="34" charset="0"/>
              </a:rPr>
              <a:t>Data Fusion from Multiple Sources improves coverage and accuracy</a:t>
            </a:r>
          </a:p>
          <a:p>
            <a:pPr marL="382588" indent="-209550">
              <a:buFont typeface="Wingdings" panose="05000000000000000000" pitchFamily="2" charset="2"/>
              <a:buNone/>
            </a:pPr>
            <a:r>
              <a:rPr lang="en-US" altLang="en-US" sz="2000" kern="0" dirty="0">
                <a:cs typeface="Arial" panose="020B0604020202020204" pitchFamily="34" charset="0"/>
              </a:rPr>
              <a:t>Crowdsourced data integrated with TMC data </a:t>
            </a:r>
            <a:endParaRPr lang="en-US" altLang="en-US" sz="2000" kern="0" dirty="0"/>
          </a:p>
        </p:txBody>
      </p:sp>
      <p:pic>
        <p:nvPicPr>
          <p:cNvPr id="8" name="Picture 7">
            <a:extLst>
              <a:ext uri="{FF2B5EF4-FFF2-40B4-BE49-F238E27FC236}">
                <a16:creationId xmlns:a16="http://schemas.microsoft.com/office/drawing/2014/main" id="{24AC8D01-FFDD-4BB3-8069-3094DA1470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54164"/>
            <a:ext cx="3886200" cy="228356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2F0859-3C75-4E35-888A-44DC29B2D4DB}"/>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Real Time Travel Information</a:t>
            </a:r>
          </a:p>
        </p:txBody>
      </p:sp>
      <p:sp>
        <p:nvSpPr>
          <p:cNvPr id="6" name="Content Placeholder 5">
            <a:extLst>
              <a:ext uri="{FF2B5EF4-FFF2-40B4-BE49-F238E27FC236}">
                <a16:creationId xmlns:a16="http://schemas.microsoft.com/office/drawing/2014/main" id="{891A99A0-149F-490E-920E-E4FD1293FEB1}"/>
              </a:ext>
            </a:extLst>
          </p:cNvPr>
          <p:cNvSpPr>
            <a:spLocks noGrp="1"/>
          </p:cNvSpPr>
          <p:nvPr>
            <p:ph idx="4294967295"/>
          </p:nvPr>
        </p:nvSpPr>
        <p:spPr>
          <a:xfrm>
            <a:off x="457200" y="1295400"/>
            <a:ext cx="8229600" cy="4525963"/>
          </a:xfrm>
          <a:prstGeom prst="rect">
            <a:avLst/>
          </a:prstGeom>
        </p:spPr>
        <p:txBody>
          <a:bodyPr/>
          <a:lstStyle/>
          <a:p>
            <a:pPr marL="382588" indent="-209550">
              <a:buFont typeface="Wingdings" panose="05000000000000000000" pitchFamily="2" charset="2"/>
              <a:buNone/>
            </a:pPr>
            <a:r>
              <a:rPr lang="en-US" altLang="en-US" sz="2800" b="1" dirty="0">
                <a:solidFill>
                  <a:srgbClr val="00355C"/>
                </a:solidFill>
                <a:ea typeface="MS PGothic" panose="020B0600070205080204" pitchFamily="34" charset="-128"/>
                <a:cs typeface="Arial" panose="020B0604020202020204" pitchFamily="34" charset="0"/>
              </a:rPr>
              <a:t>Transit</a:t>
            </a:r>
          </a:p>
          <a:p>
            <a:pPr marL="382588" indent="-209550">
              <a:spcBef>
                <a:spcPts val="1200"/>
              </a:spcBef>
              <a:buFont typeface="Wingdings" panose="05000000000000000000" pitchFamily="2" charset="2"/>
              <a:buNone/>
            </a:pPr>
            <a:r>
              <a:rPr lang="en-US" altLang="en-US" sz="2400" b="1" dirty="0">
                <a:ea typeface="MS PGothic" panose="020B0600070205080204" pitchFamily="34" charset="-128"/>
                <a:cs typeface="Arial" panose="020B0604020202020204" pitchFamily="34" charset="0"/>
              </a:rPr>
              <a:t>Dissemination</a:t>
            </a:r>
          </a:p>
          <a:p>
            <a:pPr marL="382588" indent="-209550"/>
            <a:r>
              <a:rPr lang="en-US" altLang="en-US" sz="2000" dirty="0">
                <a:ea typeface="MS PGothic" panose="020B0600070205080204" pitchFamily="34" charset="-128"/>
                <a:cs typeface="Arial" panose="020B0604020202020204" pitchFamily="34" charset="0"/>
              </a:rPr>
              <a:t>Web</a:t>
            </a:r>
          </a:p>
          <a:p>
            <a:pPr marL="382588" indent="-209550"/>
            <a:r>
              <a:rPr lang="en-US" altLang="en-US" sz="2000" dirty="0">
                <a:ea typeface="MS PGothic" panose="020B0600070205080204" pitchFamily="34" charset="-128"/>
                <a:cs typeface="Arial" panose="020B0604020202020204" pitchFamily="34" charset="0"/>
              </a:rPr>
              <a:t>Mobile Applications</a:t>
            </a:r>
          </a:p>
          <a:p>
            <a:pPr marL="382588" indent="-209550"/>
            <a:r>
              <a:rPr lang="en-US" altLang="en-US" sz="2000" dirty="0">
                <a:ea typeface="MS PGothic" panose="020B0600070205080204" pitchFamily="34" charset="-128"/>
                <a:cs typeface="Arial" panose="020B0604020202020204" pitchFamily="34" charset="0"/>
              </a:rPr>
              <a:t>Station/Transit Stop Displays</a:t>
            </a:r>
          </a:p>
          <a:p>
            <a:pPr marL="382588" indent="-209550"/>
            <a:r>
              <a:rPr lang="en-US" altLang="en-US" sz="2000" dirty="0">
                <a:ea typeface="MS PGothic" panose="020B0600070205080204" pitchFamily="34" charset="-128"/>
                <a:cs typeface="Arial" panose="020B0604020202020204" pitchFamily="34" charset="0"/>
              </a:rPr>
              <a:t>In-Vehicle Displays</a:t>
            </a:r>
          </a:p>
          <a:p>
            <a:pPr marL="382588" indent="-209550">
              <a:spcBef>
                <a:spcPts val="1200"/>
              </a:spcBef>
              <a:buFont typeface="Wingdings" panose="05000000000000000000" pitchFamily="2" charset="2"/>
              <a:buNone/>
            </a:pPr>
            <a:r>
              <a:rPr lang="en-US" altLang="en-US" sz="2400" b="1" dirty="0">
                <a:ea typeface="MS PGothic" panose="020B0600070205080204" pitchFamily="34" charset="-128"/>
                <a:cs typeface="Arial" panose="020B0604020202020204" pitchFamily="34" charset="0"/>
              </a:rPr>
              <a:t>Content</a:t>
            </a:r>
          </a:p>
          <a:p>
            <a:pPr marL="515938" indent="-342900">
              <a:spcBef>
                <a:spcPts val="0"/>
              </a:spcBef>
            </a:pPr>
            <a:r>
              <a:rPr lang="en-US" altLang="en-US" sz="2400" dirty="0">
                <a:ea typeface="MS PGothic" panose="020B0600070205080204" pitchFamily="34" charset="-128"/>
                <a:cs typeface="Arial" panose="020B0604020202020204" pitchFamily="34" charset="0"/>
              </a:rPr>
              <a:t> </a:t>
            </a:r>
            <a:r>
              <a:rPr lang="en-US" altLang="en-US" sz="2000" dirty="0">
                <a:ea typeface="MS PGothic" panose="020B0600070205080204" pitchFamily="34" charset="-128"/>
                <a:cs typeface="Arial" panose="020B0604020202020204" pitchFamily="34" charset="0"/>
              </a:rPr>
              <a:t>Maps/schedules</a:t>
            </a:r>
          </a:p>
          <a:p>
            <a:pPr marL="515938" indent="-342900"/>
            <a:r>
              <a:rPr lang="en-US" altLang="en-US" sz="2000" dirty="0">
                <a:ea typeface="MS PGothic" panose="020B0600070205080204" pitchFamily="34" charset="-128"/>
                <a:cs typeface="Arial" panose="020B0604020202020204" pitchFamily="34" charset="0"/>
              </a:rPr>
              <a:t> Expected arrivals real-time</a:t>
            </a:r>
          </a:p>
          <a:p>
            <a:pPr marL="515938" indent="-342900"/>
            <a:r>
              <a:rPr lang="en-US" altLang="en-US" sz="2000" dirty="0">
                <a:ea typeface="MS PGothic" panose="020B0600070205080204" pitchFamily="34" charset="-128"/>
                <a:cs typeface="Arial" panose="020B0604020202020204" pitchFamily="34" charset="0"/>
              </a:rPr>
              <a:t>Transit vehicle tracking (AVL)</a:t>
            </a:r>
          </a:p>
          <a:p>
            <a:pPr marL="515938" indent="-342900"/>
            <a:r>
              <a:rPr lang="en-US" altLang="en-US" sz="2000" dirty="0">
                <a:ea typeface="MS PGothic" panose="020B0600070205080204" pitchFamily="34" charset="-128"/>
                <a:cs typeface="Arial" panose="020B0604020202020204" pitchFamily="34" charset="0"/>
              </a:rPr>
              <a:t> On-line Trip Planner </a:t>
            </a:r>
          </a:p>
          <a:p>
            <a:pPr marL="382588" indent="-209550">
              <a:buFont typeface="Wingdings" panose="05000000000000000000" pitchFamily="2" charset="2"/>
              <a:buNone/>
            </a:pPr>
            <a:endParaRPr lang="en-US" altLang="en-US" sz="2400" dirty="0">
              <a:ea typeface="MS PGothic" panose="020B0600070205080204" pitchFamily="34" charset="-128"/>
              <a:cs typeface="Arial" panose="020B0604020202020204" pitchFamily="34" charset="0"/>
            </a:endParaRPr>
          </a:p>
          <a:p>
            <a:pPr marL="593725" lvl="1">
              <a:buSzPct val="50000"/>
              <a:buFont typeface="Wingdings" panose="05000000000000000000" pitchFamily="2" charset="2"/>
              <a:buNone/>
            </a:pPr>
            <a:endParaRPr lang="en-US" altLang="en-US" dirty="0">
              <a:ea typeface="MS PGothic" panose="020B0600070205080204" pitchFamily="34" charset="-128"/>
            </a:endParaRPr>
          </a:p>
        </p:txBody>
      </p:sp>
      <p:pic>
        <p:nvPicPr>
          <p:cNvPr id="57348" name="Picture 4">
            <a:extLst>
              <a:ext uri="{FF2B5EF4-FFF2-40B4-BE49-F238E27FC236}">
                <a16:creationId xmlns:a16="http://schemas.microsoft.com/office/drawing/2014/main" id="{4C0C2765-DF01-4879-A727-9DAB423C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397375" cy="1809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2F0859-3C75-4E35-888A-44DC29B2D4DB}"/>
              </a:ext>
            </a:extLst>
          </p:cNvPr>
          <p:cNvSpPr txBox="1">
            <a:spLocks/>
          </p:cNvSpPr>
          <p:nvPr/>
        </p:nvSpPr>
        <p:spPr bwMode="auto">
          <a:xfrm>
            <a:off x="228600" y="357587"/>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dirty="0">
                <a:solidFill>
                  <a:srgbClr val="00355C"/>
                </a:solidFill>
                <a:latin typeface="Arial" panose="020B0604020202020204" pitchFamily="34" charset="0"/>
              </a:rPr>
              <a:t> Mobility on Demand (MOD) </a:t>
            </a:r>
          </a:p>
        </p:txBody>
      </p:sp>
      <p:pic>
        <p:nvPicPr>
          <p:cNvPr id="5" name="Picture 4">
            <a:extLst>
              <a:ext uri="{FF2B5EF4-FFF2-40B4-BE49-F238E27FC236}">
                <a16:creationId xmlns:a16="http://schemas.microsoft.com/office/drawing/2014/main" id="{63FA0E81-BF25-4442-858B-8F878BFB2E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371600"/>
            <a:ext cx="4390624" cy="4953000"/>
          </a:xfrm>
          <a:prstGeom prst="rect">
            <a:avLst/>
          </a:prstGeom>
          <a:noFill/>
          <a:ln>
            <a:noFill/>
          </a:ln>
        </p:spPr>
      </p:pic>
      <p:sp>
        <p:nvSpPr>
          <p:cNvPr id="4" name="Content Placeholder 5">
            <a:extLst>
              <a:ext uri="{FF2B5EF4-FFF2-40B4-BE49-F238E27FC236}">
                <a16:creationId xmlns:a16="http://schemas.microsoft.com/office/drawing/2014/main" id="{3654168B-40D2-4B58-B173-F260DF0EC572}"/>
              </a:ext>
            </a:extLst>
          </p:cNvPr>
          <p:cNvSpPr txBox="1">
            <a:spLocks/>
          </p:cNvSpPr>
          <p:nvPr/>
        </p:nvSpPr>
        <p:spPr bwMode="auto">
          <a:xfrm>
            <a:off x="-38100" y="1676400"/>
            <a:ext cx="449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r>
              <a:rPr lang="en-US" sz="2000" b="1" dirty="0"/>
              <a:t>MOD</a:t>
            </a:r>
            <a:r>
              <a:rPr lang="en-US" sz="2000" dirty="0"/>
              <a:t> vision for safe, reliable travel for all users</a:t>
            </a:r>
            <a:endParaRPr lang="en-US" altLang="en-US" sz="2000" kern="0" dirty="0">
              <a:cs typeface="Arial" panose="020B0604020202020204" pitchFamily="34" charset="0"/>
            </a:endParaRPr>
          </a:p>
          <a:p>
            <a:pPr marL="382588" indent="-209550">
              <a:spcBef>
                <a:spcPts val="1800"/>
              </a:spcBef>
            </a:pPr>
            <a:r>
              <a:rPr lang="en-US" sz="2000" b="1" dirty="0"/>
              <a:t>MOD</a:t>
            </a:r>
            <a:r>
              <a:rPr lang="en-US" sz="2000" dirty="0"/>
              <a:t> enables consumers to access mobility, goods, and services on demand by using shared mobility, delivery services, and public transportation solutions through an </a:t>
            </a:r>
            <a:r>
              <a:rPr lang="en-US" sz="2000" b="1" i="1" dirty="0"/>
              <a:t>integrated and connected multimodal network </a:t>
            </a:r>
            <a:endParaRPr lang="en-US" altLang="en-US" sz="2000" b="1" i="1" kern="0" dirty="0">
              <a:cs typeface="Arial" panose="020B0604020202020204" pitchFamily="34" charset="0"/>
            </a:endParaRPr>
          </a:p>
          <a:p>
            <a:pPr marL="173038" indent="0">
              <a:spcBef>
                <a:spcPts val="300"/>
              </a:spcBef>
              <a:buNone/>
            </a:pPr>
            <a:endParaRPr lang="en-US" altLang="en-US" sz="2000" b="1" kern="0" dirty="0">
              <a:solidFill>
                <a:schemeClr val="tx2"/>
              </a:solidFill>
              <a:latin typeface="Helvetica" panose="020B0604020202020204" pitchFamily="34" charset="0"/>
            </a:endParaRPr>
          </a:p>
        </p:txBody>
      </p:sp>
    </p:spTree>
    <p:extLst>
      <p:ext uri="{BB962C8B-B14F-4D97-AF65-F5344CB8AC3E}">
        <p14:creationId xmlns:p14="http://schemas.microsoft.com/office/powerpoint/2010/main" val="132317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EA6530-3B45-4AF1-AAF2-0217532E4192}"/>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dirty="0">
                <a:solidFill>
                  <a:srgbClr val="00355C"/>
                </a:solidFill>
                <a:latin typeface="Arial" panose="020B0604020202020204" pitchFamily="34" charset="0"/>
              </a:rPr>
              <a:t>Mobility as a Service (</a:t>
            </a:r>
            <a:r>
              <a:rPr lang="en-US" altLang="en-US" sz="3200" b="1" dirty="0" err="1">
                <a:solidFill>
                  <a:srgbClr val="00355C"/>
                </a:solidFill>
                <a:latin typeface="Arial" panose="020B0604020202020204" pitchFamily="34" charset="0"/>
              </a:rPr>
              <a:t>MaaS</a:t>
            </a:r>
            <a:r>
              <a:rPr lang="en-US" altLang="en-US" sz="3200" b="1" dirty="0">
                <a:solidFill>
                  <a:srgbClr val="00355C"/>
                </a:solidFill>
                <a:latin typeface="Arial" panose="020B0604020202020204" pitchFamily="34" charset="0"/>
              </a:rPr>
              <a:t>) </a:t>
            </a:r>
          </a:p>
        </p:txBody>
      </p:sp>
      <p:sp>
        <p:nvSpPr>
          <p:cNvPr id="6" name="Content Placeholder 5">
            <a:extLst>
              <a:ext uri="{FF2B5EF4-FFF2-40B4-BE49-F238E27FC236}">
                <a16:creationId xmlns:a16="http://schemas.microsoft.com/office/drawing/2014/main" id="{E304C645-2A96-4970-9EDD-82FAE4EDC039}"/>
              </a:ext>
            </a:extLst>
          </p:cNvPr>
          <p:cNvSpPr>
            <a:spLocks noGrp="1"/>
          </p:cNvSpPr>
          <p:nvPr>
            <p:ph idx="4294967295"/>
          </p:nvPr>
        </p:nvSpPr>
        <p:spPr>
          <a:xfrm>
            <a:off x="-187045" y="2783424"/>
            <a:ext cx="6578600" cy="471597"/>
          </a:xfrm>
        </p:spPr>
        <p:txBody>
          <a:bodyPr/>
          <a:lstStyle/>
          <a:p>
            <a:pPr marL="382588" indent="-209550">
              <a:buFont typeface="Wingdings" panose="05000000000000000000" pitchFamily="2" charset="2"/>
              <a:buNone/>
            </a:pPr>
            <a:r>
              <a:rPr lang="en-US" altLang="en-US" sz="2200" b="1" dirty="0">
                <a:cs typeface="Arial" panose="020B0604020202020204" pitchFamily="34" charset="0"/>
              </a:rPr>
              <a:t>Transportation Network Companies (TNC)</a:t>
            </a:r>
          </a:p>
          <a:p>
            <a:pPr marL="382588" indent="-209550">
              <a:buFont typeface="Wingdings" panose="05000000000000000000" pitchFamily="2" charset="2"/>
              <a:buNone/>
            </a:pPr>
            <a:endParaRPr lang="en-US" altLang="en-US" sz="2400" b="1" dirty="0">
              <a:latin typeface="Helvetica" panose="020B0604020202020204" pitchFamily="34" charset="0"/>
            </a:endParaRPr>
          </a:p>
        </p:txBody>
      </p:sp>
      <p:sp>
        <p:nvSpPr>
          <p:cNvPr id="8" name="Content Placeholder 5">
            <a:extLst>
              <a:ext uri="{FF2B5EF4-FFF2-40B4-BE49-F238E27FC236}">
                <a16:creationId xmlns:a16="http://schemas.microsoft.com/office/drawing/2014/main" id="{3654168B-40D2-4B58-B173-F260DF0EC572}"/>
              </a:ext>
            </a:extLst>
          </p:cNvPr>
          <p:cNvSpPr txBox="1">
            <a:spLocks/>
          </p:cNvSpPr>
          <p:nvPr/>
        </p:nvSpPr>
        <p:spPr bwMode="auto">
          <a:xfrm>
            <a:off x="76200" y="4495800"/>
            <a:ext cx="5619750" cy="223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spcBef>
                <a:spcPts val="2400"/>
              </a:spcBef>
              <a:buFont typeface="Wingdings" panose="05000000000000000000" pitchFamily="2" charset="2"/>
              <a:buNone/>
            </a:pPr>
            <a:r>
              <a:rPr lang="en-US" altLang="en-US" sz="2400" b="1" kern="0" dirty="0">
                <a:cs typeface="Arial" panose="020B0604020202020204" pitchFamily="34" charset="0"/>
              </a:rPr>
              <a:t>Alternative Transit Services</a:t>
            </a:r>
          </a:p>
          <a:p>
            <a:pPr marL="382588" indent="-209550"/>
            <a:r>
              <a:rPr lang="en-US" altLang="en-US" sz="2000" kern="0" dirty="0">
                <a:cs typeface="Arial" panose="020B0604020202020204" pitchFamily="34" charset="0"/>
              </a:rPr>
              <a:t>Paratransit, </a:t>
            </a:r>
            <a:r>
              <a:rPr lang="en-US" altLang="en-US" sz="2000" kern="0" dirty="0" err="1">
                <a:cs typeface="Arial" panose="020B0604020202020204" pitchFamily="34" charset="0"/>
              </a:rPr>
              <a:t>microtransit</a:t>
            </a:r>
            <a:r>
              <a:rPr lang="en-US" altLang="en-US" sz="2000" kern="0" dirty="0">
                <a:cs typeface="Arial" panose="020B0604020202020204" pitchFamily="34" charset="0"/>
              </a:rPr>
              <a:t> on demand transit</a:t>
            </a:r>
          </a:p>
          <a:p>
            <a:pPr marL="382588" indent="-209550"/>
            <a:r>
              <a:rPr lang="en-US" altLang="en-US" sz="2000" kern="0" dirty="0">
                <a:cs typeface="Arial" panose="020B0604020202020204" pitchFamily="34" charset="0"/>
              </a:rPr>
              <a:t>Partnerships with TNC</a:t>
            </a:r>
          </a:p>
          <a:p>
            <a:pPr marL="382588" indent="-209550"/>
            <a:r>
              <a:rPr lang="en-US" altLang="en-US" sz="2000" kern="0" dirty="0">
                <a:cs typeface="Arial" panose="020B0604020202020204" pitchFamily="34" charset="0"/>
              </a:rPr>
              <a:t>First &amp; last mile, on call-and ride  </a:t>
            </a:r>
          </a:p>
          <a:p>
            <a:pPr marL="173038" indent="0">
              <a:spcBef>
                <a:spcPts val="300"/>
              </a:spcBef>
              <a:buNone/>
            </a:pPr>
            <a:endParaRPr lang="en-US" altLang="en-US" sz="2000" b="1" kern="0" dirty="0">
              <a:solidFill>
                <a:schemeClr val="tx2"/>
              </a:solidFill>
              <a:latin typeface="Helvetica" panose="020B0604020202020204" pitchFamily="34" charset="0"/>
            </a:endParaRPr>
          </a:p>
        </p:txBody>
      </p:sp>
      <p:sp>
        <p:nvSpPr>
          <p:cNvPr id="9" name="Content Placeholder 5">
            <a:extLst>
              <a:ext uri="{FF2B5EF4-FFF2-40B4-BE49-F238E27FC236}">
                <a16:creationId xmlns:a16="http://schemas.microsoft.com/office/drawing/2014/main" id="{3654168B-40D2-4B58-B173-F260DF0EC572}"/>
              </a:ext>
            </a:extLst>
          </p:cNvPr>
          <p:cNvSpPr txBox="1">
            <a:spLocks/>
          </p:cNvSpPr>
          <p:nvPr/>
        </p:nvSpPr>
        <p:spPr bwMode="auto">
          <a:xfrm>
            <a:off x="-115263" y="1828800"/>
            <a:ext cx="6435035" cy="105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r>
              <a:rPr lang="en-US" altLang="en-US" sz="2000" b="1" kern="0" dirty="0">
                <a:cs typeface="Arial" panose="020B0604020202020204" pitchFamily="34" charset="0"/>
              </a:rPr>
              <a:t>Mobility aggregation and submission services</a:t>
            </a:r>
          </a:p>
          <a:p>
            <a:pPr marL="382588" indent="-209550"/>
            <a:r>
              <a:rPr lang="en-US" altLang="en-US" sz="2000" b="1" kern="0" dirty="0">
                <a:cs typeface="Arial" panose="020B0604020202020204" pitchFamily="34" charset="0"/>
              </a:rPr>
              <a:t> Access to several transportation modes  </a:t>
            </a:r>
            <a:endParaRPr lang="en-US" altLang="en-US" sz="2000" b="1" kern="0" dirty="0">
              <a:solidFill>
                <a:schemeClr val="tx2"/>
              </a:solidFill>
              <a:latin typeface="Helvetica" panose="020B0604020202020204" pitchFamily="34" charset="0"/>
            </a:endParaRPr>
          </a:p>
        </p:txBody>
      </p:sp>
      <p:sp>
        <p:nvSpPr>
          <p:cNvPr id="10" name="Content Placeholder 5">
            <a:extLst>
              <a:ext uri="{FF2B5EF4-FFF2-40B4-BE49-F238E27FC236}">
                <a16:creationId xmlns:a16="http://schemas.microsoft.com/office/drawing/2014/main" id="{3654168B-40D2-4B58-B173-F260DF0EC572}"/>
              </a:ext>
            </a:extLst>
          </p:cNvPr>
          <p:cNvSpPr txBox="1">
            <a:spLocks/>
          </p:cNvSpPr>
          <p:nvPr/>
        </p:nvSpPr>
        <p:spPr bwMode="auto">
          <a:xfrm>
            <a:off x="-9245" y="3358895"/>
            <a:ext cx="6400800" cy="113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r>
              <a:rPr lang="en-US" altLang="en-US" sz="2000" kern="0" dirty="0">
                <a:cs typeface="Arial" panose="020B0604020202020204" pitchFamily="34" charset="0"/>
              </a:rPr>
              <a:t>Offer on-demand rides by private vehicles </a:t>
            </a:r>
          </a:p>
          <a:p>
            <a:pPr marL="382588" indent="-209550"/>
            <a:r>
              <a:rPr lang="en-US" altLang="en-US" sz="2000" kern="0" dirty="0">
                <a:cs typeface="Arial" panose="020B0604020202020204" pitchFamily="34" charset="0"/>
              </a:rPr>
              <a:t>Short trips in dense areas during off-peak periods  </a:t>
            </a:r>
            <a:endParaRPr lang="en-US" altLang="en-US" sz="1800" kern="0" dirty="0">
              <a:cs typeface="Arial" panose="020B0604020202020204" pitchFamily="34" charset="0"/>
            </a:endParaRPr>
          </a:p>
          <a:p>
            <a:pPr marL="173038" indent="0">
              <a:spcBef>
                <a:spcPts val="300"/>
              </a:spcBef>
              <a:buNone/>
            </a:pPr>
            <a:endParaRPr lang="en-US" altLang="en-US" sz="2000" b="1" kern="0" dirty="0">
              <a:solidFill>
                <a:schemeClr val="tx2"/>
              </a:solidFill>
              <a:latin typeface="Helvetica" panose="020B0604020202020204" pitchFamily="34" charset="0"/>
            </a:endParaRPr>
          </a:p>
        </p:txBody>
      </p:sp>
      <p:pic>
        <p:nvPicPr>
          <p:cNvPr id="12" name="Picture 11">
            <a:extLst>
              <a:ext uri="{FF2B5EF4-FFF2-40B4-BE49-F238E27FC236}">
                <a16:creationId xmlns:a16="http://schemas.microsoft.com/office/drawing/2014/main" id="{60C3D856-CD54-40FC-9459-D6E95483BEF2}"/>
              </a:ext>
            </a:extLst>
          </p:cNvPr>
          <p:cNvPicPr>
            <a:picLocks noChangeAspect="1"/>
          </p:cNvPicPr>
          <p:nvPr/>
        </p:nvPicPr>
        <p:blipFill>
          <a:blip r:embed="rId3"/>
          <a:stretch>
            <a:fillRect/>
          </a:stretch>
        </p:blipFill>
        <p:spPr>
          <a:xfrm>
            <a:off x="6468165" y="1524000"/>
            <a:ext cx="2209800" cy="465426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29F101-E42F-4060-B5A5-4318A8422597}"/>
              </a:ext>
            </a:extLst>
          </p:cNvPr>
          <p:cNvSpPr txBox="1">
            <a:spLocks/>
          </p:cNvSpPr>
          <p:nvPr/>
        </p:nvSpPr>
        <p:spPr bwMode="auto">
          <a:xfrm>
            <a:off x="478367" y="6858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dirty="0">
                <a:solidFill>
                  <a:srgbClr val="00355C"/>
                </a:solidFill>
                <a:latin typeface="Arial" panose="020B0604020202020204" pitchFamily="34" charset="0"/>
              </a:rPr>
              <a:t>Mobility as a Service (</a:t>
            </a:r>
            <a:r>
              <a:rPr lang="en-US" altLang="en-US" sz="3200" b="1" dirty="0" err="1">
                <a:solidFill>
                  <a:srgbClr val="00355C"/>
                </a:solidFill>
                <a:latin typeface="Arial" panose="020B0604020202020204" pitchFamily="34" charset="0"/>
              </a:rPr>
              <a:t>MaaS</a:t>
            </a:r>
            <a:r>
              <a:rPr lang="en-US" altLang="en-US" sz="3200" b="1" dirty="0">
                <a:solidFill>
                  <a:srgbClr val="00355C"/>
                </a:solidFill>
                <a:latin typeface="Arial" panose="020B0604020202020204" pitchFamily="34" charset="0"/>
              </a:rPr>
              <a:t>) </a:t>
            </a:r>
          </a:p>
          <a:p>
            <a:r>
              <a:rPr lang="en-US" altLang="en-US" sz="3200" b="1" dirty="0">
                <a:solidFill>
                  <a:srgbClr val="00355C"/>
                </a:solidFill>
                <a:latin typeface="Arial" panose="020B0604020202020204" pitchFamily="34" charset="0"/>
              </a:rPr>
              <a:t> </a:t>
            </a:r>
          </a:p>
        </p:txBody>
      </p:sp>
      <p:sp>
        <p:nvSpPr>
          <p:cNvPr id="6" name="Content Placeholder 5">
            <a:extLst>
              <a:ext uri="{FF2B5EF4-FFF2-40B4-BE49-F238E27FC236}">
                <a16:creationId xmlns:a16="http://schemas.microsoft.com/office/drawing/2014/main" id="{3654168B-40D2-4B58-B173-F260DF0EC572}"/>
              </a:ext>
            </a:extLst>
          </p:cNvPr>
          <p:cNvSpPr>
            <a:spLocks noGrp="1"/>
          </p:cNvSpPr>
          <p:nvPr>
            <p:ph idx="4294967295"/>
          </p:nvPr>
        </p:nvSpPr>
        <p:spPr>
          <a:xfrm>
            <a:off x="457200" y="1371601"/>
            <a:ext cx="8382000" cy="2514599"/>
          </a:xfrm>
        </p:spPr>
        <p:txBody>
          <a:bodyPr/>
          <a:lstStyle/>
          <a:p>
            <a:pPr marL="382588" indent="-209550">
              <a:buFont typeface="Wingdings" panose="05000000000000000000" pitchFamily="2" charset="2"/>
              <a:buNone/>
            </a:pPr>
            <a:r>
              <a:rPr lang="en-US" altLang="en-US" sz="2400" b="1" dirty="0">
                <a:solidFill>
                  <a:srgbClr val="00355C"/>
                </a:solidFill>
                <a:ea typeface="MS PGothic" panose="020B0600070205080204" pitchFamily="34" charset="-128"/>
                <a:cs typeface="Arial" panose="020B0604020202020204" pitchFamily="34" charset="0"/>
              </a:rPr>
              <a:t>Carsharing</a:t>
            </a:r>
          </a:p>
          <a:p>
            <a:pPr marL="382588" indent="-209550"/>
            <a:r>
              <a:rPr lang="en-US" altLang="en-US" sz="2000" dirty="0">
                <a:ea typeface="MS PGothic" panose="020B0600070205080204" pitchFamily="34" charset="-128"/>
                <a:cs typeface="Arial" panose="020B0604020202020204" pitchFamily="34" charset="0"/>
              </a:rPr>
              <a:t>Car availability without car ownership</a:t>
            </a:r>
          </a:p>
          <a:p>
            <a:pPr marL="382588" indent="-209550"/>
            <a:r>
              <a:rPr lang="en-US" altLang="en-US" sz="2000" dirty="0">
                <a:ea typeface="MS PGothic" panose="020B0600070205080204" pitchFamily="34" charset="-128"/>
                <a:cs typeface="Arial" panose="020B0604020202020204" pitchFamily="34" charset="0"/>
              </a:rPr>
              <a:t>Designed for occasional car users </a:t>
            </a:r>
          </a:p>
          <a:p>
            <a:pPr marL="382588" indent="-209550"/>
            <a:r>
              <a:rPr lang="en-US" altLang="en-US" sz="2000" dirty="0">
                <a:ea typeface="MS PGothic" panose="020B0600070205080204" pitchFamily="34" charset="-128"/>
                <a:cs typeface="Arial" panose="020B0604020202020204" pitchFamily="34" charset="0"/>
              </a:rPr>
              <a:t>Provided by private companies through membership</a:t>
            </a:r>
          </a:p>
          <a:p>
            <a:pPr marL="382588" indent="-209550"/>
            <a:r>
              <a:rPr lang="en-US" altLang="en-US" sz="2000" dirty="0">
                <a:ea typeface="MS PGothic" panose="020B0600070205080204" pitchFamily="34" charset="-128"/>
                <a:cs typeface="Arial" panose="020B0604020202020204" pitchFamily="34" charset="0"/>
              </a:rPr>
              <a:t>Benefits</a:t>
            </a:r>
          </a:p>
          <a:p>
            <a:pPr marL="669925" lvl="1" indent="-285750">
              <a:spcBef>
                <a:spcPts val="300"/>
              </a:spcBef>
              <a:buFont typeface="Arial" panose="020B0604020202020204" pitchFamily="34" charset="0"/>
              <a:buChar char="•"/>
            </a:pPr>
            <a:r>
              <a:rPr lang="en-US" altLang="en-US" sz="1800" dirty="0">
                <a:ea typeface="MS PGothic" panose="020B0600070205080204" pitchFamily="34" charset="-128"/>
                <a:cs typeface="Arial" panose="020B0604020202020204" pitchFamily="34" charset="0"/>
              </a:rPr>
              <a:t>Reduction in auto ownership, VMT</a:t>
            </a:r>
          </a:p>
          <a:p>
            <a:pPr marL="669925" lvl="1" indent="-285750">
              <a:spcBef>
                <a:spcPts val="300"/>
              </a:spcBef>
              <a:buFont typeface="Arial" panose="020B0604020202020204" pitchFamily="34" charset="0"/>
              <a:buChar char="•"/>
            </a:pPr>
            <a:r>
              <a:rPr lang="en-US" altLang="en-US" sz="1800" dirty="0">
                <a:ea typeface="MS PGothic" panose="020B0600070205080204" pitchFamily="34" charset="-128"/>
                <a:cs typeface="Arial" panose="020B0604020202020204" pitchFamily="34" charset="0"/>
              </a:rPr>
              <a:t>Reduction in fuel consumption/emissions   </a:t>
            </a:r>
          </a:p>
          <a:p>
            <a:pPr marL="382588" indent="-209550">
              <a:spcBef>
                <a:spcPts val="300"/>
              </a:spcBef>
            </a:pPr>
            <a:endParaRPr lang="en-US" altLang="en-US" sz="2000" b="1" dirty="0">
              <a:solidFill>
                <a:schemeClr val="tx2"/>
              </a:solidFill>
              <a:latin typeface="Helvetica" panose="020B0604020202020204" pitchFamily="34" charset="0"/>
              <a:ea typeface="MS PGothic" panose="020B0600070205080204" pitchFamily="34" charset="-128"/>
            </a:endParaRPr>
          </a:p>
          <a:p>
            <a:pPr marL="382588" indent="-209550">
              <a:buFont typeface="Wingdings" panose="05000000000000000000" pitchFamily="2" charset="2"/>
              <a:buNone/>
            </a:pPr>
            <a:endParaRPr lang="en-US" altLang="en-US" sz="2000" dirty="0">
              <a:ea typeface="MS PGothic" panose="020B0600070205080204" pitchFamily="34" charset="-128"/>
            </a:endParaRPr>
          </a:p>
        </p:txBody>
      </p:sp>
      <p:sp>
        <p:nvSpPr>
          <p:cNvPr id="4" name="Content Placeholder 5">
            <a:extLst>
              <a:ext uri="{FF2B5EF4-FFF2-40B4-BE49-F238E27FC236}">
                <a16:creationId xmlns:a16="http://schemas.microsoft.com/office/drawing/2014/main" id="{3654168B-40D2-4B58-B173-F260DF0EC572}"/>
              </a:ext>
            </a:extLst>
          </p:cNvPr>
          <p:cNvSpPr txBox="1">
            <a:spLocks/>
          </p:cNvSpPr>
          <p:nvPr/>
        </p:nvSpPr>
        <p:spPr bwMode="auto">
          <a:xfrm>
            <a:off x="516467" y="4038600"/>
            <a:ext cx="8420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spcBef>
                <a:spcPts val="2400"/>
              </a:spcBef>
              <a:buFont typeface="Wingdings" panose="05000000000000000000" pitchFamily="2" charset="2"/>
              <a:buNone/>
            </a:pPr>
            <a:r>
              <a:rPr lang="en-US" altLang="en-US" sz="2400" b="1" kern="0" dirty="0">
                <a:solidFill>
                  <a:srgbClr val="00355C"/>
                </a:solidFill>
                <a:cs typeface="Arial" panose="020B0604020202020204" pitchFamily="34" charset="0"/>
              </a:rPr>
              <a:t>Bikesharing</a:t>
            </a:r>
          </a:p>
          <a:p>
            <a:pPr marL="382588" indent="-209550"/>
            <a:r>
              <a:rPr lang="en-US" altLang="en-US" sz="2000" kern="0" dirty="0">
                <a:cs typeface="Arial" panose="020B0604020202020204" pitchFamily="34" charset="0"/>
              </a:rPr>
              <a:t>Bikesharing systems integrated into existing transportation systems </a:t>
            </a:r>
          </a:p>
          <a:p>
            <a:pPr marL="382588" indent="-209550"/>
            <a:r>
              <a:rPr lang="en-US" altLang="en-US" sz="2000" kern="0" dirty="0">
                <a:cs typeface="Arial" panose="020B0604020202020204" pitchFamily="34" charset="0"/>
              </a:rPr>
              <a:t>Bicycle stations often at transit hubs </a:t>
            </a:r>
          </a:p>
          <a:p>
            <a:pPr marL="382588" indent="-209550"/>
            <a:r>
              <a:rPr lang="en-US" altLang="en-US" sz="2000" kern="0" dirty="0">
                <a:cs typeface="Arial" panose="020B0604020202020204" pitchFamily="34" charset="0"/>
              </a:rPr>
              <a:t>Complete street designs improve bicycle travel and safety </a:t>
            </a:r>
            <a:r>
              <a:rPr lang="en-US" altLang="en-US" sz="1800" kern="0" dirty="0">
                <a:cs typeface="Arial" panose="020B0604020202020204" pitchFamily="34" charset="0"/>
              </a:rPr>
              <a:t>  </a:t>
            </a:r>
          </a:p>
          <a:p>
            <a:pPr marL="173038" indent="0">
              <a:spcBef>
                <a:spcPts val="300"/>
              </a:spcBef>
              <a:buNone/>
            </a:pPr>
            <a:endParaRPr lang="en-US" altLang="en-US" sz="2000" b="1" kern="0" dirty="0">
              <a:solidFill>
                <a:schemeClr val="tx2"/>
              </a:solidFill>
              <a:latin typeface="Helvetica"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0A3B15-537E-4455-A4B9-294F400C0681}"/>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Parking Information</a:t>
            </a:r>
          </a:p>
        </p:txBody>
      </p:sp>
      <p:sp>
        <p:nvSpPr>
          <p:cNvPr id="6" name="Content Placeholder 5">
            <a:extLst>
              <a:ext uri="{FF2B5EF4-FFF2-40B4-BE49-F238E27FC236}">
                <a16:creationId xmlns:a16="http://schemas.microsoft.com/office/drawing/2014/main" id="{22AA314E-5DD3-4DE2-954E-A74ED452AC2A}"/>
              </a:ext>
            </a:extLst>
          </p:cNvPr>
          <p:cNvSpPr>
            <a:spLocks noGrp="1"/>
          </p:cNvSpPr>
          <p:nvPr>
            <p:ph idx="1"/>
          </p:nvPr>
        </p:nvSpPr>
        <p:spPr>
          <a:xfrm>
            <a:off x="76200" y="1143000"/>
            <a:ext cx="8229600" cy="4525963"/>
          </a:xfrm>
          <a:ln/>
        </p:spPr>
        <p:txBody>
          <a:bodyPr/>
          <a:lstStyle/>
          <a:p>
            <a:pPr marL="382588" indent="-209550">
              <a:buFont typeface="Wingdings" panose="05000000000000000000" pitchFamily="2" charset="2"/>
              <a:buNone/>
            </a:pPr>
            <a:endParaRPr altLang="en-US" sz="1400" b="1" dirty="0">
              <a:solidFill>
                <a:schemeClr val="accent2"/>
              </a:solidFill>
              <a:latin typeface="Helvetica" panose="020B0604020202020204" pitchFamily="34" charset="0"/>
              <a:ea typeface="MS PGothic" panose="020B0600070205080204" pitchFamily="34" charset="-128"/>
            </a:endParaRPr>
          </a:p>
          <a:p>
            <a:pPr marL="382588" indent="-209550">
              <a:buFont typeface="Wingdings" panose="05000000000000000000" pitchFamily="2" charset="2"/>
              <a:buNone/>
            </a:pPr>
            <a:r>
              <a:rPr altLang="en-US" sz="2400" b="1" dirty="0">
                <a:ea typeface="MS PGothic" panose="020B0600070205080204" pitchFamily="34" charset="-128"/>
                <a:cs typeface="Arial" panose="020B0604020202020204" pitchFamily="34" charset="0"/>
              </a:rPr>
              <a:t>Public Agencies/Operators</a:t>
            </a:r>
          </a:p>
          <a:p>
            <a:pPr marL="382588" indent="-209550"/>
            <a:r>
              <a:rPr altLang="en-US" sz="2000" dirty="0">
                <a:ea typeface="MS PGothic" panose="020B0600070205080204" pitchFamily="34" charset="-128"/>
                <a:cs typeface="Arial" panose="020B0604020202020204" pitchFamily="34" charset="0"/>
              </a:rPr>
              <a:t>Maps with Parking Facilities</a:t>
            </a:r>
          </a:p>
          <a:p>
            <a:pPr marL="382588" indent="-209550"/>
            <a:r>
              <a:rPr altLang="en-US" sz="2000" dirty="0">
                <a:ea typeface="MS PGothic" panose="020B0600070205080204" pitchFamily="34" charset="-128"/>
                <a:cs typeface="Arial" panose="020B0604020202020204" pitchFamily="34" charset="0"/>
              </a:rPr>
              <a:t>Information on the Web: location, space availability</a:t>
            </a:r>
          </a:p>
          <a:p>
            <a:pPr marL="173038" indent="0">
              <a:buNone/>
            </a:pPr>
            <a:endParaRPr altLang="en-US" sz="1400" b="1" dirty="0">
              <a:solidFill>
                <a:schemeClr val="tx2"/>
              </a:solidFill>
              <a:latin typeface="Helvetica" panose="020B0604020202020204" pitchFamily="34" charset="0"/>
              <a:ea typeface="MS PGothic" panose="020B0600070205080204" pitchFamily="34" charset="-128"/>
            </a:endParaRPr>
          </a:p>
          <a:p>
            <a:pPr marL="382588" indent="-209550">
              <a:buFont typeface="Wingdings" panose="05000000000000000000" pitchFamily="2" charset="2"/>
              <a:buNone/>
            </a:pPr>
            <a:r>
              <a:rPr altLang="en-US" sz="2400" b="1" dirty="0">
                <a:ea typeface="MS PGothic" panose="020B0600070205080204" pitchFamily="34" charset="-128"/>
                <a:cs typeface="Arial" panose="020B0604020202020204" pitchFamily="34" charset="0"/>
              </a:rPr>
              <a:t>Private Service Providers</a:t>
            </a:r>
            <a:r>
              <a:rPr altLang="en-US" sz="2400" dirty="0">
                <a:ea typeface="MS PGothic" panose="020B0600070205080204" pitchFamily="34" charset="-128"/>
                <a:cs typeface="Arial" panose="020B0604020202020204" pitchFamily="34" charset="0"/>
              </a:rPr>
              <a:t> </a:t>
            </a:r>
          </a:p>
          <a:p>
            <a:pPr marL="382588" indent="-209550">
              <a:buFont typeface="Wingdings" panose="05000000000000000000" pitchFamily="2" charset="2"/>
              <a:buNone/>
            </a:pPr>
            <a:r>
              <a:rPr altLang="en-US" sz="2000" dirty="0">
                <a:ea typeface="MS PGothic" panose="020B0600070205080204" pitchFamily="34" charset="-128"/>
                <a:cs typeface="Arial" panose="020B0604020202020204" pitchFamily="34" charset="0"/>
              </a:rPr>
              <a:t>Web / Mobile Applications</a:t>
            </a:r>
          </a:p>
          <a:p>
            <a:pPr marL="382588" indent="-209550"/>
            <a:r>
              <a:rPr altLang="en-US" sz="2000" dirty="0">
                <a:ea typeface="MS PGothic" panose="020B0600070205080204" pitchFamily="34" charset="-128"/>
                <a:cs typeface="Arial" panose="020B0604020202020204" pitchFamily="34" charset="0"/>
              </a:rPr>
              <a:t>Real-time Parking Availability</a:t>
            </a:r>
          </a:p>
          <a:p>
            <a:pPr marL="382588" indent="-209550"/>
            <a:r>
              <a:rPr altLang="en-US" sz="2000" dirty="0">
                <a:ea typeface="MS PGothic" panose="020B0600070205080204" pitchFamily="34" charset="-128"/>
                <a:cs typeface="Arial" panose="020B0604020202020204" pitchFamily="34" charset="0"/>
              </a:rPr>
              <a:t>Online Reservation/Payment</a:t>
            </a:r>
          </a:p>
          <a:p>
            <a:pPr marL="382588" indent="-209550">
              <a:buNone/>
            </a:pPr>
            <a:r>
              <a:rPr lang="en-US" altLang="en-US" sz="2400" b="1" dirty="0">
                <a:ea typeface="MS PGothic" panose="020B0600070205080204" pitchFamily="34" charset="-128"/>
                <a:cs typeface="Arial" panose="020B0604020202020204" pitchFamily="34" charset="0"/>
              </a:rPr>
              <a:t> Advanced Systems (SF, DC)</a:t>
            </a:r>
          </a:p>
          <a:p>
            <a:pPr marL="382588" indent="-209550"/>
            <a:r>
              <a:rPr lang="en-US" altLang="en-US" sz="2000" dirty="0">
                <a:ea typeface="MS PGothic" panose="020B0600070205080204" pitchFamily="34" charset="-128"/>
                <a:cs typeface="Arial" panose="020B0604020202020204" pitchFamily="34" charset="0"/>
              </a:rPr>
              <a:t>Real-time data on parking occupancy</a:t>
            </a:r>
          </a:p>
          <a:p>
            <a:pPr marL="382588" indent="-209550"/>
            <a:r>
              <a:rPr lang="en-US" altLang="en-US" sz="2000" dirty="0">
                <a:ea typeface="MS PGothic" panose="020B0600070205080204" pitchFamily="34" charset="-128"/>
                <a:cs typeface="Arial" panose="020B0604020202020204" pitchFamily="34" charset="0"/>
              </a:rPr>
              <a:t>Parking pricing set to maximize utilization</a:t>
            </a:r>
          </a:p>
          <a:p>
            <a:pPr marL="382588" indent="-209550"/>
            <a:r>
              <a:rPr lang="en-US" altLang="en-US" sz="2000" dirty="0">
                <a:ea typeface="MS PGothic" panose="020B0600070205080204" pitchFamily="34" charset="-128"/>
                <a:cs typeface="Arial" panose="020B0604020202020204" pitchFamily="34" charset="0"/>
              </a:rPr>
              <a:t>Information on Web and smartphones</a:t>
            </a:r>
            <a:endParaRPr lang="en-US" altLang="en-US" sz="2000" dirty="0">
              <a:ea typeface="MS PGothic" panose="020B0600070205080204" pitchFamily="34" charset="-128"/>
            </a:endParaRPr>
          </a:p>
          <a:p>
            <a:pPr marL="382588" indent="-209550"/>
            <a:endParaRPr altLang="en-US" sz="2000" dirty="0">
              <a:ea typeface="MS PGothic" panose="020B0600070205080204" pitchFamily="34" charset="-128"/>
            </a:endParaRPr>
          </a:p>
        </p:txBody>
      </p:sp>
      <p:pic>
        <p:nvPicPr>
          <p:cNvPr id="7" name="Picture 6" descr="Map&#10;&#10;Description automatically generated">
            <a:extLst>
              <a:ext uri="{FF2B5EF4-FFF2-40B4-BE49-F238E27FC236}">
                <a16:creationId xmlns:a16="http://schemas.microsoft.com/office/drawing/2014/main" id="{ADB89132-0798-47CD-B016-F93F12A2D4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420" y="3265645"/>
            <a:ext cx="3141980" cy="2403318"/>
          </a:xfrm>
          <a:prstGeom prst="rect">
            <a:avLst/>
          </a:prstGeom>
          <a:noFill/>
        </p:spPr>
      </p:pic>
      <p:sp>
        <p:nvSpPr>
          <p:cNvPr id="8" name="Content Placeholder 5">
            <a:extLst>
              <a:ext uri="{FF2B5EF4-FFF2-40B4-BE49-F238E27FC236}">
                <a16:creationId xmlns:a16="http://schemas.microsoft.com/office/drawing/2014/main" id="{E304C645-2A96-4970-9EDD-82FAE4EDC039}"/>
              </a:ext>
            </a:extLst>
          </p:cNvPr>
          <p:cNvSpPr txBox="1">
            <a:spLocks/>
          </p:cNvSpPr>
          <p:nvPr/>
        </p:nvSpPr>
        <p:spPr bwMode="auto">
          <a:xfrm>
            <a:off x="5410200" y="5668963"/>
            <a:ext cx="3810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buFont typeface="Wingdings" panose="05000000000000000000" pitchFamily="2" charset="2"/>
              <a:buNone/>
            </a:pPr>
            <a:r>
              <a:rPr lang="en-US" altLang="en-US" sz="1800" b="1" kern="0" dirty="0">
                <a:cs typeface="Arial" panose="020B0604020202020204" pitchFamily="34" charset="0"/>
              </a:rPr>
              <a:t>  </a:t>
            </a:r>
            <a:r>
              <a:rPr lang="en-US" altLang="en-US" sz="1800" kern="0" dirty="0">
                <a:cs typeface="Arial" panose="020B0604020202020204" pitchFamily="34" charset="0"/>
              </a:rPr>
              <a:t>San Francisco parking </a:t>
            </a:r>
            <a:endParaRPr lang="en-US" altLang="en-US" sz="2400" kern="0" dirty="0">
              <a:cs typeface="Arial" panose="020B0604020202020204" pitchFamily="34" charset="0"/>
            </a:endParaRPr>
          </a:p>
          <a:p>
            <a:pPr marL="382588" indent="-209550">
              <a:buFont typeface="Wingdings" panose="05000000000000000000" pitchFamily="2" charset="2"/>
              <a:buNone/>
            </a:pPr>
            <a:endParaRPr lang="en-US" altLang="en-US" sz="2400" b="1" kern="0" dirty="0">
              <a:latin typeface="Helvetica"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AC686E-1FF4-4D41-86DE-4C34EED8F8AF}"/>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Parking Information</a:t>
            </a:r>
          </a:p>
        </p:txBody>
      </p:sp>
      <p:sp>
        <p:nvSpPr>
          <p:cNvPr id="6" name="Content Placeholder 5">
            <a:extLst>
              <a:ext uri="{FF2B5EF4-FFF2-40B4-BE49-F238E27FC236}">
                <a16:creationId xmlns:a16="http://schemas.microsoft.com/office/drawing/2014/main" id="{7DDCCD80-1264-4DC0-9175-185958D5B266}"/>
              </a:ext>
            </a:extLst>
          </p:cNvPr>
          <p:cNvSpPr>
            <a:spLocks noGrp="1"/>
          </p:cNvSpPr>
          <p:nvPr>
            <p:ph idx="4294967295"/>
          </p:nvPr>
        </p:nvSpPr>
        <p:spPr>
          <a:xfrm>
            <a:off x="228600" y="1838855"/>
            <a:ext cx="8229600" cy="4525963"/>
          </a:xfrm>
          <a:prstGeom prst="rect">
            <a:avLst/>
          </a:prstGeom>
        </p:spPr>
        <p:txBody>
          <a:bodyPr/>
          <a:lstStyle/>
          <a:p>
            <a:pPr marL="382588" indent="-209550">
              <a:buFont typeface="Wingdings" panose="05000000000000000000" pitchFamily="2" charset="2"/>
              <a:buNone/>
            </a:pPr>
            <a:r>
              <a:rPr lang="en-US" altLang="en-US" sz="2800" b="1" dirty="0">
                <a:solidFill>
                  <a:srgbClr val="00355C"/>
                </a:solidFill>
                <a:ea typeface="MS PGothic" panose="020B0600070205080204" pitchFamily="34" charset="-128"/>
                <a:cs typeface="Arial" panose="020B0604020202020204" pitchFamily="34" charset="0"/>
              </a:rPr>
              <a:t>Multimodal Information</a:t>
            </a:r>
          </a:p>
          <a:p>
            <a:pPr marL="382588" indent="-209550">
              <a:buFont typeface="Wingdings" panose="05000000000000000000" pitchFamily="2" charset="2"/>
              <a:buNone/>
            </a:pPr>
            <a:endParaRPr lang="en-US" altLang="en-US" sz="1400" b="1" dirty="0">
              <a:solidFill>
                <a:schemeClr val="accent2"/>
              </a:solidFill>
              <a:latin typeface="Helvetica" panose="020B0604020202020204" pitchFamily="34" charset="0"/>
              <a:ea typeface="MS PGothic" panose="020B0600070205080204" pitchFamily="34" charset="-128"/>
            </a:endParaRPr>
          </a:p>
          <a:p>
            <a:pPr marL="382588" indent="-209550"/>
            <a:r>
              <a:rPr lang="en-US" altLang="en-US" sz="2400" dirty="0">
                <a:ea typeface="MS PGothic" panose="020B0600070205080204" pitchFamily="34" charset="-128"/>
                <a:cs typeface="Arial" panose="020B0604020202020204" pitchFamily="34" charset="0"/>
              </a:rPr>
              <a:t> </a:t>
            </a:r>
            <a:r>
              <a:rPr lang="en-US" altLang="en-US" sz="2000" dirty="0">
                <a:ea typeface="MS PGothic" panose="020B0600070205080204" pitchFamily="34" charset="-128"/>
                <a:cs typeface="Arial" panose="020B0604020202020204" pitchFamily="34" charset="0"/>
              </a:rPr>
              <a:t>Driving Times</a:t>
            </a:r>
          </a:p>
          <a:p>
            <a:pPr marL="382588" indent="-209550"/>
            <a:r>
              <a:rPr lang="en-US" altLang="en-US" sz="2000" dirty="0">
                <a:ea typeface="MS PGothic" panose="020B0600070205080204" pitchFamily="34" charset="-128"/>
                <a:cs typeface="Arial" panose="020B0604020202020204" pitchFamily="34" charset="0"/>
              </a:rPr>
              <a:t> Parking Availability at Transit Stations</a:t>
            </a:r>
          </a:p>
          <a:p>
            <a:pPr marL="382588" indent="-209550"/>
            <a:r>
              <a:rPr lang="en-US" altLang="en-US" sz="2000" dirty="0">
                <a:ea typeface="MS PGothic" panose="020B0600070205080204" pitchFamily="34" charset="-128"/>
                <a:cs typeface="Arial" panose="020B0604020202020204" pitchFamily="34" charset="0"/>
              </a:rPr>
              <a:t> Transit Information</a:t>
            </a:r>
          </a:p>
          <a:p>
            <a:pPr marL="727075" lvl="1" indent="-342900">
              <a:buFont typeface="Arial" panose="020B0604020202020204" pitchFamily="34" charset="0"/>
              <a:buChar char="•"/>
            </a:pPr>
            <a:r>
              <a:rPr lang="en-US" altLang="en-US" sz="2000" i="1" dirty="0">
                <a:ea typeface="MS PGothic" panose="020B0600070205080204" pitchFamily="34" charset="-128"/>
                <a:cs typeface="Arial" panose="020B0604020202020204" pitchFamily="34" charset="0"/>
              </a:rPr>
              <a:t>Departure/Arrival Times</a:t>
            </a:r>
          </a:p>
          <a:p>
            <a:pPr marL="593725" lvl="1"/>
            <a:endParaRPr lang="en-US" altLang="en-US" sz="2000" dirty="0">
              <a:ea typeface="MS PGothic" panose="020B0600070205080204" pitchFamily="34" charset="-128"/>
              <a:cs typeface="Arial" panose="020B0604020202020204" pitchFamily="34" charset="0"/>
            </a:endParaRPr>
          </a:p>
          <a:p>
            <a:pPr marL="382588" indent="-209550"/>
            <a:r>
              <a:rPr lang="en-US" altLang="en-US" sz="2000" dirty="0">
                <a:ea typeface="MS PGothic" panose="020B0600070205080204" pitchFamily="34" charset="-128"/>
                <a:cs typeface="Arial" panose="020B0604020202020204" pitchFamily="34" charset="0"/>
              </a:rPr>
              <a:t>Influences Mode Choice</a:t>
            </a:r>
          </a:p>
          <a:p>
            <a:pPr marL="727075" lvl="1" indent="-342900">
              <a:buFont typeface="Arial" panose="020B0604020202020204" pitchFamily="34" charset="0"/>
              <a:buChar char="•"/>
            </a:pPr>
            <a:r>
              <a:rPr lang="en-US" altLang="en-US" sz="2000" i="1" dirty="0">
                <a:ea typeface="MS PGothic" panose="020B0600070205080204" pitchFamily="34" charset="-128"/>
                <a:cs typeface="Arial" panose="020B0604020202020204" pitchFamily="34" charset="0"/>
              </a:rPr>
              <a:t>Travel Time Savings </a:t>
            </a:r>
          </a:p>
          <a:p>
            <a:pPr marL="727075" lvl="1" indent="-342900">
              <a:buFont typeface="Arial" panose="020B0604020202020204" pitchFamily="34" charset="0"/>
              <a:buChar char="•"/>
            </a:pPr>
            <a:r>
              <a:rPr lang="en-US" altLang="en-US" sz="2000" i="1" dirty="0">
                <a:ea typeface="MS PGothic" panose="020B0600070205080204" pitchFamily="34" charset="-128"/>
                <a:cs typeface="Arial" panose="020B0604020202020204" pitchFamily="34" charset="0"/>
              </a:rPr>
              <a:t>Perceived Congestion </a:t>
            </a:r>
          </a:p>
          <a:p>
            <a:pPr marL="593725" lvl="1"/>
            <a:endParaRPr lang="en-US" altLang="en-US" sz="2400" dirty="0">
              <a:ea typeface="MS PGothic" panose="020B0600070205080204" pitchFamily="34" charset="-128"/>
              <a:cs typeface="Arial" panose="020B0604020202020204" pitchFamily="34" charset="0"/>
            </a:endParaRPr>
          </a:p>
          <a:p>
            <a:pPr marL="382588" indent="-209550"/>
            <a:endParaRPr lang="en-US" altLang="en-US" dirty="0">
              <a:ea typeface="MS PGothic" panose="020B0600070205080204" pitchFamily="34" charset="-128"/>
            </a:endParaRPr>
          </a:p>
        </p:txBody>
      </p:sp>
      <p:pic>
        <p:nvPicPr>
          <p:cNvPr id="77828" name="Picture 9" descr="MVC-001S.JPG">
            <a:extLst>
              <a:ext uri="{FF2B5EF4-FFF2-40B4-BE49-F238E27FC236}">
                <a16:creationId xmlns:a16="http://schemas.microsoft.com/office/drawing/2014/main" id="{F9E1C2A5-1369-456B-B580-271C759E39A1}"/>
              </a:ext>
            </a:extLst>
          </p:cNvPr>
          <p:cNvPicPr>
            <a:picLocks noChangeAspect="1"/>
          </p:cNvPicPr>
          <p:nvPr/>
        </p:nvPicPr>
        <p:blipFill>
          <a:blip r:embed="rId3">
            <a:extLst>
              <a:ext uri="{28A0092B-C50C-407E-A947-70E740481C1C}">
                <a14:useLocalDpi xmlns:a14="http://schemas.microsoft.com/office/drawing/2010/main" val="0"/>
              </a:ext>
            </a:extLst>
          </a:blip>
          <a:srcRect l="25594" t="20502" r="29584" b="34789"/>
          <a:stretch>
            <a:fillRect/>
          </a:stretch>
        </p:blipFill>
        <p:spPr bwMode="auto">
          <a:xfrm>
            <a:off x="5715000" y="3810000"/>
            <a:ext cx="317023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10" descr="MVC-010S.JPG">
            <a:extLst>
              <a:ext uri="{FF2B5EF4-FFF2-40B4-BE49-F238E27FC236}">
                <a16:creationId xmlns:a16="http://schemas.microsoft.com/office/drawing/2014/main" id="{0C5A643F-39CB-4317-A31B-DF527C94A284}"/>
              </a:ext>
            </a:extLst>
          </p:cNvPr>
          <p:cNvPicPr>
            <a:picLocks noChangeAspect="1"/>
          </p:cNvPicPr>
          <p:nvPr/>
        </p:nvPicPr>
        <p:blipFill>
          <a:blip r:embed="rId4">
            <a:extLst>
              <a:ext uri="{28A0092B-C50C-407E-A947-70E740481C1C}">
                <a14:useLocalDpi xmlns:a14="http://schemas.microsoft.com/office/drawing/2010/main" val="0"/>
              </a:ext>
            </a:extLst>
          </a:blip>
          <a:srcRect l="7213" r="10373"/>
          <a:stretch>
            <a:fillRect/>
          </a:stretch>
        </p:blipFill>
        <p:spPr bwMode="auto">
          <a:xfrm>
            <a:off x="6172200" y="1081088"/>
            <a:ext cx="25844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3E1077-24A3-47FE-8700-13012A9FF94B}"/>
              </a:ext>
            </a:extLst>
          </p:cNvPr>
          <p:cNvSpPr>
            <a:spLocks noGrp="1" noChangeArrowheads="1"/>
          </p:cNvSpPr>
          <p:nvPr>
            <p:ph type="title"/>
          </p:nvPr>
        </p:nvSpPr>
        <p:spPr/>
        <p:txBody>
          <a:bodyPr/>
          <a:lstStyle/>
          <a:p>
            <a:r>
              <a:rPr lang="en-US" altLang="en-US" sz="2800" dirty="0"/>
              <a:t>Instructor</a:t>
            </a:r>
          </a:p>
        </p:txBody>
      </p:sp>
      <p:sp>
        <p:nvSpPr>
          <p:cNvPr id="6" name="Content Placeholder 4">
            <a:extLst>
              <a:ext uri="{FF2B5EF4-FFF2-40B4-BE49-F238E27FC236}">
                <a16:creationId xmlns:a16="http://schemas.microsoft.com/office/drawing/2014/main" id="{5BADCC92-3321-4476-B754-FBB02C026846}"/>
              </a:ext>
            </a:extLst>
          </p:cNvPr>
          <p:cNvSpPr txBox="1">
            <a:spLocks/>
          </p:cNvSpPr>
          <p:nvPr/>
        </p:nvSpPr>
        <p:spPr>
          <a:xfrm>
            <a:off x="3878826" y="1981200"/>
            <a:ext cx="4800600" cy="4419600"/>
          </a:xfrm>
          <a:prstGeom prst="rect">
            <a:avLst/>
          </a:prstGeom>
          <a:ln/>
        </p:spPr>
        <p:txBody>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buFontTx/>
              <a:buNone/>
            </a:pPr>
            <a:endParaRPr lang="en-US" altLang="en-US" b="1" kern="0" dirty="0">
              <a:solidFill>
                <a:srgbClr val="00B050"/>
              </a:solidFill>
              <a:cs typeface="Arial" panose="020B0604020202020204" pitchFamily="34" charset="0"/>
            </a:endParaRPr>
          </a:p>
          <a:p>
            <a:pPr marL="382588" indent="-209550">
              <a:buFontTx/>
              <a:buNone/>
            </a:pPr>
            <a:endParaRPr lang="en-US" altLang="en-US" b="1" kern="0" dirty="0">
              <a:solidFill>
                <a:srgbClr val="00B050"/>
              </a:solidFill>
              <a:cs typeface="Arial" panose="020B0604020202020204" pitchFamily="34" charset="0"/>
            </a:endParaRPr>
          </a:p>
          <a:p>
            <a:pPr marL="382588" indent="-209550">
              <a:buFontTx/>
              <a:buNone/>
            </a:pPr>
            <a:r>
              <a:rPr lang="en-US" altLang="en-US" sz="2400" b="1" kern="0" dirty="0">
                <a:solidFill>
                  <a:srgbClr val="002060"/>
                </a:solidFill>
                <a:cs typeface="Arial" panose="020B0604020202020204" pitchFamily="34" charset="0"/>
              </a:rPr>
              <a:t>Alex Skabardonis</a:t>
            </a:r>
          </a:p>
          <a:p>
            <a:pPr marL="382588" indent="-209550">
              <a:spcBef>
                <a:spcPct val="55000"/>
              </a:spcBef>
              <a:buFontTx/>
              <a:buNone/>
            </a:pPr>
            <a:r>
              <a:rPr lang="en-US" altLang="en-US" sz="2400" kern="0" dirty="0">
                <a:cs typeface="Arial" panose="020B0604020202020204" pitchFamily="34" charset="0"/>
              </a:rPr>
              <a:t>Professor</a:t>
            </a:r>
          </a:p>
          <a:p>
            <a:pPr marL="382588" indent="-209550">
              <a:buFontTx/>
              <a:buNone/>
            </a:pPr>
            <a:r>
              <a:rPr lang="en-US" altLang="en-US" sz="2400" kern="0" dirty="0">
                <a:cs typeface="Arial" panose="020B0604020202020204" pitchFamily="34" charset="0"/>
              </a:rPr>
              <a:t>University of California, Berkeley</a:t>
            </a:r>
          </a:p>
          <a:p>
            <a:pPr marL="382588" indent="-209550">
              <a:buFontTx/>
              <a:buNone/>
            </a:pPr>
            <a:r>
              <a:rPr lang="en-US" altLang="en-US" sz="2400" kern="0" dirty="0">
                <a:cs typeface="Arial" panose="020B0604020202020204" pitchFamily="34" charset="0"/>
              </a:rPr>
              <a:t>Berkeley, CA, </a:t>
            </a:r>
          </a:p>
          <a:p>
            <a:pPr marL="382588" indent="-209550">
              <a:buFontTx/>
              <a:buNone/>
            </a:pPr>
            <a:r>
              <a:rPr lang="en-US" altLang="en-US" sz="2400" kern="0" dirty="0">
                <a:cs typeface="Arial" panose="020B0604020202020204" pitchFamily="34" charset="0"/>
              </a:rPr>
              <a:t>USA</a:t>
            </a:r>
            <a:endParaRPr lang="en-US" altLang="en-US" sz="2400" kern="0" dirty="0"/>
          </a:p>
          <a:p>
            <a:pPr marL="382588" indent="-209550">
              <a:buFont typeface="Wingdings" panose="05000000000000000000" pitchFamily="2" charset="2"/>
              <a:buNone/>
            </a:pPr>
            <a:endParaRPr lang="en-US" altLang="en-US" kern="0" dirty="0"/>
          </a:p>
        </p:txBody>
      </p:sp>
      <p:pic>
        <p:nvPicPr>
          <p:cNvPr id="1026" name="Picture 2">
            <a:extLst>
              <a:ext uri="{FF2B5EF4-FFF2-40B4-BE49-F238E27FC236}">
                <a16:creationId xmlns:a16="http://schemas.microsoft.com/office/drawing/2014/main" id="{F94027DC-F9E5-4115-B069-B1A3A0E6B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62200"/>
            <a:ext cx="1981200" cy="287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21C980A-1CC5-415B-85CD-9A74EBEBD52C}"/>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dirty="0">
                <a:solidFill>
                  <a:srgbClr val="00355C"/>
                </a:solidFill>
                <a:latin typeface="Arial" panose="020B0604020202020204" pitchFamily="34" charset="0"/>
              </a:rPr>
              <a:t>Driver Assistance Systems</a:t>
            </a:r>
          </a:p>
        </p:txBody>
      </p:sp>
      <p:sp>
        <p:nvSpPr>
          <p:cNvPr id="6" name="Content Placeholder 5">
            <a:extLst>
              <a:ext uri="{FF2B5EF4-FFF2-40B4-BE49-F238E27FC236}">
                <a16:creationId xmlns:a16="http://schemas.microsoft.com/office/drawing/2014/main" id="{34C229E3-32ED-408F-84A9-AD342E7F9685}"/>
              </a:ext>
            </a:extLst>
          </p:cNvPr>
          <p:cNvSpPr>
            <a:spLocks noGrp="1"/>
          </p:cNvSpPr>
          <p:nvPr>
            <p:ph idx="1"/>
          </p:nvPr>
        </p:nvSpPr>
        <p:spPr>
          <a:xfrm>
            <a:off x="685800" y="1371600"/>
            <a:ext cx="8229600" cy="4525963"/>
          </a:xfrm>
          <a:ln/>
        </p:spPr>
        <p:txBody>
          <a:bodyPr/>
          <a:lstStyle/>
          <a:p>
            <a:pPr marL="477838" indent="-304800"/>
            <a:r>
              <a:rPr altLang="en-US" sz="2000" dirty="0">
                <a:ea typeface="MS PGothic" panose="020B0600070205080204" pitchFamily="34" charset="-128"/>
                <a:cs typeface="Arial" panose="020B0604020202020204" pitchFamily="34" charset="0"/>
              </a:rPr>
              <a:t>Intersection Collision Warning Systems (CWS)</a:t>
            </a:r>
          </a:p>
          <a:p>
            <a:pPr marL="477838" indent="-304800"/>
            <a:r>
              <a:rPr lang="en-US" altLang="en-US" sz="2000" dirty="0">
                <a:ea typeface="MS PGothic" panose="020B0600070205080204" pitchFamily="34" charset="-128"/>
                <a:cs typeface="Arial" panose="020B0604020202020204" pitchFamily="34" charset="0"/>
              </a:rPr>
              <a:t>Pedestrian Automatic Emergency Breaking Systems</a:t>
            </a:r>
          </a:p>
          <a:p>
            <a:pPr marL="477838" indent="-304800"/>
            <a:r>
              <a:rPr lang="en-US" altLang="en-US" sz="2000" dirty="0">
                <a:ea typeface="MS PGothic" panose="020B0600070205080204" pitchFamily="34" charset="-128"/>
                <a:cs typeface="Arial" panose="020B0604020202020204" pitchFamily="34" charset="0"/>
              </a:rPr>
              <a:t>Lane Departure Warning System </a:t>
            </a:r>
          </a:p>
          <a:p>
            <a:pPr marL="477838" indent="-304800"/>
            <a:r>
              <a:rPr altLang="en-US" sz="2000" dirty="0">
                <a:ea typeface="MS PGothic" panose="020B0600070205080204" pitchFamily="34" charset="-128"/>
                <a:cs typeface="Arial" panose="020B0604020202020204" pitchFamily="34" charset="0"/>
              </a:rPr>
              <a:t>In Vehicle Vision Enhancements</a:t>
            </a:r>
          </a:p>
          <a:p>
            <a:pPr marL="477838" indent="-304800"/>
            <a:r>
              <a:rPr lang="en-US" altLang="en-US" sz="2000" dirty="0">
                <a:ea typeface="MS PGothic" panose="020B0600070205080204" pitchFamily="34" charset="-128"/>
                <a:cs typeface="Arial" panose="020B0604020202020204" pitchFamily="34" charset="0"/>
              </a:rPr>
              <a:t>Blind-Spot Detection Information Systems (BLIS) </a:t>
            </a:r>
            <a:endParaRPr altLang="en-US" sz="2000" dirty="0">
              <a:ea typeface="MS PGothic" panose="020B0600070205080204" pitchFamily="34" charset="-128"/>
              <a:cs typeface="Arial" panose="020B0604020202020204" pitchFamily="34" charset="0"/>
            </a:endParaRPr>
          </a:p>
          <a:p>
            <a:pPr marL="477838" indent="-304800"/>
            <a:r>
              <a:rPr lang="en-US" altLang="en-US" sz="2000" dirty="0">
                <a:ea typeface="MS PGothic" panose="020B0600070205080204" pitchFamily="34" charset="-128"/>
                <a:cs typeface="Arial" panose="020B0604020202020204" pitchFamily="34" charset="0"/>
              </a:rPr>
              <a:t>Wrong Way Driving Warning</a:t>
            </a:r>
            <a:endParaRPr altLang="en-US" sz="2000" dirty="0">
              <a:ea typeface="MS PGothic" panose="020B0600070205080204" pitchFamily="34" charset="-128"/>
              <a:cs typeface="Arial" panose="020B0604020202020204" pitchFamily="34" charset="0"/>
            </a:endParaRPr>
          </a:p>
          <a:p>
            <a:pPr marL="477838" indent="-304800"/>
            <a:r>
              <a:rPr altLang="en-US" sz="2000" dirty="0">
                <a:ea typeface="MS PGothic" panose="020B0600070205080204" pitchFamily="34" charset="-128"/>
                <a:cs typeface="Arial" panose="020B0604020202020204" pitchFamily="34" charset="0"/>
              </a:rPr>
              <a:t>Forward Collision Warning (FCM) Systems</a:t>
            </a:r>
          </a:p>
          <a:p>
            <a:pPr marL="477838" indent="-304800"/>
            <a:r>
              <a:rPr lang="en-US" altLang="en-US" sz="2000" dirty="0">
                <a:ea typeface="MS PGothic" panose="020B0600070205080204" pitchFamily="34" charset="-128"/>
                <a:cs typeface="Arial" panose="020B0604020202020204" pitchFamily="34" charset="0"/>
              </a:rPr>
              <a:t>Rollover Warning Systems</a:t>
            </a:r>
            <a:endParaRPr altLang="en-US" sz="2000" dirty="0">
              <a:ea typeface="MS PGothic" panose="020B0600070205080204" pitchFamily="34" charset="-128"/>
              <a:cs typeface="Arial" panose="020B0604020202020204" pitchFamily="34" charset="0"/>
            </a:endParaRPr>
          </a:p>
          <a:p>
            <a:pPr marL="477838" indent="-304800"/>
            <a:r>
              <a:rPr altLang="en-US" sz="2000" dirty="0">
                <a:ea typeface="MS PGothic" panose="020B0600070205080204" pitchFamily="34" charset="-128"/>
                <a:cs typeface="Arial" panose="020B0604020202020204" pitchFamily="34" charset="0"/>
              </a:rPr>
              <a:t>Driver Impairment Monitoring</a:t>
            </a:r>
          </a:p>
          <a:p>
            <a:pPr marL="477838" indent="-304800"/>
            <a:r>
              <a:rPr lang="en-US" altLang="en-US" sz="2000" dirty="0">
                <a:ea typeface="MS PGothic" panose="020B0600070205080204" pitchFamily="34" charset="-128"/>
                <a:cs typeface="Arial" panose="020B0604020202020204" pitchFamily="34" charset="0"/>
              </a:rPr>
              <a:t>Adaptive Cruise Control (ACC)</a:t>
            </a:r>
          </a:p>
          <a:p>
            <a:pPr marL="383350" lvl="1" indent="0">
              <a:spcBef>
                <a:spcPts val="0"/>
              </a:spcBef>
              <a:buNone/>
            </a:pPr>
            <a:r>
              <a:rPr lang="en-US" altLang="en-US" sz="2000" dirty="0">
                <a:cs typeface="Arial" panose="020B0604020202020204" pitchFamily="34" charset="0"/>
              </a:rPr>
              <a:t>	</a:t>
            </a:r>
            <a:r>
              <a:rPr lang="en-US" altLang="en-US" sz="1800" i="1" dirty="0">
                <a:cs typeface="Arial" panose="020B0604020202020204" pitchFamily="34" charset="0"/>
              </a:rPr>
              <a:t>Adjust speed to maintain preset headway (minimum 1 min) </a:t>
            </a:r>
            <a:endParaRPr lang="en-US" altLang="en-US" sz="1800" i="1" dirty="0">
              <a:ea typeface="MS PGothic" panose="020B0600070205080204" pitchFamily="34" charset="-128"/>
              <a:cs typeface="Arial" panose="020B0604020202020204" pitchFamily="34" charset="0"/>
            </a:endParaRPr>
          </a:p>
          <a:p>
            <a:pPr marL="688150" lvl="1" indent="-304800"/>
            <a:endParaRPr altLang="en-US" sz="2000" dirty="0">
              <a:ea typeface="MS PGothic" panose="020B0600070205080204" pitchFamily="34" charset="-128"/>
              <a:cs typeface="Arial" panose="020B0604020202020204" pitchFamily="34" charset="0"/>
            </a:endParaRPr>
          </a:p>
          <a:p>
            <a:pPr marL="688975" lvl="1" indent="-304800">
              <a:buSzPct val="50000"/>
              <a:buFont typeface="Wingdings" panose="05000000000000000000" pitchFamily="2" charset="2"/>
              <a:buChar char="q"/>
            </a:pPr>
            <a:endParaRPr altLang="en-US" dirty="0">
              <a:ea typeface="MS PGothic" panose="020B0600070205080204" pitchFamily="34" charset="-128"/>
            </a:endParaRPr>
          </a:p>
        </p:txBody>
      </p:sp>
      <p:sp>
        <p:nvSpPr>
          <p:cNvPr id="2" name="Rectangle 1"/>
          <p:cNvSpPr/>
          <p:nvPr/>
        </p:nvSpPr>
        <p:spPr>
          <a:xfrm>
            <a:off x="867833" y="5418277"/>
            <a:ext cx="7924800" cy="707886"/>
          </a:xfrm>
          <a:prstGeom prst="rect">
            <a:avLst/>
          </a:prstGeom>
        </p:spPr>
        <p:txBody>
          <a:bodyPr wrap="square">
            <a:spAutoFit/>
          </a:bodyPr>
          <a:lstStyle/>
          <a:p>
            <a:pPr marL="382588" indent="-209550">
              <a:spcBef>
                <a:spcPts val="600"/>
              </a:spcBef>
              <a:buFont typeface="Wingdings" panose="05000000000000000000" pitchFamily="2" charset="2"/>
              <a:buNone/>
            </a:pPr>
            <a:r>
              <a:rPr lang="en-US" altLang="en-US" i="1" dirty="0">
                <a:solidFill>
                  <a:srgbClr val="00355C"/>
                </a:solidFill>
                <a:cs typeface="Arial" panose="020B0604020202020204" pitchFamily="34" charset="0"/>
              </a:rPr>
              <a:t>Advanced Driver Assistance System </a:t>
            </a:r>
          </a:p>
          <a:p>
            <a:pPr marL="382588" indent="-209550">
              <a:buFont typeface="Wingdings" panose="05000000000000000000" pitchFamily="2" charset="2"/>
              <a:buNone/>
            </a:pPr>
            <a:r>
              <a:rPr lang="en-US" altLang="en-US" i="1" u="sng" dirty="0">
                <a:hlinkClick r:id="rId3"/>
              </a:rPr>
              <a:t>https://www.youtube.com/watch?v=5vuKvW_5QVM</a:t>
            </a:r>
            <a:endParaRPr lang="en-US" altLang="en-US" i="1" u="sng"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59E4D3-0F59-40EA-A86C-3874EB404CB8}"/>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Traveler Comfort and Convenience</a:t>
            </a:r>
          </a:p>
        </p:txBody>
      </p:sp>
      <p:sp>
        <p:nvSpPr>
          <p:cNvPr id="6" name="Content Placeholder 5">
            <a:extLst>
              <a:ext uri="{FF2B5EF4-FFF2-40B4-BE49-F238E27FC236}">
                <a16:creationId xmlns:a16="http://schemas.microsoft.com/office/drawing/2014/main" id="{3F6FA828-44B1-40BD-9B7B-65F6DD2DB330}"/>
              </a:ext>
            </a:extLst>
          </p:cNvPr>
          <p:cNvSpPr>
            <a:spLocks noGrp="1"/>
          </p:cNvSpPr>
          <p:nvPr>
            <p:ph idx="4294967295"/>
          </p:nvPr>
        </p:nvSpPr>
        <p:spPr>
          <a:xfrm>
            <a:off x="457200" y="1176867"/>
            <a:ext cx="8229600" cy="4525963"/>
          </a:xfrm>
          <a:prstGeom prst="rect">
            <a:avLst/>
          </a:prstGeom>
        </p:spPr>
        <p:txBody>
          <a:bodyPr/>
          <a:lstStyle/>
          <a:p>
            <a:pPr marL="382588" indent="-209550">
              <a:buFont typeface="Wingdings" panose="05000000000000000000" pitchFamily="2" charset="2"/>
              <a:buNone/>
            </a:pPr>
            <a:endParaRPr lang="en-US" altLang="en-US" sz="1400" b="1" dirty="0">
              <a:solidFill>
                <a:schemeClr val="tx2"/>
              </a:solidFill>
              <a:latin typeface="Helvetica" panose="020B0604020202020204" pitchFamily="34" charset="0"/>
              <a:ea typeface="MS PGothic" panose="020B0600070205080204" pitchFamily="34" charset="-128"/>
            </a:endParaRPr>
          </a:p>
          <a:p>
            <a:pPr marL="382588" indent="-209550">
              <a:buFont typeface="Wingdings" panose="05000000000000000000" pitchFamily="2" charset="2"/>
              <a:buNone/>
            </a:pPr>
            <a:r>
              <a:rPr lang="en-US" altLang="en-US" sz="2400" b="1" dirty="0">
                <a:solidFill>
                  <a:srgbClr val="00355C"/>
                </a:solidFill>
                <a:ea typeface="MS PGothic" panose="020B0600070205080204" pitchFamily="34" charset="-128"/>
                <a:cs typeface="Arial" panose="020B0604020202020204" pitchFamily="34" charset="0"/>
              </a:rPr>
              <a:t>In-Vehicle Navigation and Route Guidance Systems</a:t>
            </a:r>
            <a:r>
              <a:rPr lang="en-US" altLang="en-US" sz="2400" dirty="0">
                <a:solidFill>
                  <a:srgbClr val="00355C"/>
                </a:solidFill>
                <a:ea typeface="MS PGothic" panose="020B0600070205080204" pitchFamily="34" charset="-128"/>
                <a:cs typeface="Arial" panose="020B0604020202020204" pitchFamily="34" charset="0"/>
              </a:rPr>
              <a:t> </a:t>
            </a:r>
          </a:p>
          <a:p>
            <a:pPr marL="382588" indent="-209550"/>
            <a:r>
              <a:rPr lang="en-US" altLang="en-US" sz="2000" dirty="0">
                <a:ea typeface="MS PGothic" panose="020B0600070205080204" pitchFamily="34" charset="-128"/>
                <a:cs typeface="Arial" panose="020B0604020202020204" pitchFamily="34" charset="0"/>
              </a:rPr>
              <a:t>GPS based</a:t>
            </a:r>
          </a:p>
          <a:p>
            <a:pPr marL="382588" indent="-209550"/>
            <a:r>
              <a:rPr lang="en-US" altLang="en-US" sz="2000" dirty="0">
                <a:ea typeface="MS PGothic" panose="020B0600070205080204" pitchFamily="34" charset="-128"/>
                <a:cs typeface="Arial" panose="020B0604020202020204" pitchFamily="34" charset="0"/>
              </a:rPr>
              <a:t>Turn-by-turn directions</a:t>
            </a:r>
          </a:p>
          <a:p>
            <a:pPr marL="382588" indent="-209550"/>
            <a:r>
              <a:rPr lang="en-US" altLang="en-US" sz="2000" dirty="0">
                <a:ea typeface="MS PGothic" panose="020B0600070205080204" pitchFamily="34" charset="-128"/>
                <a:cs typeface="Arial" panose="020B0604020202020204" pitchFamily="34" charset="0"/>
              </a:rPr>
              <a:t>May include real time traffic information </a:t>
            </a:r>
          </a:p>
          <a:p>
            <a:pPr marL="382588" indent="-209550"/>
            <a:r>
              <a:rPr lang="en-US" altLang="en-US" sz="2000" dirty="0">
                <a:ea typeface="MS PGothic" panose="020B0600070205080204" pitchFamily="34" charset="-128"/>
                <a:cs typeface="Arial" panose="020B0604020202020204" pitchFamily="34" charset="0"/>
              </a:rPr>
              <a:t>Additional Information (Parking, Yellow Pages)</a:t>
            </a:r>
          </a:p>
          <a:p>
            <a:pPr marL="382588" indent="-209550"/>
            <a:r>
              <a:rPr lang="en-US" altLang="en-US" sz="2000" dirty="0">
                <a:ea typeface="MS PGothic" panose="020B0600070205080204" pitchFamily="34" charset="-128"/>
                <a:cs typeface="Arial" panose="020B0604020202020204" pitchFamily="34" charset="0"/>
              </a:rPr>
              <a:t>Autonomous or through Subscription</a:t>
            </a:r>
          </a:p>
          <a:p>
            <a:pPr marL="382588" indent="-209550">
              <a:spcBef>
                <a:spcPct val="55000"/>
              </a:spcBef>
              <a:buFont typeface="Wingdings" panose="05000000000000000000" pitchFamily="2" charset="2"/>
              <a:buNone/>
            </a:pPr>
            <a:r>
              <a:rPr lang="en-US" altLang="en-US" sz="2400" b="1" dirty="0">
                <a:solidFill>
                  <a:srgbClr val="00355C"/>
                </a:solidFill>
                <a:ea typeface="MS PGothic" panose="020B0600070205080204" pitchFamily="34" charset="-128"/>
                <a:cs typeface="Arial" panose="020B0604020202020204" pitchFamily="34" charset="0"/>
              </a:rPr>
              <a:t>Transit Fare Payment Systems</a:t>
            </a:r>
            <a:endParaRPr lang="en-US" altLang="en-US" sz="2000" dirty="0">
              <a:solidFill>
                <a:srgbClr val="00355C"/>
              </a:solidFill>
              <a:ea typeface="MS PGothic" panose="020B0600070205080204" pitchFamily="34" charset="-128"/>
              <a:cs typeface="Arial" panose="020B0604020202020204" pitchFamily="34" charset="0"/>
            </a:endParaRPr>
          </a:p>
          <a:p>
            <a:pPr marL="382588" indent="-209550"/>
            <a:r>
              <a:rPr lang="en-US" altLang="en-US" sz="2000" dirty="0">
                <a:ea typeface="MS PGothic" panose="020B0600070205080204" pitchFamily="34" charset="-128"/>
                <a:cs typeface="Arial" panose="020B0604020202020204" pitchFamily="34" charset="0"/>
              </a:rPr>
              <a:t>Smart Cards for multiple transit lines/agencies</a:t>
            </a:r>
          </a:p>
          <a:p>
            <a:pPr marL="382588" indent="-209550"/>
            <a:r>
              <a:rPr lang="en-US" altLang="en-US" sz="2000" dirty="0">
                <a:ea typeface="MS PGothic" panose="020B0600070205080204" pitchFamily="34" charset="-128"/>
                <a:cs typeface="Arial" panose="020B0604020202020204" pitchFamily="34" charset="0"/>
              </a:rPr>
              <a:t>Mobile Phones</a:t>
            </a:r>
          </a:p>
          <a:p>
            <a:pPr marL="382588" indent="-209550"/>
            <a:r>
              <a:rPr lang="en-US" altLang="en-US" sz="2000" dirty="0">
                <a:cs typeface="Arial" panose="020B0604020202020204" pitchFamily="34" charset="0"/>
              </a:rPr>
              <a:t>Mobility Payment Integration (MPI): Shared payment media transit + mobility providers (TNCs, bikeshare, </a:t>
            </a:r>
            <a:r>
              <a:rPr lang="en-US" altLang="en-US" sz="2000" dirty="0" err="1">
                <a:cs typeface="Arial" panose="020B0604020202020204" pitchFamily="34" charset="0"/>
              </a:rPr>
              <a:t>microtransit</a:t>
            </a:r>
            <a:r>
              <a:rPr lang="en-US" altLang="en-US" sz="2000" dirty="0">
                <a:cs typeface="Arial" panose="020B0604020202020204" pitchFamily="34" charset="0"/>
              </a:rPr>
              <a:t>)</a:t>
            </a:r>
            <a:endParaRPr lang="en-US" altLang="en-US" sz="2000" dirty="0">
              <a:ea typeface="MS PGothic" panose="020B0600070205080204" pitchFamily="34" charset="-128"/>
              <a:cs typeface="Arial" panose="020B0604020202020204" pitchFamily="34" charset="0"/>
            </a:endParaRPr>
          </a:p>
          <a:p>
            <a:pPr marL="382588" indent="-209550"/>
            <a:endParaRPr lang="en-US" altLang="en-US" dirty="0">
              <a:ea typeface="MS PGothic"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4F6519-459A-4950-B91C-40956BE0EC2A}"/>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Traveler Comfort and Convenience</a:t>
            </a:r>
          </a:p>
        </p:txBody>
      </p:sp>
      <p:sp>
        <p:nvSpPr>
          <p:cNvPr id="6" name="Content Placeholder 5">
            <a:extLst>
              <a:ext uri="{FF2B5EF4-FFF2-40B4-BE49-F238E27FC236}">
                <a16:creationId xmlns:a16="http://schemas.microsoft.com/office/drawing/2014/main" id="{F67ECE5B-63B9-409C-B048-44D8D2890A1D}"/>
              </a:ext>
            </a:extLst>
          </p:cNvPr>
          <p:cNvSpPr>
            <a:spLocks noGrp="1"/>
          </p:cNvSpPr>
          <p:nvPr>
            <p:ph idx="4294967295"/>
          </p:nvPr>
        </p:nvSpPr>
        <p:spPr>
          <a:xfrm>
            <a:off x="457200" y="1295400"/>
            <a:ext cx="8229600" cy="4525963"/>
          </a:xfrm>
          <a:prstGeom prst="rect">
            <a:avLst/>
          </a:prstGeom>
        </p:spPr>
        <p:txBody>
          <a:bodyPr/>
          <a:lstStyle/>
          <a:p>
            <a:pPr marL="382588" indent="-209550">
              <a:buFont typeface="Wingdings" panose="05000000000000000000" pitchFamily="2" charset="2"/>
              <a:buNone/>
            </a:pPr>
            <a:endParaRPr lang="en-US" altLang="en-US" sz="1400" b="1" dirty="0">
              <a:solidFill>
                <a:schemeClr val="tx2"/>
              </a:solidFill>
              <a:latin typeface="Helvetica" panose="020B0604020202020204" pitchFamily="34" charset="0"/>
              <a:ea typeface="MS PGothic" panose="020B0600070205080204" pitchFamily="34" charset="-128"/>
            </a:endParaRPr>
          </a:p>
          <a:p>
            <a:pPr marL="382588" indent="-209550">
              <a:buFont typeface="Wingdings" panose="05000000000000000000" pitchFamily="2" charset="2"/>
              <a:buNone/>
            </a:pPr>
            <a:r>
              <a:rPr lang="en-US" altLang="en-US" sz="2400" b="1" dirty="0">
                <a:solidFill>
                  <a:srgbClr val="00355C"/>
                </a:solidFill>
                <a:ea typeface="MS PGothic" panose="020B0600070205080204" pitchFamily="34" charset="-128"/>
                <a:cs typeface="Arial" panose="020B0604020202020204" pitchFamily="34" charset="0"/>
              </a:rPr>
              <a:t>Electronic Toll Collection (ETC)</a:t>
            </a:r>
            <a:r>
              <a:rPr lang="en-US" altLang="en-US" sz="2400" dirty="0">
                <a:solidFill>
                  <a:srgbClr val="00355C"/>
                </a:solidFill>
                <a:ea typeface="MS PGothic" panose="020B0600070205080204" pitchFamily="34" charset="-128"/>
                <a:cs typeface="Arial" panose="020B0604020202020204" pitchFamily="34" charset="0"/>
              </a:rPr>
              <a:t> </a:t>
            </a:r>
          </a:p>
          <a:p>
            <a:pPr marL="382588" indent="-209550"/>
            <a:r>
              <a:rPr lang="en-US" altLang="en-US" sz="2000" dirty="0">
                <a:ea typeface="MS PGothic" panose="020B0600070205080204" pitchFamily="34" charset="-128"/>
                <a:cs typeface="Arial" panose="020B0604020202020204" pitchFamily="34" charset="0"/>
              </a:rPr>
              <a:t>Toll paid though transponders without stopping</a:t>
            </a:r>
          </a:p>
          <a:p>
            <a:pPr marL="382588" indent="-209550"/>
            <a:r>
              <a:rPr lang="en-US" altLang="en-US" sz="2000" dirty="0">
                <a:ea typeface="MS PGothic" panose="020B0600070205080204" pitchFamily="34" charset="-128"/>
                <a:cs typeface="Arial" panose="020B0604020202020204" pitchFamily="34" charset="0"/>
              </a:rPr>
              <a:t>ETC increases toll lane capacity four times</a:t>
            </a:r>
          </a:p>
          <a:p>
            <a:pPr marL="382588" indent="-209550"/>
            <a:r>
              <a:rPr lang="en-US" altLang="en-US" sz="2000" dirty="0">
                <a:ea typeface="MS PGothic" panose="020B0600070205080204" pitchFamily="34" charset="-128"/>
                <a:cs typeface="Arial" panose="020B0604020202020204" pitchFamily="34" charset="0"/>
              </a:rPr>
              <a:t>ETC transponders may operate across States/facilities </a:t>
            </a:r>
          </a:p>
          <a:p>
            <a:pPr marL="382588" indent="-209550"/>
            <a:r>
              <a:rPr lang="en-US" altLang="en-US" sz="2000" dirty="0">
                <a:ea typeface="MS PGothic" panose="020B0600070205080204" pitchFamily="34" charset="-128"/>
                <a:cs typeface="Arial" panose="020B0604020202020204" pitchFamily="34" charset="0"/>
              </a:rPr>
              <a:t>ETC mandatory for congestion pricing implementation </a:t>
            </a:r>
          </a:p>
          <a:p>
            <a:pPr marL="382588" indent="-209550"/>
            <a:r>
              <a:rPr lang="en-US" altLang="en-US" sz="2000" b="1" dirty="0">
                <a:ea typeface="MS PGothic" panose="020B0600070205080204" pitchFamily="34" charset="-128"/>
                <a:cs typeface="Arial" panose="020B0604020202020204" pitchFamily="34" charset="0"/>
              </a:rPr>
              <a:t>Open Road Tolling (ORT)</a:t>
            </a:r>
            <a:r>
              <a:rPr lang="en-US" altLang="en-US" sz="2000" dirty="0">
                <a:ea typeface="MS PGothic" panose="020B0600070205080204" pitchFamily="34" charset="-128"/>
                <a:cs typeface="Arial" panose="020B0604020202020204" pitchFamily="34" charset="0"/>
              </a:rPr>
              <a:t>: toll collection at highway speeds</a:t>
            </a:r>
          </a:p>
          <a:p>
            <a:pPr marL="727075" lvl="1" indent="-342900">
              <a:buFont typeface="Arial" panose="020B0604020202020204" pitchFamily="34" charset="0"/>
              <a:buChar char="•"/>
            </a:pPr>
            <a:r>
              <a:rPr lang="en-US" altLang="en-US" sz="2000" i="1" dirty="0">
                <a:ea typeface="MS PGothic" panose="020B0600070205080204" pitchFamily="34" charset="-128"/>
                <a:cs typeface="Arial" panose="020B0604020202020204" pitchFamily="34" charset="0"/>
              </a:rPr>
              <a:t>Higher capacity</a:t>
            </a:r>
          </a:p>
          <a:p>
            <a:pPr marL="727075" lvl="1" indent="-342900">
              <a:buFont typeface="Arial" panose="020B0604020202020204" pitchFamily="34" charset="0"/>
              <a:buChar char="•"/>
            </a:pPr>
            <a:r>
              <a:rPr lang="en-US" altLang="en-US" sz="2000" i="1" dirty="0">
                <a:ea typeface="MS PGothic" panose="020B0600070205080204" pitchFamily="34" charset="-128"/>
                <a:cs typeface="Arial" panose="020B0604020202020204" pitchFamily="34" charset="0"/>
              </a:rPr>
              <a:t>Improved safety </a:t>
            </a:r>
          </a:p>
          <a:p>
            <a:pPr marL="727075" lvl="1" indent="-342900">
              <a:buFont typeface="Arial" panose="020B0604020202020204" pitchFamily="34" charset="0"/>
              <a:buChar char="•"/>
            </a:pPr>
            <a:r>
              <a:rPr lang="en-US" altLang="en-US" sz="2000" i="1" dirty="0">
                <a:ea typeface="MS PGothic" panose="020B0600070205080204" pitchFamily="34" charset="-128"/>
                <a:cs typeface="Arial" panose="020B0604020202020204" pitchFamily="34" charset="0"/>
              </a:rPr>
              <a:t>Reduced fuel and emissions </a:t>
            </a:r>
          </a:p>
          <a:p>
            <a:pPr marL="382588" indent="-209550">
              <a:buFont typeface="Wingdings" panose="05000000000000000000" pitchFamily="2" charset="2"/>
              <a:buNone/>
            </a:pPr>
            <a:endParaRPr lang="en-US" altLang="en-US" dirty="0">
              <a:ea typeface="MS PGothic"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A07264A-9AA1-4D19-B531-A1F2DA2CD55B}"/>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Personal Rapid Transit (PRT)</a:t>
            </a:r>
          </a:p>
        </p:txBody>
      </p:sp>
      <p:sp>
        <p:nvSpPr>
          <p:cNvPr id="6" name="Content Placeholder 5">
            <a:extLst>
              <a:ext uri="{FF2B5EF4-FFF2-40B4-BE49-F238E27FC236}">
                <a16:creationId xmlns:a16="http://schemas.microsoft.com/office/drawing/2014/main" id="{EE97418C-54C1-4D9B-972E-67840EE32C3B}"/>
              </a:ext>
            </a:extLst>
          </p:cNvPr>
          <p:cNvSpPr>
            <a:spLocks noGrp="1"/>
          </p:cNvSpPr>
          <p:nvPr>
            <p:ph idx="1"/>
          </p:nvPr>
        </p:nvSpPr>
        <p:spPr>
          <a:xfrm>
            <a:off x="228600" y="1595283"/>
            <a:ext cx="8686800" cy="2138517"/>
          </a:xfrm>
          <a:ln/>
        </p:spPr>
        <p:txBody>
          <a:bodyPr/>
          <a:lstStyle/>
          <a:p>
            <a:pPr marL="382588" indent="-209550">
              <a:buFont typeface="Wingdings" panose="05000000000000000000" pitchFamily="2" charset="2"/>
              <a:buNone/>
            </a:pPr>
            <a:r>
              <a:rPr lang="en-US" altLang="en-US" sz="2400" b="1" dirty="0">
                <a:ea typeface="MS PGothic" panose="020B0600070205080204" pitchFamily="34" charset="-128"/>
                <a:cs typeface="Arial" panose="020B0604020202020204" pitchFamily="34" charset="0"/>
              </a:rPr>
              <a:t>Alternative to Conventional Transit in Low-Density Areas </a:t>
            </a:r>
          </a:p>
          <a:p>
            <a:pPr marL="382588" indent="-209550"/>
            <a:r>
              <a:rPr lang="en-US" altLang="en-US" sz="2000" dirty="0">
                <a:ea typeface="MS PGothic" panose="020B0600070205080204" pitchFamily="34" charset="-128"/>
                <a:cs typeface="Arial" panose="020B0604020202020204" pitchFamily="34" charset="0"/>
              </a:rPr>
              <a:t> Small driverless vehicles (up to 15 passengers)</a:t>
            </a:r>
          </a:p>
          <a:p>
            <a:pPr marL="382588" indent="-209550"/>
            <a:r>
              <a:rPr altLang="en-US" sz="2000" dirty="0">
                <a:ea typeface="MS PGothic" panose="020B0600070205080204" pitchFamily="34" charset="-128"/>
                <a:cs typeface="Arial" panose="020B0604020202020204" pitchFamily="34" charset="0"/>
              </a:rPr>
              <a:t> Dedicated tracks/offline stations </a:t>
            </a:r>
          </a:p>
          <a:p>
            <a:pPr marL="382588" indent="-209550"/>
            <a:r>
              <a:rPr altLang="en-US" sz="2000" dirty="0">
                <a:ea typeface="MS PGothic" panose="020B0600070205080204" pitchFamily="34" charset="-128"/>
                <a:cs typeface="Arial" panose="020B0604020202020204" pitchFamily="34" charset="0"/>
              </a:rPr>
              <a:t> High capacity (</a:t>
            </a:r>
            <a:r>
              <a:rPr lang="en-US" altLang="en-US" sz="2000" dirty="0">
                <a:ea typeface="MS PGothic" panose="020B0600070205080204" pitchFamily="34" charset="-128"/>
                <a:cs typeface="Arial" panose="020B0604020202020204" pitchFamily="34" charset="0"/>
              </a:rPr>
              <a:t>2-second headways</a:t>
            </a:r>
            <a:r>
              <a:rPr altLang="en-US" sz="2000" dirty="0">
                <a:ea typeface="MS PGothic" panose="020B0600070205080204" pitchFamily="34" charset="-128"/>
                <a:cs typeface="Arial" panose="020B0604020202020204" pitchFamily="34" charset="0"/>
              </a:rPr>
              <a:t>)</a:t>
            </a:r>
          </a:p>
          <a:p>
            <a:pPr marL="382588" indent="-209550"/>
            <a:r>
              <a:rPr altLang="en-US" sz="2000" dirty="0">
                <a:ea typeface="MS PGothic" panose="020B0600070205080204" pitchFamily="34" charset="-128"/>
                <a:cs typeface="Arial" panose="020B0604020202020204" pitchFamily="34" charset="0"/>
              </a:rPr>
              <a:t> Point-to-Point service/passenger comfort</a:t>
            </a:r>
          </a:p>
          <a:p>
            <a:pPr marL="173038" indent="0">
              <a:buNone/>
            </a:pPr>
            <a:endParaRPr altLang="en-US" sz="2400" dirty="0">
              <a:ea typeface="MS PGothic" panose="020B0600070205080204" pitchFamily="34" charset="-128"/>
              <a:cs typeface="Arial" panose="020B0604020202020204" pitchFamily="34" charset="0"/>
            </a:endParaRPr>
          </a:p>
          <a:p>
            <a:pPr marL="382588" indent="-209550"/>
            <a:endParaRPr altLang="en-US" sz="2400" dirty="0">
              <a:ea typeface="MS PGothic" panose="020B0600070205080204" pitchFamily="34" charset="-128"/>
              <a:cs typeface="Arial" panose="020B0604020202020204" pitchFamily="34" charset="0"/>
            </a:endParaRPr>
          </a:p>
          <a:p>
            <a:pPr marL="382588" indent="-209550">
              <a:buFont typeface="Wingdings" panose="05000000000000000000" pitchFamily="2" charset="2"/>
              <a:buNone/>
            </a:pPr>
            <a:r>
              <a:rPr altLang="en-US" sz="2400" dirty="0">
                <a:ea typeface="MS PGothic" panose="020B0600070205080204" pitchFamily="34" charset="-128"/>
                <a:cs typeface="Arial" panose="020B0604020202020204" pitchFamily="34" charset="0"/>
              </a:rPr>
              <a:t>	</a:t>
            </a:r>
            <a:endParaRPr altLang="en-US" sz="2000" b="1" dirty="0">
              <a:solidFill>
                <a:srgbClr val="003399"/>
              </a:solidFill>
              <a:ea typeface="MS PGothic" panose="020B0600070205080204" pitchFamily="34" charset="-128"/>
              <a:cs typeface="Arial" panose="020B0604020202020204" pitchFamily="34" charset="0"/>
            </a:endParaRPr>
          </a:p>
          <a:p>
            <a:pPr marL="382588" indent="-209550">
              <a:buFont typeface="Wingdings" panose="05000000000000000000" pitchFamily="2" charset="2"/>
              <a:buNone/>
            </a:pPr>
            <a:r>
              <a:rPr altLang="en-US" b="1" dirty="0">
                <a:ea typeface="MS PGothic" panose="020B0600070205080204" pitchFamily="34" charset="-128"/>
              </a:rPr>
              <a:t>			</a:t>
            </a:r>
            <a:endParaRPr altLang="en-US" sz="2000" b="1" dirty="0">
              <a:solidFill>
                <a:srgbClr val="003399"/>
              </a:solidFill>
              <a:ea typeface="MS PGothic" panose="020B0600070205080204" pitchFamily="34" charset="-128"/>
              <a:cs typeface="Arial" panose="020B0604020202020204" pitchFamily="34" charset="0"/>
            </a:endParaRPr>
          </a:p>
          <a:p>
            <a:pPr marL="382588" indent="-209550"/>
            <a:endParaRPr altLang="en-US" sz="2000" b="1" dirty="0">
              <a:solidFill>
                <a:srgbClr val="003399"/>
              </a:solidFill>
              <a:ea typeface="MS PGothic" panose="020B0600070205080204" pitchFamily="34" charset="-128"/>
            </a:endParaRPr>
          </a:p>
        </p:txBody>
      </p:sp>
      <p:sp>
        <p:nvSpPr>
          <p:cNvPr id="7" name="Content Placeholder 5">
            <a:extLst>
              <a:ext uri="{FF2B5EF4-FFF2-40B4-BE49-F238E27FC236}">
                <a16:creationId xmlns:a16="http://schemas.microsoft.com/office/drawing/2014/main" id="{3C7B58B2-F81D-4FBA-A001-28EB960CCEBB}"/>
              </a:ext>
            </a:extLst>
          </p:cNvPr>
          <p:cNvSpPr txBox="1">
            <a:spLocks/>
          </p:cNvSpPr>
          <p:nvPr/>
        </p:nvSpPr>
        <p:spPr bwMode="auto">
          <a:xfrm>
            <a:off x="254000" y="3886200"/>
            <a:ext cx="807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buFont typeface="Wingdings" panose="05000000000000000000" pitchFamily="2" charset="2"/>
              <a:buNone/>
            </a:pPr>
            <a:r>
              <a:rPr lang="en-US" altLang="en-US" sz="2400" b="1" kern="0" dirty="0">
                <a:cs typeface="Arial" panose="020B0604020202020204" pitchFamily="34" charset="0"/>
              </a:rPr>
              <a:t>Feasibility Studies</a:t>
            </a:r>
          </a:p>
          <a:p>
            <a:pPr marL="382588" indent="-209550"/>
            <a:r>
              <a:rPr lang="en-US" altLang="en-US" sz="2400" kern="0" dirty="0">
                <a:cs typeface="Arial" panose="020B0604020202020204" pitchFamily="34" charset="0"/>
              </a:rPr>
              <a:t>“</a:t>
            </a:r>
            <a:r>
              <a:rPr lang="en-US" altLang="en-US" sz="2000" kern="0" dirty="0">
                <a:cs typeface="Arial" panose="020B0604020202020204" pitchFamily="34" charset="0"/>
              </a:rPr>
              <a:t>Last Mile” solution for transit systems</a:t>
            </a:r>
          </a:p>
          <a:p>
            <a:pPr marL="382588" indent="-209550"/>
            <a:r>
              <a:rPr lang="en-US" altLang="en-US" sz="2000" kern="0" dirty="0">
                <a:cs typeface="Arial" panose="020B0604020202020204" pitchFamily="34" charset="0"/>
              </a:rPr>
              <a:t>Major employment centers/business parks </a:t>
            </a:r>
          </a:p>
          <a:p>
            <a:pPr marL="382588" indent="-209550"/>
            <a:r>
              <a:rPr lang="en-US" altLang="en-US" sz="2000" kern="0" dirty="0">
                <a:cs typeface="Arial" panose="020B0604020202020204" pitchFamily="34" charset="0"/>
              </a:rPr>
              <a:t>San Jose International Airport-ground access</a:t>
            </a:r>
          </a:p>
          <a:p>
            <a:pPr marL="382588" indent="-209550"/>
            <a:endParaRPr lang="en-US" altLang="en-US" sz="2400" kern="0" dirty="0">
              <a:cs typeface="Arial" panose="020B0604020202020204" pitchFamily="34" charset="0"/>
            </a:endParaRPr>
          </a:p>
          <a:p>
            <a:pPr marL="382588" indent="-209550"/>
            <a:endParaRPr lang="en-US" altLang="en-US" sz="2400" kern="0" dirty="0">
              <a:cs typeface="Arial" panose="020B0604020202020204" pitchFamily="34" charset="0"/>
            </a:endParaRPr>
          </a:p>
          <a:p>
            <a:pPr marL="382588" indent="-209550"/>
            <a:endParaRPr lang="en-US" altLang="en-US" sz="2000" b="1" kern="0" dirty="0">
              <a:solidFill>
                <a:srgbClr val="00339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6025BE0-02C2-40C5-BCAC-732B4DB5CC7E}"/>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Personal Rapid Transit (PRT)</a:t>
            </a:r>
          </a:p>
        </p:txBody>
      </p:sp>
      <p:sp>
        <p:nvSpPr>
          <p:cNvPr id="6" name="Content Placeholder 5">
            <a:extLst>
              <a:ext uri="{FF2B5EF4-FFF2-40B4-BE49-F238E27FC236}">
                <a16:creationId xmlns:a16="http://schemas.microsoft.com/office/drawing/2014/main" id="{DC7F5CA8-CFC0-4E9E-9BE3-A5D18C70A189}"/>
              </a:ext>
            </a:extLst>
          </p:cNvPr>
          <p:cNvSpPr>
            <a:spLocks noGrp="1"/>
          </p:cNvSpPr>
          <p:nvPr>
            <p:ph idx="4294967295"/>
          </p:nvPr>
        </p:nvSpPr>
        <p:spPr>
          <a:xfrm>
            <a:off x="92076" y="1905000"/>
            <a:ext cx="4022725" cy="5181600"/>
          </a:xfrm>
          <a:prstGeom prst="rect">
            <a:avLst/>
          </a:prstGeom>
        </p:spPr>
        <p:txBody>
          <a:bodyPr/>
          <a:lstStyle/>
          <a:p>
            <a:pPr marL="382588" indent="-209550">
              <a:buFont typeface="Wingdings" panose="05000000000000000000" pitchFamily="2" charset="2"/>
              <a:buNone/>
            </a:pPr>
            <a:endParaRPr lang="en-US" altLang="en-US" sz="1400" b="1" dirty="0">
              <a:solidFill>
                <a:schemeClr val="accent2"/>
              </a:solidFill>
              <a:latin typeface="Helvetica" panose="020B0604020202020204" pitchFamily="34" charset="0"/>
              <a:ea typeface="MS PGothic" panose="020B0600070205080204" pitchFamily="34" charset="-128"/>
            </a:endParaRPr>
          </a:p>
          <a:p>
            <a:pPr marL="382588" indent="-209550">
              <a:buFont typeface="Wingdings" panose="05000000000000000000" pitchFamily="2" charset="2"/>
              <a:buNone/>
            </a:pPr>
            <a:r>
              <a:rPr lang="en-US" altLang="en-US" sz="2400" b="1" dirty="0">
                <a:ea typeface="MS PGothic" panose="020B0600070205080204" pitchFamily="34" charset="-128"/>
                <a:cs typeface="Arial" panose="020B0604020202020204" pitchFamily="34" charset="0"/>
              </a:rPr>
              <a:t>Recent Implementations </a:t>
            </a:r>
          </a:p>
          <a:p>
            <a:pPr marL="382588" indent="-209550"/>
            <a:r>
              <a:rPr lang="en-US" altLang="en-US" sz="2000" dirty="0">
                <a:ea typeface="MS PGothic" panose="020B0600070205080204" pitchFamily="34" charset="-128"/>
                <a:cs typeface="Arial" panose="020B0604020202020204" pitchFamily="34" charset="0"/>
              </a:rPr>
              <a:t>ULTRA Heathrow Airport (2.4 miles, 21 vehicles)</a:t>
            </a:r>
          </a:p>
          <a:p>
            <a:pPr marL="382588" indent="-209550"/>
            <a:r>
              <a:rPr lang="en-US" altLang="en-US" sz="2000" dirty="0">
                <a:ea typeface="MS PGothic" panose="020B0600070205080204" pitchFamily="34" charset="-128"/>
                <a:cs typeface="Arial" panose="020B0604020202020204" pitchFamily="34" charset="0"/>
              </a:rPr>
              <a:t>2getthere Abu Dhabi (1.1 mile, 13 vehicles)</a:t>
            </a:r>
          </a:p>
          <a:p>
            <a:pPr marL="382588" indent="-209550">
              <a:buFont typeface="Wingdings" panose="05000000000000000000" pitchFamily="2" charset="2"/>
              <a:buNone/>
            </a:pPr>
            <a:endParaRPr lang="en-US" altLang="en-US" sz="2000" b="1" dirty="0">
              <a:solidFill>
                <a:srgbClr val="003399"/>
              </a:solidFill>
              <a:ea typeface="MS PGothic" panose="020B0600070205080204" pitchFamily="34" charset="-128"/>
            </a:endParaRPr>
          </a:p>
        </p:txBody>
      </p:sp>
      <p:sp>
        <p:nvSpPr>
          <p:cNvPr id="119813" name="Text Box 5">
            <a:extLst>
              <a:ext uri="{FF2B5EF4-FFF2-40B4-BE49-F238E27FC236}">
                <a16:creationId xmlns:a16="http://schemas.microsoft.com/office/drawing/2014/main" id="{2A0D7F11-8835-4C06-B009-574FD6252106}"/>
              </a:ext>
            </a:extLst>
          </p:cNvPr>
          <p:cNvSpPr txBox="1">
            <a:spLocks noChangeArrowheads="1"/>
          </p:cNvSpPr>
          <p:nvPr/>
        </p:nvSpPr>
        <p:spPr bwMode="auto">
          <a:xfrm>
            <a:off x="365125" y="5959475"/>
            <a:ext cx="3825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119814" name="Text Box 6">
            <a:extLst>
              <a:ext uri="{FF2B5EF4-FFF2-40B4-BE49-F238E27FC236}">
                <a16:creationId xmlns:a16="http://schemas.microsoft.com/office/drawing/2014/main" id="{13A1D4AD-5687-4F6E-9CC1-3756108817B8}"/>
              </a:ext>
            </a:extLst>
          </p:cNvPr>
          <p:cNvSpPr txBox="1">
            <a:spLocks noChangeArrowheads="1"/>
          </p:cNvSpPr>
          <p:nvPr/>
        </p:nvSpPr>
        <p:spPr bwMode="auto">
          <a:xfrm>
            <a:off x="4966623" y="5089066"/>
            <a:ext cx="3581400" cy="88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buFont typeface="Wingdings" panose="05000000000000000000" pitchFamily="2" charset="2"/>
              <a:buNone/>
            </a:pPr>
            <a:r>
              <a:rPr lang="en-US" altLang="en-US" sz="1600" b="1" dirty="0">
                <a:solidFill>
                  <a:srgbClr val="003399"/>
                </a:solidFill>
              </a:rPr>
              <a:t>ULTRA PRT system</a:t>
            </a:r>
          </a:p>
          <a:p>
            <a:pPr eaLnBrk="0" hangingPunct="0">
              <a:spcBef>
                <a:spcPct val="20000"/>
              </a:spcBef>
              <a:buFont typeface="Wingdings" panose="05000000000000000000" pitchFamily="2" charset="2"/>
              <a:buNone/>
            </a:pPr>
            <a:r>
              <a:rPr lang="en-US" altLang="en-US" sz="1600" b="1" dirty="0">
                <a:hlinkClick r:id="rId3"/>
              </a:rPr>
              <a:t>http://www.ultraglobalprt.com/</a:t>
            </a:r>
            <a:r>
              <a:rPr lang="en-US" altLang="en-US" sz="1600" b="1" dirty="0"/>
              <a:t>	</a:t>
            </a:r>
            <a:r>
              <a:rPr lang="en-US" altLang="en-US" sz="1600" dirty="0"/>
              <a:t> </a:t>
            </a:r>
          </a:p>
        </p:txBody>
      </p:sp>
      <p:pic>
        <p:nvPicPr>
          <p:cNvPr id="119815" name="Picture 7">
            <a:extLst>
              <a:ext uri="{FF2B5EF4-FFF2-40B4-BE49-F238E27FC236}">
                <a16:creationId xmlns:a16="http://schemas.microsoft.com/office/drawing/2014/main" id="{CA656616-2B47-434C-BA46-D0A1B6E4621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l="5859"/>
          <a:stretch>
            <a:fillRect/>
          </a:stretch>
        </p:blipFill>
        <p:spPr bwMode="auto">
          <a:xfrm>
            <a:off x="5029200" y="2168858"/>
            <a:ext cx="3886200" cy="274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A07264A-9AA1-4D19-B531-A1F2DA2CD55B}"/>
              </a:ext>
            </a:extLst>
          </p:cNvPr>
          <p:cNvSpPr txBox="1">
            <a:spLocks/>
          </p:cNvSpPr>
          <p:nvPr/>
        </p:nvSpPr>
        <p:spPr bwMode="auto">
          <a:xfrm>
            <a:off x="457200" y="4572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dirty="0">
                <a:solidFill>
                  <a:srgbClr val="00355C"/>
                </a:solidFill>
                <a:latin typeface="Arial" panose="020B0604020202020204" pitchFamily="34" charset="0"/>
              </a:rPr>
              <a:t>Urban Aerial Mobility </a:t>
            </a:r>
          </a:p>
        </p:txBody>
      </p:sp>
      <p:sp>
        <p:nvSpPr>
          <p:cNvPr id="6" name="Content Placeholder 5">
            <a:extLst>
              <a:ext uri="{FF2B5EF4-FFF2-40B4-BE49-F238E27FC236}">
                <a16:creationId xmlns:a16="http://schemas.microsoft.com/office/drawing/2014/main" id="{EE97418C-54C1-4D9B-972E-67840EE32C3B}"/>
              </a:ext>
            </a:extLst>
          </p:cNvPr>
          <p:cNvSpPr>
            <a:spLocks noGrp="1"/>
          </p:cNvSpPr>
          <p:nvPr>
            <p:ph idx="1"/>
          </p:nvPr>
        </p:nvSpPr>
        <p:spPr>
          <a:xfrm>
            <a:off x="228600" y="2219631"/>
            <a:ext cx="8686800" cy="2138517"/>
          </a:xfrm>
          <a:ln/>
        </p:spPr>
        <p:txBody>
          <a:bodyPr/>
          <a:lstStyle/>
          <a:p>
            <a:pPr marL="382588" indent="-209550">
              <a:buFont typeface="Wingdings" panose="05000000000000000000" pitchFamily="2" charset="2"/>
              <a:buNone/>
            </a:pPr>
            <a:r>
              <a:rPr lang="en-US" altLang="en-US" sz="2400" b="1" dirty="0">
                <a:ea typeface="MS PGothic" panose="020B0600070205080204" pitchFamily="34" charset="-128"/>
                <a:cs typeface="Arial" panose="020B0604020202020204" pitchFamily="34" charset="0"/>
              </a:rPr>
              <a:t>Commercial Applications </a:t>
            </a:r>
          </a:p>
          <a:p>
            <a:pPr marL="382588" indent="-209550"/>
            <a:r>
              <a:rPr lang="en-US" altLang="en-US" sz="2000" dirty="0">
                <a:ea typeface="MS PGothic" panose="020B0600070205080204" pitchFamily="34" charset="-128"/>
                <a:cs typeface="Arial" panose="020B0604020202020204" pitchFamily="34" charset="0"/>
              </a:rPr>
              <a:t> Package Delivery</a:t>
            </a:r>
          </a:p>
          <a:p>
            <a:pPr marL="382588" indent="-209550"/>
            <a:r>
              <a:rPr altLang="en-US" sz="2000" dirty="0">
                <a:ea typeface="MS PGothic" panose="020B0600070205080204" pitchFamily="34" charset="-128"/>
                <a:cs typeface="Arial" panose="020B0604020202020204" pitchFamily="34" charset="0"/>
              </a:rPr>
              <a:t> Mapping and Surveying </a:t>
            </a:r>
          </a:p>
          <a:p>
            <a:pPr marL="382588" indent="-209550"/>
            <a:r>
              <a:rPr altLang="en-US" sz="2000" dirty="0">
                <a:ea typeface="MS PGothic" panose="020B0600070205080204" pitchFamily="34" charset="-128"/>
                <a:cs typeface="Arial" panose="020B0604020202020204" pitchFamily="34" charset="0"/>
              </a:rPr>
              <a:t> Infrastructure Inspections</a:t>
            </a:r>
          </a:p>
          <a:p>
            <a:pPr marL="382588" indent="-209550"/>
            <a:r>
              <a:rPr altLang="en-US" sz="2000" dirty="0">
                <a:ea typeface="MS PGothic" panose="020B0600070205080204" pitchFamily="34" charset="-128"/>
                <a:cs typeface="Arial" panose="020B0604020202020204" pitchFamily="34" charset="0"/>
              </a:rPr>
              <a:t> Surveillance</a:t>
            </a:r>
          </a:p>
          <a:p>
            <a:pPr marL="173038" indent="0">
              <a:buNone/>
            </a:pPr>
            <a:endParaRPr altLang="en-US" sz="2400" dirty="0">
              <a:ea typeface="MS PGothic" panose="020B0600070205080204" pitchFamily="34" charset="-128"/>
              <a:cs typeface="Arial" panose="020B0604020202020204" pitchFamily="34" charset="0"/>
            </a:endParaRPr>
          </a:p>
          <a:p>
            <a:pPr marL="382588" indent="-209550"/>
            <a:endParaRPr altLang="en-US" sz="2400" dirty="0">
              <a:ea typeface="MS PGothic" panose="020B0600070205080204" pitchFamily="34" charset="-128"/>
              <a:cs typeface="Arial" panose="020B0604020202020204" pitchFamily="34" charset="0"/>
            </a:endParaRPr>
          </a:p>
          <a:p>
            <a:pPr marL="382588" indent="-209550">
              <a:buFont typeface="Wingdings" panose="05000000000000000000" pitchFamily="2" charset="2"/>
              <a:buNone/>
            </a:pPr>
            <a:r>
              <a:rPr altLang="en-US" sz="2400" dirty="0">
                <a:ea typeface="MS PGothic" panose="020B0600070205080204" pitchFamily="34" charset="-128"/>
                <a:cs typeface="Arial" panose="020B0604020202020204" pitchFamily="34" charset="0"/>
              </a:rPr>
              <a:t>	</a:t>
            </a:r>
            <a:endParaRPr altLang="en-US" sz="2000" b="1" dirty="0">
              <a:solidFill>
                <a:srgbClr val="003399"/>
              </a:solidFill>
              <a:ea typeface="MS PGothic" panose="020B0600070205080204" pitchFamily="34" charset="-128"/>
              <a:cs typeface="Arial" panose="020B0604020202020204" pitchFamily="34" charset="0"/>
            </a:endParaRPr>
          </a:p>
          <a:p>
            <a:pPr marL="382588" indent="-209550">
              <a:buFont typeface="Wingdings" panose="05000000000000000000" pitchFamily="2" charset="2"/>
              <a:buNone/>
            </a:pPr>
            <a:r>
              <a:rPr altLang="en-US" b="1" dirty="0">
                <a:ea typeface="MS PGothic" panose="020B0600070205080204" pitchFamily="34" charset="-128"/>
              </a:rPr>
              <a:t>			</a:t>
            </a:r>
            <a:endParaRPr altLang="en-US" sz="2000" b="1" dirty="0">
              <a:solidFill>
                <a:srgbClr val="003399"/>
              </a:solidFill>
              <a:ea typeface="MS PGothic" panose="020B0600070205080204" pitchFamily="34" charset="-128"/>
              <a:cs typeface="Arial" panose="020B0604020202020204" pitchFamily="34" charset="0"/>
            </a:endParaRPr>
          </a:p>
          <a:p>
            <a:pPr marL="382588" indent="-209550"/>
            <a:endParaRPr altLang="en-US" sz="2000" b="1" dirty="0">
              <a:solidFill>
                <a:srgbClr val="003399"/>
              </a:solidFill>
              <a:ea typeface="MS PGothic" panose="020B0600070205080204" pitchFamily="34" charset="-128"/>
            </a:endParaRPr>
          </a:p>
        </p:txBody>
      </p:sp>
      <p:sp>
        <p:nvSpPr>
          <p:cNvPr id="7" name="Content Placeholder 5">
            <a:extLst>
              <a:ext uri="{FF2B5EF4-FFF2-40B4-BE49-F238E27FC236}">
                <a16:creationId xmlns:a16="http://schemas.microsoft.com/office/drawing/2014/main" id="{3C7B58B2-F81D-4FBA-A001-28EB960CCEBB}"/>
              </a:ext>
            </a:extLst>
          </p:cNvPr>
          <p:cNvSpPr txBox="1">
            <a:spLocks/>
          </p:cNvSpPr>
          <p:nvPr/>
        </p:nvSpPr>
        <p:spPr bwMode="auto">
          <a:xfrm>
            <a:off x="304800" y="4343400"/>
            <a:ext cx="807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buFont typeface="Wingdings" panose="05000000000000000000" pitchFamily="2" charset="2"/>
              <a:buNone/>
            </a:pPr>
            <a:r>
              <a:rPr lang="en-US" altLang="en-US" sz="2400" b="1" kern="0" dirty="0">
                <a:cs typeface="Arial" panose="020B0604020202020204" pitchFamily="34" charset="0"/>
              </a:rPr>
              <a:t>Passenger Transport</a:t>
            </a:r>
          </a:p>
          <a:p>
            <a:pPr marL="382588" indent="-209550"/>
            <a:r>
              <a:rPr lang="en-US" altLang="en-US" sz="2000" kern="0" dirty="0">
                <a:cs typeface="Arial" panose="020B0604020202020204" pitchFamily="34" charset="0"/>
              </a:rPr>
              <a:t>VTOL airplanes</a:t>
            </a:r>
          </a:p>
          <a:p>
            <a:pPr marL="382588" indent="-209550"/>
            <a:r>
              <a:rPr lang="en-US" altLang="en-US" sz="2000" kern="0" dirty="0">
                <a:cs typeface="Arial" panose="020B0604020202020204" pitchFamily="34" charset="0"/>
              </a:rPr>
              <a:t>“Flying Taxis” </a:t>
            </a:r>
          </a:p>
          <a:p>
            <a:pPr marL="173038" indent="0">
              <a:buNone/>
            </a:pPr>
            <a:endParaRPr lang="en-US" altLang="en-US" sz="2000" kern="0" dirty="0">
              <a:cs typeface="Arial" panose="020B0604020202020204" pitchFamily="34" charset="0"/>
            </a:endParaRPr>
          </a:p>
          <a:p>
            <a:pPr marL="382588" indent="-209550"/>
            <a:endParaRPr lang="en-US" altLang="en-US" sz="2400" kern="0" dirty="0">
              <a:cs typeface="Arial" panose="020B0604020202020204" pitchFamily="34" charset="0"/>
            </a:endParaRPr>
          </a:p>
          <a:p>
            <a:pPr marL="382588" indent="-209550"/>
            <a:endParaRPr lang="en-US" altLang="en-US" sz="2400" kern="0" dirty="0">
              <a:cs typeface="Arial" panose="020B0604020202020204" pitchFamily="34" charset="0"/>
            </a:endParaRPr>
          </a:p>
          <a:p>
            <a:pPr marL="382588" indent="-209550"/>
            <a:endParaRPr lang="en-US" altLang="en-US" sz="2000" b="1" kern="0" dirty="0">
              <a:solidFill>
                <a:srgbClr val="003399"/>
              </a:solidFill>
            </a:endParaRPr>
          </a:p>
        </p:txBody>
      </p:sp>
      <p:sp>
        <p:nvSpPr>
          <p:cNvPr id="5" name="Rectangle 6">
            <a:extLst>
              <a:ext uri="{FF2B5EF4-FFF2-40B4-BE49-F238E27FC236}">
                <a16:creationId xmlns:a16="http://schemas.microsoft.com/office/drawing/2014/main" id="{1FCD40BA-BC97-4781-A02E-6CFF5F721EFB}"/>
              </a:ext>
            </a:extLst>
          </p:cNvPr>
          <p:cNvSpPr>
            <a:spLocks noChangeArrowheads="1"/>
          </p:cNvSpPr>
          <p:nvPr/>
        </p:nvSpPr>
        <p:spPr bwMode="auto">
          <a:xfrm>
            <a:off x="437535" y="1600200"/>
            <a:ext cx="50241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20000"/>
              </a:spcBef>
              <a:buFont typeface="Wingdings" panose="05000000000000000000" pitchFamily="2" charset="2"/>
              <a:buNone/>
            </a:pPr>
            <a:r>
              <a:rPr lang="en-US" altLang="en-US" sz="2400" b="1" dirty="0">
                <a:solidFill>
                  <a:srgbClr val="002846"/>
                </a:solidFill>
                <a:latin typeface="Arial" panose="020B0604020202020204" pitchFamily="34" charset="0"/>
              </a:rPr>
              <a:t>Unmanned Aerial Vehicles (UAV) </a:t>
            </a:r>
          </a:p>
        </p:txBody>
      </p:sp>
    </p:spTree>
    <p:extLst>
      <p:ext uri="{BB962C8B-B14F-4D97-AF65-F5344CB8AC3E}">
        <p14:creationId xmlns:p14="http://schemas.microsoft.com/office/powerpoint/2010/main" val="288478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3ABA52-130F-4E58-B608-56442D2FA42C}"/>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Vehicles, Internet, Phone and the Future</a:t>
            </a:r>
          </a:p>
        </p:txBody>
      </p:sp>
      <p:sp>
        <p:nvSpPr>
          <p:cNvPr id="7" name="Content Placeholder 5">
            <a:extLst>
              <a:ext uri="{FF2B5EF4-FFF2-40B4-BE49-F238E27FC236}">
                <a16:creationId xmlns:a16="http://schemas.microsoft.com/office/drawing/2014/main" id="{D399CC0B-25FC-4D70-B691-23E1DAE6F258}"/>
              </a:ext>
            </a:extLst>
          </p:cNvPr>
          <p:cNvSpPr txBox="1">
            <a:spLocks/>
          </p:cNvSpPr>
          <p:nvPr/>
        </p:nvSpPr>
        <p:spPr bwMode="auto">
          <a:xfrm>
            <a:off x="228600" y="1371600"/>
            <a:ext cx="3505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buFont typeface="Wingdings" panose="05000000000000000000" pitchFamily="2" charset="2"/>
              <a:buNone/>
            </a:pPr>
            <a:r>
              <a:rPr lang="en-US" altLang="en-US" sz="2000" b="1" kern="0" dirty="0">
                <a:solidFill>
                  <a:srgbClr val="00355C"/>
                </a:solidFill>
                <a:cs typeface="Arial" panose="020B0604020202020204" pitchFamily="34" charset="0"/>
              </a:rPr>
              <a:t>Cooperative Vehicle-Infrastructure Systems</a:t>
            </a:r>
          </a:p>
          <a:p>
            <a:pPr marL="382588" indent="-209550">
              <a:spcBef>
                <a:spcPts val="1200"/>
              </a:spcBef>
              <a:buFont typeface="Wingdings" panose="05000000000000000000" pitchFamily="2" charset="2"/>
              <a:buNone/>
            </a:pPr>
            <a:r>
              <a:rPr lang="en-US" altLang="en-US" sz="2000" b="1" kern="0" dirty="0">
                <a:solidFill>
                  <a:srgbClr val="002846"/>
                </a:solidFill>
                <a:cs typeface="Arial" panose="020B0604020202020204" pitchFamily="34" charset="0"/>
              </a:rPr>
              <a:t>Vehicle-to vehicle (V2V)</a:t>
            </a:r>
          </a:p>
          <a:p>
            <a:pPr marL="382588" indent="-209550"/>
            <a:r>
              <a:rPr lang="en-US" altLang="en-US" sz="1800" kern="0" dirty="0">
                <a:cs typeface="Arial" panose="020B0604020202020204" pitchFamily="34" charset="0"/>
              </a:rPr>
              <a:t>Communications </a:t>
            </a:r>
          </a:p>
          <a:p>
            <a:pPr marL="727075" lvl="1" indent="-342900">
              <a:buFont typeface="Arial" panose="020B0604020202020204" pitchFamily="34" charset="0"/>
              <a:buChar char="•"/>
            </a:pPr>
            <a:r>
              <a:rPr lang="en-US" altLang="en-US" sz="1800" i="1" kern="0" dirty="0">
                <a:cs typeface="Arial" panose="020B0604020202020204" pitchFamily="34" charset="0"/>
              </a:rPr>
              <a:t>DSRC</a:t>
            </a:r>
          </a:p>
          <a:p>
            <a:pPr marL="727075" lvl="1" indent="-342900">
              <a:buFont typeface="Arial" panose="020B0604020202020204" pitchFamily="34" charset="0"/>
              <a:buChar char="•"/>
            </a:pPr>
            <a:r>
              <a:rPr lang="en-US" altLang="en-US" sz="1800" i="1" kern="0" dirty="0">
                <a:cs typeface="Arial" panose="020B0604020202020204" pitchFamily="34" charset="0"/>
              </a:rPr>
              <a:t>Mobile devices</a:t>
            </a:r>
          </a:p>
          <a:p>
            <a:pPr marL="506412" indent="-342900">
              <a:spcBef>
                <a:spcPts val="600"/>
              </a:spcBef>
            </a:pPr>
            <a:r>
              <a:rPr lang="en-US" altLang="en-US" sz="1800" kern="0" dirty="0">
                <a:cs typeface="Arial" panose="020B0604020202020204" pitchFamily="34" charset="0"/>
              </a:rPr>
              <a:t>Cooperative Adaptive Cruise Control (</a:t>
            </a:r>
            <a:r>
              <a:rPr lang="en-US" altLang="en-US" sz="1800" b="1" kern="0" dirty="0">
                <a:cs typeface="Arial" panose="020B0604020202020204" pitchFamily="34" charset="0"/>
              </a:rPr>
              <a:t>CACC</a:t>
            </a:r>
            <a:r>
              <a:rPr lang="en-US" altLang="en-US" sz="1800" kern="0" dirty="0">
                <a:cs typeface="Arial" panose="020B0604020202020204" pitchFamily="34" charset="0"/>
              </a:rPr>
              <a:t>)</a:t>
            </a:r>
          </a:p>
          <a:p>
            <a:pPr marL="384175" lvl="1" indent="0">
              <a:buNone/>
            </a:pPr>
            <a:r>
              <a:rPr lang="en-US" altLang="en-US" sz="1800" kern="0" dirty="0">
                <a:cs typeface="Arial" panose="020B0604020202020204" pitchFamily="34" charset="0"/>
              </a:rPr>
              <a:t>	Shorter gaps</a:t>
            </a:r>
          </a:p>
          <a:p>
            <a:pPr marL="506412" indent="-342900">
              <a:spcBef>
                <a:spcPts val="600"/>
              </a:spcBef>
            </a:pPr>
            <a:r>
              <a:rPr lang="en-US" altLang="en-US" sz="1800" i="1" kern="0" dirty="0">
                <a:cs typeface="Arial" panose="020B0604020202020204" pitchFamily="34" charset="0"/>
              </a:rPr>
              <a:t>Active Safety Systems </a:t>
            </a:r>
          </a:p>
          <a:p>
            <a:pPr marL="727075" lvl="1" indent="-342900">
              <a:buFont typeface="Arial" panose="020B0604020202020204" pitchFamily="34" charset="0"/>
              <a:buChar char="•"/>
            </a:pPr>
            <a:r>
              <a:rPr lang="en-US" altLang="en-US" sz="1800" i="1" kern="0" dirty="0">
                <a:cs typeface="Arial" panose="020B0604020202020204" pitchFamily="34" charset="0"/>
              </a:rPr>
              <a:t>Reduce crashes by 80 percent</a:t>
            </a:r>
          </a:p>
          <a:p>
            <a:pPr marL="727075" lvl="1" indent="-342900">
              <a:buFont typeface="Arial" panose="020B0604020202020204" pitchFamily="34" charset="0"/>
              <a:buChar char="•"/>
            </a:pPr>
            <a:r>
              <a:rPr lang="en-US" altLang="en-US" sz="1800" i="1" kern="0" dirty="0">
                <a:cs typeface="Arial" panose="020B0604020202020204" pitchFamily="34" charset="0"/>
              </a:rPr>
              <a:t>Driver Alerts (Queue Warning)</a:t>
            </a:r>
          </a:p>
          <a:p>
            <a:pPr marL="384175" lvl="1" indent="0">
              <a:buNone/>
            </a:pPr>
            <a:endParaRPr lang="en-US" altLang="en-US" sz="2000" kern="0" dirty="0">
              <a:cs typeface="Arial" panose="020B0604020202020204" pitchFamily="34" charset="0"/>
            </a:endParaRPr>
          </a:p>
          <a:p>
            <a:pPr marL="382588" indent="-209550">
              <a:buFont typeface="Wingdings" panose="05000000000000000000" pitchFamily="2" charset="2"/>
              <a:buNone/>
            </a:pPr>
            <a:endParaRPr lang="en-US" altLang="en-US" sz="1400" kern="0" dirty="0"/>
          </a:p>
        </p:txBody>
      </p:sp>
      <p:pic>
        <p:nvPicPr>
          <p:cNvPr id="5" name="Picture 4">
            <a:extLst>
              <a:ext uri="{FF2B5EF4-FFF2-40B4-BE49-F238E27FC236}">
                <a16:creationId xmlns:a16="http://schemas.microsoft.com/office/drawing/2014/main" id="{4DA89FC0-3167-487A-A492-7C089E5CE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22"/>
          <a:stretch>
            <a:fillRect/>
          </a:stretch>
        </p:blipFill>
        <p:spPr bwMode="auto">
          <a:xfrm>
            <a:off x="3505200" y="3556001"/>
            <a:ext cx="5736852" cy="275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546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3ABA52-130F-4E58-B608-56442D2FA42C}"/>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dirty="0">
                <a:solidFill>
                  <a:srgbClr val="00355C"/>
                </a:solidFill>
                <a:latin typeface="Arial" panose="020B0604020202020204" pitchFamily="34" charset="0"/>
              </a:rPr>
              <a:t>Vehicles, Internet, Phone, and the Future</a:t>
            </a:r>
          </a:p>
        </p:txBody>
      </p:sp>
      <p:pic>
        <p:nvPicPr>
          <p:cNvPr id="4" name="Picture 5">
            <a:extLst>
              <a:ext uri="{FF2B5EF4-FFF2-40B4-BE49-F238E27FC236}">
                <a16:creationId xmlns:a16="http://schemas.microsoft.com/office/drawing/2014/main" id="{765DB9B7-C774-4EAF-95E7-6031C4BE38F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9600" y="2057400"/>
            <a:ext cx="6501606" cy="404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6">
            <a:extLst>
              <a:ext uri="{FF2B5EF4-FFF2-40B4-BE49-F238E27FC236}">
                <a16:creationId xmlns:a16="http://schemas.microsoft.com/office/drawing/2014/main" id="{2D618528-6D2D-4FDD-99B6-1A1785A64B72}"/>
              </a:ext>
            </a:extLst>
          </p:cNvPr>
          <p:cNvSpPr>
            <a:spLocks noChangeArrowheads="1"/>
          </p:cNvSpPr>
          <p:nvPr/>
        </p:nvSpPr>
        <p:spPr bwMode="auto">
          <a:xfrm>
            <a:off x="533400" y="1405467"/>
            <a:ext cx="65137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20000"/>
              </a:spcBef>
              <a:buFont typeface="Wingdings" panose="05000000000000000000" pitchFamily="2" charset="2"/>
              <a:buNone/>
            </a:pPr>
            <a:r>
              <a:rPr lang="en-US" altLang="en-US" sz="2400" b="1" dirty="0">
                <a:solidFill>
                  <a:srgbClr val="002846"/>
                </a:solidFill>
                <a:latin typeface="Arial" panose="020B0604020202020204" pitchFamily="34" charset="0"/>
              </a:rPr>
              <a:t>Connected Vehicles (V2V)--Queue Warning </a:t>
            </a:r>
          </a:p>
        </p:txBody>
      </p:sp>
    </p:spTree>
    <p:extLst>
      <p:ext uri="{BB962C8B-B14F-4D97-AF65-F5344CB8AC3E}">
        <p14:creationId xmlns:p14="http://schemas.microsoft.com/office/powerpoint/2010/main" val="3775592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3ABA52-130F-4E58-B608-56442D2FA42C}"/>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Vehicles, Internet, Phone and the Future</a:t>
            </a:r>
          </a:p>
        </p:txBody>
      </p:sp>
      <p:sp>
        <p:nvSpPr>
          <p:cNvPr id="4" name="Content Placeholder 5">
            <a:extLst>
              <a:ext uri="{FF2B5EF4-FFF2-40B4-BE49-F238E27FC236}">
                <a16:creationId xmlns:a16="http://schemas.microsoft.com/office/drawing/2014/main" id="{B47BA39D-0B58-42D5-92B6-5B08B1DBBE36}"/>
              </a:ext>
            </a:extLst>
          </p:cNvPr>
          <p:cNvSpPr txBox="1">
            <a:spLocks/>
          </p:cNvSpPr>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buFont typeface="Wingdings" panose="05000000000000000000" pitchFamily="2" charset="2"/>
              <a:buNone/>
            </a:pPr>
            <a:r>
              <a:rPr lang="en-US" altLang="en-US" sz="2800" b="1" kern="0" dirty="0">
                <a:solidFill>
                  <a:srgbClr val="00355C"/>
                </a:solidFill>
                <a:cs typeface="Arial" panose="020B0604020202020204" pitchFamily="34" charset="0"/>
              </a:rPr>
              <a:t>Cooperative Vehicle-Infrastructure Systems</a:t>
            </a:r>
          </a:p>
          <a:p>
            <a:pPr marL="382588" indent="-209550">
              <a:buFont typeface="Wingdings" panose="05000000000000000000" pitchFamily="2" charset="2"/>
              <a:buNone/>
            </a:pPr>
            <a:r>
              <a:rPr lang="en-US" altLang="en-US" sz="2400" b="1" kern="0" dirty="0">
                <a:cs typeface="Arial" panose="020B0604020202020204" pitchFamily="34" charset="0"/>
              </a:rPr>
              <a:t>Vehicle-to Infrastructure (V2I)</a:t>
            </a:r>
          </a:p>
          <a:p>
            <a:pPr marL="382588"/>
            <a:r>
              <a:rPr lang="en-US" altLang="en-US" sz="2000" kern="0" dirty="0" err="1">
                <a:cs typeface="Arial" panose="020B0604020202020204" pitchFamily="34" charset="0"/>
              </a:rPr>
              <a:t>SPaT</a:t>
            </a:r>
            <a:r>
              <a:rPr lang="en-US" altLang="en-US" sz="2000" kern="0" dirty="0">
                <a:cs typeface="Arial" panose="020B0604020202020204" pitchFamily="34" charset="0"/>
              </a:rPr>
              <a:t> Message </a:t>
            </a:r>
          </a:p>
          <a:p>
            <a:pPr marL="382588"/>
            <a:r>
              <a:rPr lang="en-US" altLang="en-US" sz="2000" kern="0" dirty="0">
                <a:cs typeface="Arial" panose="020B0604020202020204" pitchFamily="34" charset="0"/>
              </a:rPr>
              <a:t>Applications</a:t>
            </a:r>
          </a:p>
          <a:p>
            <a:pPr marL="727075" lvl="1" indent="-342900">
              <a:buFont typeface="Arial" panose="020B0604020202020204" pitchFamily="34" charset="0"/>
              <a:buChar char="•"/>
            </a:pPr>
            <a:r>
              <a:rPr lang="en-US" altLang="en-US" sz="2000" i="1" kern="0" dirty="0">
                <a:cs typeface="Arial" panose="020B0604020202020204" pitchFamily="34" charset="0"/>
              </a:rPr>
              <a:t>Safety </a:t>
            </a:r>
          </a:p>
          <a:p>
            <a:pPr marL="727075" lvl="1" indent="-342900">
              <a:buFont typeface="Arial" panose="020B0604020202020204" pitchFamily="34" charset="0"/>
              <a:buChar char="•"/>
            </a:pPr>
            <a:r>
              <a:rPr lang="en-US" altLang="en-US" sz="2000" i="1" kern="0" dirty="0">
                <a:cs typeface="Arial" panose="020B0604020202020204" pitchFamily="34" charset="0"/>
              </a:rPr>
              <a:t>Mobility </a:t>
            </a:r>
          </a:p>
          <a:p>
            <a:pPr marL="693737" indent="-228600"/>
            <a:r>
              <a:rPr lang="en-US" altLang="en-US" sz="2000" kern="0" dirty="0">
                <a:cs typeface="Arial" panose="020B0604020202020204" pitchFamily="34" charset="0"/>
              </a:rPr>
              <a:t>Improved traffic signal control</a:t>
            </a:r>
          </a:p>
          <a:p>
            <a:pPr marL="693737" indent="-228600"/>
            <a:r>
              <a:rPr lang="en-US" altLang="en-US" sz="2000" kern="0" dirty="0">
                <a:cs typeface="Arial" panose="020B0604020202020204" pitchFamily="34" charset="0"/>
              </a:rPr>
              <a:t>Dynamic route advisory </a:t>
            </a:r>
          </a:p>
          <a:p>
            <a:pPr marL="693737" indent="-228600"/>
            <a:r>
              <a:rPr lang="en-US" altLang="en-US" sz="2000" kern="0" dirty="0">
                <a:cs typeface="Arial" panose="020B0604020202020204" pitchFamily="34" charset="0"/>
              </a:rPr>
              <a:t>Environment</a:t>
            </a:r>
          </a:p>
          <a:p>
            <a:pPr marL="808037" indent="-342900">
              <a:buFont typeface="Arial" panose="020B0604020202020204" pitchFamily="34" charset="0"/>
              <a:buChar char="•"/>
            </a:pPr>
            <a:r>
              <a:rPr lang="en-US" altLang="en-US" sz="2000" i="1" kern="0" dirty="0">
                <a:cs typeface="Arial" panose="020B0604020202020204" pitchFamily="34" charset="0"/>
              </a:rPr>
              <a:t>Speed advisory for minimum fuel/emissions </a:t>
            </a:r>
            <a:endParaRPr lang="en-US" altLang="en-US" sz="2000" i="1" kern="0" dirty="0"/>
          </a:p>
        </p:txBody>
      </p:sp>
    </p:spTree>
    <p:extLst>
      <p:ext uri="{BB962C8B-B14F-4D97-AF65-F5344CB8AC3E}">
        <p14:creationId xmlns:p14="http://schemas.microsoft.com/office/powerpoint/2010/main" val="1290979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3ABA52-130F-4E58-B608-56442D2FA42C}"/>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dirty="0">
                <a:solidFill>
                  <a:srgbClr val="00355C"/>
                </a:solidFill>
                <a:latin typeface="Arial" panose="020B0604020202020204" pitchFamily="34" charset="0"/>
              </a:rPr>
              <a:t>Vehicles, Internet, Phone, and the Future</a:t>
            </a:r>
          </a:p>
        </p:txBody>
      </p:sp>
      <p:sp>
        <p:nvSpPr>
          <p:cNvPr id="6" name="Content Placeholder 5">
            <a:extLst>
              <a:ext uri="{FF2B5EF4-FFF2-40B4-BE49-F238E27FC236}">
                <a16:creationId xmlns:a16="http://schemas.microsoft.com/office/drawing/2014/main" id="{B4C5FD25-FC1F-4EB8-BBF7-07DEDC19D469}"/>
              </a:ext>
            </a:extLst>
          </p:cNvPr>
          <p:cNvSpPr>
            <a:spLocks noGrp="1"/>
          </p:cNvSpPr>
          <p:nvPr>
            <p:ph idx="4294967295"/>
          </p:nvPr>
        </p:nvSpPr>
        <p:spPr>
          <a:xfrm>
            <a:off x="76200" y="1433512"/>
            <a:ext cx="8229600" cy="4525963"/>
          </a:xfrm>
          <a:prstGeom prst="rect">
            <a:avLst/>
          </a:prstGeom>
        </p:spPr>
        <p:txBody>
          <a:bodyPr/>
          <a:lstStyle/>
          <a:p>
            <a:pPr marL="382588" indent="-209550">
              <a:buNone/>
            </a:pPr>
            <a:r>
              <a:rPr lang="en-US" altLang="en-US" sz="2400" b="1" dirty="0">
                <a:cs typeface="Arial" panose="020B0604020202020204" pitchFamily="34" charset="0"/>
              </a:rPr>
              <a:t>Vehicle-to Infrastructure (V2I)</a:t>
            </a:r>
          </a:p>
          <a:p>
            <a:pPr marL="382588" indent="-209550">
              <a:buFont typeface="Wingdings" panose="05000000000000000000" pitchFamily="2" charset="2"/>
              <a:buNone/>
            </a:pPr>
            <a:r>
              <a:rPr lang="en-US" altLang="en-US" sz="2000" b="1" dirty="0">
                <a:solidFill>
                  <a:srgbClr val="00355C"/>
                </a:solidFill>
                <a:ea typeface="MS PGothic" panose="020B0600070205080204" pitchFamily="34" charset="-128"/>
                <a:cs typeface="Arial" panose="020B0604020202020204" pitchFamily="34" charset="0"/>
              </a:rPr>
              <a:t>Dynamic Speed Advisory (Source: BMW)</a:t>
            </a:r>
          </a:p>
          <a:p>
            <a:pPr marL="382588" indent="-209550">
              <a:buFont typeface="Wingdings" panose="05000000000000000000" pitchFamily="2" charset="2"/>
              <a:buNone/>
            </a:pPr>
            <a:endParaRPr lang="en-US" altLang="en-US" sz="2400" b="1" dirty="0">
              <a:solidFill>
                <a:srgbClr val="00355C"/>
              </a:solidFill>
              <a:cs typeface="Arial" panose="020B0604020202020204" pitchFamily="34" charset="0"/>
            </a:endParaRPr>
          </a:p>
          <a:p>
            <a:pPr marL="382588" indent="-209550">
              <a:buFont typeface="Wingdings" panose="05000000000000000000" pitchFamily="2" charset="2"/>
              <a:buNone/>
            </a:pPr>
            <a:endParaRPr lang="en-US" altLang="en-US" sz="2400" b="1" dirty="0">
              <a:solidFill>
                <a:srgbClr val="00355C"/>
              </a:solidFill>
              <a:ea typeface="MS PGothic" panose="020B0600070205080204" pitchFamily="34" charset="-128"/>
              <a:cs typeface="Arial" panose="020B0604020202020204" pitchFamily="34" charset="0"/>
            </a:endParaRPr>
          </a:p>
          <a:p>
            <a:pPr marL="382588" indent="-209550">
              <a:buFont typeface="Wingdings" panose="05000000000000000000" pitchFamily="2" charset="2"/>
              <a:buNone/>
            </a:pPr>
            <a:endParaRPr lang="en-US" altLang="en-US" sz="2400" b="1" dirty="0">
              <a:solidFill>
                <a:schemeClr val="accent2"/>
              </a:solidFill>
              <a:ea typeface="MS PGothic" panose="020B0600070205080204" pitchFamily="34" charset="-128"/>
            </a:endParaRPr>
          </a:p>
        </p:txBody>
      </p:sp>
      <p:pic>
        <p:nvPicPr>
          <p:cNvPr id="75781" name="Picture 5">
            <a:extLst>
              <a:ext uri="{FF2B5EF4-FFF2-40B4-BE49-F238E27FC236}">
                <a16:creationId xmlns:a16="http://schemas.microsoft.com/office/drawing/2014/main" id="{4F6D5373-9556-4DC4-886F-3AFD5A14E2E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90119" y="3703718"/>
            <a:ext cx="5621594" cy="241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a:extLst>
              <a:ext uri="{FF2B5EF4-FFF2-40B4-BE49-F238E27FC236}">
                <a16:creationId xmlns:a16="http://schemas.microsoft.com/office/drawing/2014/main" id="{A2548E18-DD7D-4DB1-814A-BE6F9299D4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68" t="6975" r="3347" b="7680"/>
          <a:stretch/>
        </p:blipFill>
        <p:spPr bwMode="auto">
          <a:xfrm>
            <a:off x="199717" y="3696494"/>
            <a:ext cx="2894372" cy="22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5">
            <a:extLst>
              <a:ext uri="{FF2B5EF4-FFF2-40B4-BE49-F238E27FC236}">
                <a16:creationId xmlns:a16="http://schemas.microsoft.com/office/drawing/2014/main" id="{A23E7982-01AE-41BF-9F2E-931B2FFD1F58}"/>
              </a:ext>
            </a:extLst>
          </p:cNvPr>
          <p:cNvSpPr>
            <a:spLocks/>
          </p:cNvSpPr>
          <p:nvPr/>
        </p:nvSpPr>
        <p:spPr bwMode="auto">
          <a:xfrm>
            <a:off x="-152400" y="2475540"/>
            <a:ext cx="8953500" cy="105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2588" indent="-209550" eaLnBrk="0" hangingPunct="0">
              <a:spcBef>
                <a:spcPct val="20000"/>
              </a:spcBef>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1pPr>
            <a:lvl2pPr marL="593725" indent="-209550" eaLnBrk="0" hangingPunct="0">
              <a:spcBef>
                <a:spcPct val="20000"/>
              </a:spcBef>
              <a:buSzPct val="65000"/>
              <a:buFont typeface="Arial Unicode MS" pitchFamily="34" charset="-128"/>
              <a:buChar char="□"/>
              <a:defRPr sz="16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buFont typeface="Wingdings" panose="05000000000000000000" pitchFamily="2" charset="2"/>
              <a:buNone/>
            </a:pPr>
            <a:r>
              <a:rPr lang="en-US" altLang="en-US" sz="2400" b="1" dirty="0">
                <a:solidFill>
                  <a:srgbClr val="00355C"/>
                </a:solidFill>
                <a:cs typeface="Arial" panose="020B0604020202020204" pitchFamily="34" charset="0"/>
              </a:rPr>
              <a:t>	</a:t>
            </a:r>
            <a:r>
              <a:rPr lang="en-US" altLang="en-US" sz="2000" dirty="0" err="1">
                <a:cs typeface="Arial" panose="020B0604020202020204" pitchFamily="34" charset="0"/>
              </a:rPr>
              <a:t>SPaT</a:t>
            </a:r>
            <a:r>
              <a:rPr lang="en-US" altLang="en-US" sz="2000" dirty="0">
                <a:cs typeface="Arial" panose="020B0604020202020204" pitchFamily="34" charset="0"/>
              </a:rPr>
              <a:t> message transmitted to the vehicle </a:t>
            </a:r>
          </a:p>
          <a:p>
            <a:pPr>
              <a:buFont typeface="Wingdings" panose="05000000000000000000" pitchFamily="2" charset="2"/>
              <a:buNone/>
            </a:pPr>
            <a:r>
              <a:rPr lang="en-US" altLang="en-US" sz="2000" dirty="0">
                <a:cs typeface="Arial" panose="020B0604020202020204" pitchFamily="34" charset="0"/>
              </a:rPr>
              <a:t>    Signal status and recommended speed on driver speedometer </a:t>
            </a:r>
            <a:endParaRPr lang="en-US" alt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35C65-A69B-433F-A56E-539E4225D7DE}"/>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dirty="0">
                <a:solidFill>
                  <a:srgbClr val="00355C"/>
                </a:solidFill>
                <a:latin typeface="Arial" panose="020B0604020202020204" pitchFamily="34" charset="0"/>
              </a:rPr>
              <a:t>Learning Objectives </a:t>
            </a:r>
          </a:p>
        </p:txBody>
      </p:sp>
      <p:sp>
        <p:nvSpPr>
          <p:cNvPr id="6" name="Content Placeholder 5">
            <a:extLst>
              <a:ext uri="{FF2B5EF4-FFF2-40B4-BE49-F238E27FC236}">
                <a16:creationId xmlns:a16="http://schemas.microsoft.com/office/drawing/2014/main" id="{81B4D7AD-7AEA-4DDC-B432-684442316B59}"/>
              </a:ext>
            </a:extLst>
          </p:cNvPr>
          <p:cNvSpPr>
            <a:spLocks noGrp="1"/>
          </p:cNvSpPr>
          <p:nvPr>
            <p:ph idx="1"/>
          </p:nvPr>
        </p:nvSpPr>
        <p:spPr>
          <a:xfrm>
            <a:off x="571500" y="1524000"/>
            <a:ext cx="8229600" cy="4525963"/>
          </a:xfrm>
          <a:ln/>
        </p:spPr>
        <p:txBody>
          <a:bodyPr/>
          <a:lstStyle/>
          <a:p>
            <a:pPr marL="382588" indent="-209550">
              <a:buFont typeface="Wingdings" panose="05000000000000000000" pitchFamily="2" charset="2"/>
              <a:buNone/>
            </a:pPr>
            <a:endParaRPr altLang="en-US" sz="1400" b="1" dirty="0">
              <a:solidFill>
                <a:schemeClr val="tx2"/>
              </a:solidFill>
              <a:latin typeface="Helvetica" panose="020B0604020202020204" pitchFamily="34" charset="0"/>
              <a:ea typeface="MS PGothic" panose="020B0600070205080204" pitchFamily="34" charset="-128"/>
            </a:endParaRPr>
          </a:p>
          <a:p>
            <a:pPr marL="382588" indent="-209550"/>
            <a:r>
              <a:rPr lang="en-US" sz="2400" dirty="0">
                <a:solidFill>
                  <a:srgbClr val="000000"/>
                </a:solidFill>
                <a:effectLst/>
                <a:latin typeface="+mj-lt"/>
                <a:ea typeface="Arial" panose="020B0604020202020204" pitchFamily="34" charset="0"/>
                <a:cs typeface="Times New Roman" panose="02020603050405020304" pitchFamily="18" charset="0"/>
              </a:rPr>
              <a:t>Learn the capabilities, features, and limitations, of ITS technologies for multimodal transportation </a:t>
            </a:r>
          </a:p>
          <a:p>
            <a:pPr marL="382588" indent="-209550">
              <a:spcBef>
                <a:spcPts val="2400"/>
              </a:spcBef>
            </a:pPr>
            <a:r>
              <a:rPr lang="en-US" sz="2400" dirty="0">
                <a:solidFill>
                  <a:srgbClr val="000000"/>
                </a:solidFill>
                <a:effectLst/>
                <a:latin typeface="+mj-lt"/>
                <a:ea typeface="Arial" panose="020B0604020202020204" pitchFamily="34" charset="0"/>
                <a:cs typeface="Times New Roman" panose="02020603050405020304" pitchFamily="18" charset="0"/>
              </a:rPr>
              <a:t>Understand deployment opportunities and constraints for ITS technologies for all travelers</a:t>
            </a:r>
          </a:p>
          <a:p>
            <a:pPr marL="382588" indent="-209550">
              <a:spcBef>
                <a:spcPts val="2400"/>
              </a:spcBef>
            </a:pPr>
            <a:r>
              <a:rPr lang="en-US" sz="2400" dirty="0">
                <a:solidFill>
                  <a:srgbClr val="000000"/>
                </a:solidFill>
                <a:effectLst/>
                <a:latin typeface="+mj-lt"/>
                <a:ea typeface="Arial" panose="020B0604020202020204" pitchFamily="34" charset="0"/>
                <a:cs typeface="Times New Roman" panose="02020603050405020304" pitchFamily="18" charset="0"/>
              </a:rPr>
              <a:t>Understand emerging and future trends in ITS technologies for all travelers  </a:t>
            </a:r>
            <a:endParaRPr altLang="en-US" sz="2400" dirty="0">
              <a:ea typeface="MS PGothic" panose="020B0600070205080204" pitchFamily="34" charset="-128"/>
              <a:cs typeface="Arial" panose="020B0604020202020204" pitchFamily="34" charset="0"/>
            </a:endParaRPr>
          </a:p>
          <a:p>
            <a:pPr marL="593725" lvl="1" indent="-209550">
              <a:buSzPct val="50000"/>
              <a:buFont typeface="Wingdings" panose="05000000000000000000" pitchFamily="2" charset="2"/>
              <a:buNone/>
            </a:pPr>
            <a:endParaRPr altLang="en-US" sz="2400" dirty="0">
              <a:ea typeface="MS PGothic" panose="020B0600070205080204" pitchFamily="34" charset="-128"/>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3ABA52-130F-4E58-B608-56442D2FA42C}"/>
              </a:ext>
            </a:extLst>
          </p:cNvPr>
          <p:cNvSpPr txBox="1">
            <a:spLocks/>
          </p:cNvSpPr>
          <p:nvPr/>
        </p:nvSpPr>
        <p:spPr bwMode="auto">
          <a:xfrm>
            <a:off x="342900" y="4572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dirty="0">
                <a:solidFill>
                  <a:srgbClr val="00355C"/>
                </a:solidFill>
                <a:latin typeface="Arial" panose="020B0604020202020204" pitchFamily="34" charset="0"/>
              </a:rPr>
              <a:t>Automated Vehicles (AV)</a:t>
            </a:r>
          </a:p>
        </p:txBody>
      </p:sp>
      <p:sp>
        <p:nvSpPr>
          <p:cNvPr id="6" name="Content Placeholder 5">
            <a:extLst>
              <a:ext uri="{FF2B5EF4-FFF2-40B4-BE49-F238E27FC236}">
                <a16:creationId xmlns:a16="http://schemas.microsoft.com/office/drawing/2014/main" id="{B4C5FD25-FC1F-4EB8-BBF7-07DEDC19D469}"/>
              </a:ext>
            </a:extLst>
          </p:cNvPr>
          <p:cNvSpPr>
            <a:spLocks noGrp="1"/>
          </p:cNvSpPr>
          <p:nvPr>
            <p:ph idx="4294967295"/>
          </p:nvPr>
        </p:nvSpPr>
        <p:spPr>
          <a:xfrm>
            <a:off x="76200" y="1371600"/>
            <a:ext cx="8229600" cy="4525963"/>
          </a:xfrm>
          <a:prstGeom prst="rect">
            <a:avLst/>
          </a:prstGeom>
        </p:spPr>
        <p:txBody>
          <a:bodyPr/>
          <a:lstStyle/>
          <a:p>
            <a:pPr marL="382588" indent="-209550">
              <a:buFont typeface="Wingdings" panose="05000000000000000000" pitchFamily="2" charset="2"/>
              <a:buNone/>
            </a:pPr>
            <a:r>
              <a:rPr lang="en-US" altLang="en-US" sz="2400" b="1" dirty="0">
                <a:solidFill>
                  <a:srgbClr val="00355C"/>
                </a:solidFill>
                <a:cs typeface="Arial" panose="020B0604020202020204" pitchFamily="34" charset="0"/>
              </a:rPr>
              <a:t>Levels of Automation </a:t>
            </a:r>
            <a:endParaRPr lang="en-US" altLang="en-US" sz="2400" b="1" dirty="0">
              <a:solidFill>
                <a:srgbClr val="00355C"/>
              </a:solidFill>
              <a:ea typeface="MS PGothic" panose="020B0600070205080204" pitchFamily="34" charset="-128"/>
              <a:cs typeface="Arial" panose="020B0604020202020204" pitchFamily="34" charset="0"/>
            </a:endParaRPr>
          </a:p>
          <a:p>
            <a:pPr marL="382588" indent="-209550">
              <a:buFont typeface="Wingdings" panose="05000000000000000000" pitchFamily="2" charset="2"/>
              <a:buNone/>
            </a:pPr>
            <a:endParaRPr lang="en-US" altLang="en-US" sz="2400" b="1" dirty="0">
              <a:solidFill>
                <a:srgbClr val="00355C"/>
              </a:solidFill>
              <a:cs typeface="Arial" panose="020B0604020202020204" pitchFamily="34" charset="0"/>
            </a:endParaRPr>
          </a:p>
          <a:p>
            <a:pPr marL="382588" indent="-209550">
              <a:buFont typeface="Wingdings" panose="05000000000000000000" pitchFamily="2" charset="2"/>
              <a:buNone/>
            </a:pPr>
            <a:endParaRPr lang="en-US" altLang="en-US" sz="2400" b="1" dirty="0">
              <a:solidFill>
                <a:srgbClr val="00355C"/>
              </a:solidFill>
              <a:ea typeface="MS PGothic" panose="020B0600070205080204" pitchFamily="34" charset="-128"/>
              <a:cs typeface="Arial" panose="020B0604020202020204" pitchFamily="34" charset="0"/>
            </a:endParaRPr>
          </a:p>
          <a:p>
            <a:pPr marL="382588" indent="-209550">
              <a:buFont typeface="Wingdings" panose="05000000000000000000" pitchFamily="2" charset="2"/>
              <a:buNone/>
            </a:pPr>
            <a:endParaRPr lang="en-US" altLang="en-US" sz="2400" b="1" dirty="0">
              <a:solidFill>
                <a:schemeClr val="accent2"/>
              </a:solidFill>
              <a:ea typeface="MS PGothic" panose="020B0600070205080204" pitchFamily="34" charset="-128"/>
            </a:endParaRPr>
          </a:p>
        </p:txBody>
      </p:sp>
      <p:sp>
        <p:nvSpPr>
          <p:cNvPr id="5" name="Content Placeholder 5">
            <a:extLst>
              <a:ext uri="{FF2B5EF4-FFF2-40B4-BE49-F238E27FC236}">
                <a16:creationId xmlns:a16="http://schemas.microsoft.com/office/drawing/2014/main" id="{7BC58F2B-B0F2-4178-A2F9-FBB1D82E55EA}"/>
              </a:ext>
            </a:extLst>
          </p:cNvPr>
          <p:cNvSpPr txBox="1">
            <a:spLocks/>
          </p:cNvSpPr>
          <p:nvPr/>
        </p:nvSpPr>
        <p:spPr bwMode="auto">
          <a:xfrm>
            <a:off x="457200" y="4724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r>
              <a:rPr lang="en-US" altLang="en-US" sz="2000" kern="0" dirty="0">
                <a:cs typeface="Arial" panose="020B0604020202020204" pitchFamily="34" charset="0"/>
              </a:rPr>
              <a:t>More than 30 private companies developing AV technology</a:t>
            </a:r>
          </a:p>
          <a:p>
            <a:pPr marL="382588" indent="-209550"/>
            <a:r>
              <a:rPr lang="en-US" altLang="en-US" sz="2000" kern="0" dirty="0">
                <a:cs typeface="Arial" panose="020B0604020202020204" pitchFamily="34" charset="0"/>
              </a:rPr>
              <a:t>Emphasis on Level 4</a:t>
            </a:r>
          </a:p>
          <a:p>
            <a:pPr marL="382588" indent="-209550"/>
            <a:r>
              <a:rPr lang="en-US" altLang="en-US" sz="2000" b="1" i="1" kern="0" dirty="0">
                <a:cs typeface="Arial" panose="020B0604020202020204" pitchFamily="34" charset="0"/>
              </a:rPr>
              <a:t>Waymo</a:t>
            </a:r>
            <a:r>
              <a:rPr lang="en-US" altLang="en-US" sz="2000" kern="0" dirty="0">
                <a:cs typeface="Arial" panose="020B0604020202020204" pitchFamily="34" charset="0"/>
              </a:rPr>
              <a:t> is the only automated private vehicle in operation </a:t>
            </a:r>
          </a:p>
          <a:p>
            <a:pPr marL="382588" indent="-209550"/>
            <a:r>
              <a:rPr lang="en-US" altLang="en-US" sz="2000" kern="0" dirty="0">
                <a:cs typeface="Arial" panose="020B0604020202020204" pitchFamily="34" charset="0"/>
              </a:rPr>
              <a:t> </a:t>
            </a:r>
            <a:r>
              <a:rPr lang="en-US" altLang="en-US" sz="2000" b="1" i="1" kern="0" dirty="0" err="1">
                <a:cs typeface="Arial" panose="020B0604020202020204" pitchFamily="34" charset="0"/>
              </a:rPr>
              <a:t>Nuro</a:t>
            </a:r>
            <a:r>
              <a:rPr lang="en-US" altLang="en-US" sz="2000" kern="0" dirty="0">
                <a:cs typeface="Arial" panose="020B0604020202020204" pitchFamily="34" charset="0"/>
              </a:rPr>
              <a:t> is an AV mini car for package deliveries in neighborhoods</a:t>
            </a:r>
          </a:p>
          <a:p>
            <a:pPr marL="593725" lvl="1">
              <a:buSzPct val="50000"/>
              <a:buFont typeface="Wingdings" panose="05000000000000000000" pitchFamily="2" charset="2"/>
              <a:buNone/>
            </a:pPr>
            <a:r>
              <a:rPr lang="en-US" altLang="en-US" sz="2400" b="1" kern="0" dirty="0">
                <a:cs typeface="Arial" panose="020B0604020202020204" pitchFamily="34" charset="0"/>
              </a:rPr>
              <a:t> </a:t>
            </a:r>
            <a:endParaRPr lang="en-US" altLang="en-US" sz="2400" kern="0" dirty="0">
              <a:cs typeface="Arial" panose="020B0604020202020204" pitchFamily="34" charset="0"/>
            </a:endParaRPr>
          </a:p>
        </p:txBody>
      </p:sp>
      <p:pic>
        <p:nvPicPr>
          <p:cNvPr id="4" name="Picture 3">
            <a:extLst>
              <a:ext uri="{FF2B5EF4-FFF2-40B4-BE49-F238E27FC236}">
                <a16:creationId xmlns:a16="http://schemas.microsoft.com/office/drawing/2014/main" id="{CAAD5D80-FC0F-44FE-AECC-991F217C6D9C}"/>
              </a:ext>
            </a:extLst>
          </p:cNvPr>
          <p:cNvPicPr>
            <a:picLocks noChangeAspect="1"/>
          </p:cNvPicPr>
          <p:nvPr/>
        </p:nvPicPr>
        <p:blipFill rotWithShape="1">
          <a:blip r:embed="rId3"/>
          <a:srcRect t="9582" r="4431"/>
          <a:stretch/>
        </p:blipFill>
        <p:spPr>
          <a:xfrm>
            <a:off x="360106" y="1905000"/>
            <a:ext cx="5143500" cy="2514600"/>
          </a:xfrm>
          <a:prstGeom prst="rect">
            <a:avLst/>
          </a:prstGeom>
        </p:spPr>
      </p:pic>
    </p:spTree>
    <p:extLst>
      <p:ext uri="{BB962C8B-B14F-4D97-AF65-F5344CB8AC3E}">
        <p14:creationId xmlns:p14="http://schemas.microsoft.com/office/powerpoint/2010/main" val="2586101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9418B4A-87FF-4DD1-9E96-43E5E832E18D}"/>
              </a:ext>
            </a:extLst>
          </p:cNvPr>
          <p:cNvSpPr>
            <a:spLocks noGrp="1"/>
          </p:cNvSpPr>
          <p:nvPr>
            <p:ph type="title"/>
          </p:nvPr>
        </p:nvSpPr>
        <p:spPr/>
        <p:txBody>
          <a:bodyPr/>
          <a:lstStyle/>
          <a:p>
            <a:r>
              <a:rPr lang="en-US" altLang="en-US">
                <a:solidFill>
                  <a:srgbClr val="00355C"/>
                </a:solidFill>
                <a:ea typeface="MS PGothic" panose="020B0600070205080204" pitchFamily="34" charset="-128"/>
              </a:rPr>
              <a:t>Summary</a:t>
            </a:r>
          </a:p>
        </p:txBody>
      </p:sp>
      <p:sp>
        <p:nvSpPr>
          <p:cNvPr id="6" name="Content Placeholder 5">
            <a:extLst>
              <a:ext uri="{FF2B5EF4-FFF2-40B4-BE49-F238E27FC236}">
                <a16:creationId xmlns:a16="http://schemas.microsoft.com/office/drawing/2014/main" id="{94490557-0BA4-411D-97B4-E51953C5E5F1}"/>
              </a:ext>
            </a:extLst>
          </p:cNvPr>
          <p:cNvSpPr>
            <a:spLocks noGrp="1"/>
          </p:cNvSpPr>
          <p:nvPr>
            <p:ph idx="1"/>
          </p:nvPr>
        </p:nvSpPr>
        <p:spPr>
          <a:xfrm>
            <a:off x="457200" y="1143000"/>
            <a:ext cx="8391832" cy="5715000"/>
          </a:xfrm>
          <a:ln/>
        </p:spPr>
        <p:txBody>
          <a:bodyPr/>
          <a:lstStyle/>
          <a:p>
            <a:pPr marL="382588" indent="-209550">
              <a:buFont typeface="Wingdings" panose="05000000000000000000" pitchFamily="2" charset="2"/>
              <a:buNone/>
            </a:pPr>
            <a:endParaRPr altLang="en-US" sz="1400" b="1" dirty="0">
              <a:solidFill>
                <a:schemeClr val="accent2"/>
              </a:solidFill>
              <a:latin typeface="Helvetica" panose="020B0604020202020204" pitchFamily="34" charset="0"/>
              <a:ea typeface="MS PGothic" panose="020B0600070205080204" pitchFamily="34" charset="-128"/>
            </a:endParaRPr>
          </a:p>
          <a:p>
            <a:pPr marL="382588" indent="-209550">
              <a:buFont typeface="Wingdings" panose="05000000000000000000" pitchFamily="2" charset="2"/>
              <a:buNone/>
            </a:pPr>
            <a:r>
              <a:rPr altLang="en-US" sz="2400" b="1" dirty="0">
                <a:solidFill>
                  <a:srgbClr val="00355C"/>
                </a:solidFill>
                <a:ea typeface="MS PGothic" panose="020B0600070205080204" pitchFamily="34" charset="-128"/>
                <a:cs typeface="Arial" panose="020B0604020202020204" pitchFamily="34" charset="0"/>
              </a:rPr>
              <a:t>Traveler Information</a:t>
            </a:r>
            <a:r>
              <a:rPr altLang="en-US" sz="2400" dirty="0">
                <a:solidFill>
                  <a:srgbClr val="00355C"/>
                </a:solidFill>
                <a:ea typeface="MS PGothic" panose="020B0600070205080204" pitchFamily="34" charset="-128"/>
                <a:cs typeface="Arial" panose="020B0604020202020204" pitchFamily="34" charset="0"/>
              </a:rPr>
              <a:t> </a:t>
            </a:r>
          </a:p>
          <a:p>
            <a:pPr marL="516763" indent="-342900"/>
            <a:r>
              <a:rPr altLang="en-US" sz="2000" dirty="0">
                <a:ea typeface="MS PGothic" panose="020B0600070205080204" pitchFamily="34" charset="-128"/>
                <a:cs typeface="Arial" panose="020B0604020202020204" pitchFamily="34" charset="0"/>
              </a:rPr>
              <a:t>Predominant use of mobile devices for data sources and information dissemination</a:t>
            </a:r>
          </a:p>
          <a:p>
            <a:pPr marL="516763" indent="-342900"/>
            <a:r>
              <a:rPr altLang="en-US" sz="2000" dirty="0">
                <a:ea typeface="MS PGothic" panose="020B0600070205080204" pitchFamily="34" charset="-128"/>
                <a:cs typeface="Arial" panose="020B0604020202020204" pitchFamily="34" charset="0"/>
              </a:rPr>
              <a:t>Multimodal applications </a:t>
            </a:r>
            <a:endParaRPr lang="en-US" altLang="en-US" sz="2000" dirty="0">
              <a:ea typeface="MS PGothic" panose="020B0600070205080204" pitchFamily="34" charset="-128"/>
              <a:cs typeface="Arial" panose="020B0604020202020204" pitchFamily="34" charset="0"/>
            </a:endParaRPr>
          </a:p>
          <a:p>
            <a:pPr marL="382588" indent="-209550">
              <a:spcBef>
                <a:spcPts val="1200"/>
              </a:spcBef>
              <a:buFont typeface="Wingdings" panose="05000000000000000000" pitchFamily="2" charset="2"/>
              <a:buNone/>
            </a:pPr>
            <a:r>
              <a:rPr lang="en-US" altLang="en-US" sz="2400" b="1" dirty="0">
                <a:solidFill>
                  <a:srgbClr val="00355C"/>
                </a:solidFill>
                <a:ea typeface="MS PGothic" panose="020B0600070205080204" pitchFamily="34" charset="-128"/>
                <a:cs typeface="Arial" panose="020B0604020202020204" pitchFamily="34" charset="0"/>
              </a:rPr>
              <a:t>Mobility on Demand (MOD)</a:t>
            </a:r>
            <a:endParaRPr lang="en-US" altLang="en-US" sz="2400" dirty="0">
              <a:solidFill>
                <a:srgbClr val="00355C"/>
              </a:solidFill>
              <a:ea typeface="MS PGothic" panose="020B0600070205080204" pitchFamily="34" charset="-128"/>
              <a:cs typeface="Arial" panose="020B0604020202020204" pitchFamily="34" charset="0"/>
            </a:endParaRPr>
          </a:p>
          <a:p>
            <a:pPr marL="516763" indent="-342900"/>
            <a:r>
              <a:rPr lang="en-US" altLang="en-US" sz="2000" dirty="0">
                <a:ea typeface="MS PGothic" panose="020B0600070205080204" pitchFamily="34" charset="-128"/>
                <a:cs typeface="Arial" panose="020B0604020202020204" pitchFamily="34" charset="0"/>
              </a:rPr>
              <a:t>Safe, reliable travel for all users</a:t>
            </a:r>
          </a:p>
          <a:p>
            <a:pPr marL="516763" indent="-342900"/>
            <a:r>
              <a:rPr lang="en-US" altLang="en-US" sz="2000" dirty="0">
                <a:ea typeface="MS PGothic" panose="020B0600070205080204" pitchFamily="34" charset="-128"/>
                <a:cs typeface="Arial" panose="020B0604020202020204" pitchFamily="34" charset="0"/>
              </a:rPr>
              <a:t>Connected multimodal network</a:t>
            </a:r>
          </a:p>
          <a:p>
            <a:pPr marL="516763" indent="-342900"/>
            <a:r>
              <a:rPr lang="en-US" altLang="en-US" sz="2000" dirty="0">
                <a:ea typeface="MS PGothic" panose="020B0600070205080204" pitchFamily="34" charset="-128"/>
                <a:cs typeface="Arial" panose="020B0604020202020204" pitchFamily="34" charset="0"/>
              </a:rPr>
              <a:t>Mobility as a Service (</a:t>
            </a:r>
            <a:r>
              <a:rPr lang="en-US" altLang="en-US" sz="2000" dirty="0" err="1">
                <a:ea typeface="MS PGothic" panose="020B0600070205080204" pitchFamily="34" charset="-128"/>
                <a:cs typeface="Arial" panose="020B0604020202020204" pitchFamily="34" charset="0"/>
              </a:rPr>
              <a:t>MaaS</a:t>
            </a:r>
            <a:r>
              <a:rPr lang="en-US" altLang="en-US" sz="2000" dirty="0">
                <a:ea typeface="MS PGothic" panose="020B0600070205080204" pitchFamily="34" charset="-128"/>
                <a:cs typeface="Arial" panose="020B0604020202020204" pitchFamily="34" charset="0"/>
              </a:rPr>
              <a:t>) </a:t>
            </a:r>
          </a:p>
          <a:p>
            <a:pPr marL="382588" indent="-209550">
              <a:spcBef>
                <a:spcPts val="1200"/>
              </a:spcBef>
              <a:buFont typeface="Wingdings" panose="05000000000000000000" pitchFamily="2" charset="2"/>
              <a:buNone/>
            </a:pPr>
            <a:r>
              <a:rPr altLang="en-US" sz="2400" b="1" dirty="0">
                <a:solidFill>
                  <a:srgbClr val="00355C"/>
                </a:solidFill>
                <a:ea typeface="MS PGothic" panose="020B0600070205080204" pitchFamily="34" charset="-128"/>
                <a:cs typeface="Arial" panose="020B0604020202020204" pitchFamily="34" charset="0"/>
              </a:rPr>
              <a:t>Emerging Applications</a:t>
            </a:r>
            <a:r>
              <a:rPr altLang="en-US" sz="2400" dirty="0">
                <a:solidFill>
                  <a:srgbClr val="00355C"/>
                </a:solidFill>
                <a:ea typeface="MS PGothic" panose="020B0600070205080204" pitchFamily="34" charset="-128"/>
                <a:cs typeface="Arial" panose="020B0604020202020204" pitchFamily="34" charset="0"/>
              </a:rPr>
              <a:t> </a:t>
            </a:r>
            <a:endParaRPr lang="en-US" altLang="en-US" sz="2000" dirty="0">
              <a:solidFill>
                <a:srgbClr val="00355C"/>
              </a:solidFill>
              <a:ea typeface="MS PGothic" panose="020B0600070205080204" pitchFamily="34" charset="-128"/>
              <a:cs typeface="Arial" panose="020B0604020202020204" pitchFamily="34" charset="0"/>
            </a:endParaRPr>
          </a:p>
          <a:p>
            <a:pPr marL="516763" indent="-342900">
              <a:buSzPct val="50000"/>
            </a:pPr>
            <a:r>
              <a:rPr lang="en-US" altLang="en-US" sz="2000" dirty="0">
                <a:ea typeface="MS PGothic" panose="020B0600070205080204" pitchFamily="34" charset="-128"/>
                <a:cs typeface="Arial" panose="020B0604020202020204" pitchFamily="34" charset="0"/>
              </a:rPr>
              <a:t>Driver safety and convenience systems</a:t>
            </a:r>
          </a:p>
          <a:p>
            <a:pPr marL="516763" indent="-342900">
              <a:buSzPct val="50000"/>
            </a:pPr>
            <a:r>
              <a:rPr lang="en-US" altLang="en-US" sz="2000" dirty="0">
                <a:ea typeface="MS PGothic" panose="020B0600070205080204" pitchFamily="34" charset="-128"/>
                <a:cs typeface="Arial" panose="020B0604020202020204" pitchFamily="34" charset="0"/>
              </a:rPr>
              <a:t>Connected Vehicles Technologies (V2V, V2I)</a:t>
            </a:r>
          </a:p>
          <a:p>
            <a:pPr marL="516763" indent="-342900">
              <a:buSzPct val="50000"/>
            </a:pPr>
            <a:r>
              <a:rPr lang="en-US" altLang="en-US" sz="2000" dirty="0">
                <a:ea typeface="MS PGothic" panose="020B0600070205080204" pitchFamily="34" charset="-128"/>
                <a:cs typeface="Arial" panose="020B0604020202020204" pitchFamily="34" charset="0"/>
              </a:rPr>
              <a:t>Automated Vehicles </a:t>
            </a:r>
          </a:p>
          <a:p>
            <a:pPr marL="382588" indent="-209550">
              <a:buFont typeface="Wingdings" panose="05000000000000000000" pitchFamily="2" charset="2"/>
              <a:buNone/>
            </a:pPr>
            <a:endParaRPr altLang="en-US" sz="2000" dirty="0">
              <a:ea typeface="MS PGothic"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35C65-A69B-433F-A56E-539E4225D7DE}"/>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dirty="0">
                <a:solidFill>
                  <a:srgbClr val="00355C"/>
                </a:solidFill>
                <a:latin typeface="Arial" panose="020B0604020202020204" pitchFamily="34" charset="0"/>
              </a:rPr>
              <a:t>Outline</a:t>
            </a:r>
          </a:p>
        </p:txBody>
      </p:sp>
      <p:sp>
        <p:nvSpPr>
          <p:cNvPr id="5" name="Content Placeholder 5">
            <a:extLst>
              <a:ext uri="{FF2B5EF4-FFF2-40B4-BE49-F238E27FC236}">
                <a16:creationId xmlns:a16="http://schemas.microsoft.com/office/drawing/2014/main" id="{439F99E3-ACC1-4AC5-9D04-0B57D36A11C6}"/>
              </a:ext>
            </a:extLst>
          </p:cNvPr>
          <p:cNvSpPr txBox="1">
            <a:spLocks/>
          </p:cNvSpPr>
          <p:nvPr/>
        </p:nvSpPr>
        <p:spPr bwMode="auto">
          <a:xfrm>
            <a:off x="228600" y="1143000"/>
            <a:ext cx="8391832" cy="5867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anose="05000000000000000000"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charset="0"/>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anose="020B0604020202020204"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82588" indent="-209550">
              <a:buFont typeface="Wingdings" panose="05000000000000000000" pitchFamily="2" charset="2"/>
              <a:buNone/>
            </a:pPr>
            <a:endParaRPr lang="en-US" altLang="en-US" sz="1400" b="1" kern="0" dirty="0">
              <a:solidFill>
                <a:schemeClr val="accent2"/>
              </a:solidFill>
              <a:latin typeface="Helvetica" panose="020B0604020202020204" pitchFamily="34" charset="0"/>
              <a:ea typeface="MS PGothic" panose="020B0600070205080204" pitchFamily="34" charset="-128"/>
            </a:endParaRPr>
          </a:p>
          <a:p>
            <a:pPr marL="515938" indent="-342900">
              <a:spcBef>
                <a:spcPts val="1200"/>
              </a:spcBef>
            </a:pPr>
            <a:r>
              <a:rPr lang="en-US" altLang="en-US" sz="2400" b="1" kern="0" dirty="0">
                <a:ea typeface="MS PGothic" panose="020B0600070205080204" pitchFamily="34" charset="-128"/>
                <a:cs typeface="Arial" panose="020B0604020202020204" pitchFamily="34" charset="0"/>
              </a:rPr>
              <a:t>Traveler Information</a:t>
            </a:r>
            <a:r>
              <a:rPr lang="en-US" altLang="en-US" sz="2400" kern="0" dirty="0">
                <a:ea typeface="MS PGothic" panose="020B0600070205080204" pitchFamily="34" charset="-128"/>
                <a:cs typeface="Arial" panose="020B0604020202020204" pitchFamily="34" charset="0"/>
              </a:rPr>
              <a:t> </a:t>
            </a:r>
          </a:p>
          <a:p>
            <a:pPr marL="515938" indent="-342900">
              <a:spcBef>
                <a:spcPts val="1200"/>
              </a:spcBef>
            </a:pPr>
            <a:r>
              <a:rPr lang="en-US" altLang="en-US" sz="2400" b="1" kern="0" dirty="0">
                <a:ea typeface="MS PGothic" panose="020B0600070205080204" pitchFamily="34" charset="-128"/>
                <a:cs typeface="Arial" panose="020B0604020202020204" pitchFamily="34" charset="0"/>
              </a:rPr>
              <a:t>Parking Information</a:t>
            </a:r>
          </a:p>
          <a:p>
            <a:pPr marL="515938" indent="-342900">
              <a:spcBef>
                <a:spcPts val="1200"/>
              </a:spcBef>
            </a:pPr>
            <a:r>
              <a:rPr lang="en-US" altLang="en-US" sz="2400" b="1" kern="0" dirty="0">
                <a:ea typeface="MS PGothic" panose="020B0600070205080204" pitchFamily="34" charset="-128"/>
                <a:cs typeface="Arial" panose="020B0604020202020204" pitchFamily="34" charset="0"/>
              </a:rPr>
              <a:t>Mobility on Demand</a:t>
            </a:r>
            <a:r>
              <a:rPr lang="en-US" altLang="en-US" sz="2400" kern="0" dirty="0">
                <a:ea typeface="MS PGothic" panose="020B0600070205080204" pitchFamily="34" charset="-128"/>
                <a:cs typeface="Arial" panose="020B0604020202020204" pitchFamily="34" charset="0"/>
              </a:rPr>
              <a:t> </a:t>
            </a:r>
          </a:p>
          <a:p>
            <a:pPr marL="515938" indent="-342900">
              <a:spcBef>
                <a:spcPts val="1200"/>
              </a:spcBef>
            </a:pPr>
            <a:r>
              <a:rPr lang="en-US" altLang="en-US" sz="2400" b="1" kern="0" dirty="0">
                <a:ea typeface="MS PGothic" panose="020B0600070205080204" pitchFamily="34" charset="-128"/>
                <a:cs typeface="Arial" panose="020B0604020202020204" pitchFamily="34" charset="0"/>
              </a:rPr>
              <a:t>Mobility as a Service (</a:t>
            </a:r>
            <a:r>
              <a:rPr lang="en-US" altLang="en-US" sz="2400" b="1" kern="0" dirty="0" err="1">
                <a:ea typeface="MS PGothic" panose="020B0600070205080204" pitchFamily="34" charset="-128"/>
                <a:cs typeface="Arial" panose="020B0604020202020204" pitchFamily="34" charset="0"/>
              </a:rPr>
              <a:t>MaaS</a:t>
            </a:r>
            <a:r>
              <a:rPr lang="en-US" altLang="en-US" sz="2400" b="1" kern="0" dirty="0">
                <a:ea typeface="MS PGothic" panose="020B0600070205080204" pitchFamily="34" charset="-128"/>
                <a:cs typeface="Arial" panose="020B0604020202020204" pitchFamily="34" charset="0"/>
              </a:rPr>
              <a:t>)</a:t>
            </a:r>
          </a:p>
          <a:p>
            <a:pPr marL="515938" indent="-342900">
              <a:spcBef>
                <a:spcPts val="1200"/>
              </a:spcBef>
            </a:pPr>
            <a:r>
              <a:rPr lang="en-US" altLang="en-US" sz="2400" b="1" kern="0" dirty="0">
                <a:ea typeface="MS PGothic" panose="020B0600070205080204" pitchFamily="34" charset="-128"/>
                <a:cs typeface="Arial" panose="020B0604020202020204" pitchFamily="34" charset="0"/>
              </a:rPr>
              <a:t>Driver Assistance Systems </a:t>
            </a:r>
          </a:p>
          <a:p>
            <a:pPr marL="515938" indent="-342900">
              <a:spcBef>
                <a:spcPts val="1200"/>
              </a:spcBef>
            </a:pPr>
            <a:r>
              <a:rPr lang="en-US" altLang="en-US" sz="2400" b="1" kern="0" dirty="0">
                <a:ea typeface="MS PGothic" panose="020B0600070205080204" pitchFamily="34" charset="-128"/>
                <a:cs typeface="Arial" panose="020B0604020202020204" pitchFamily="34" charset="0"/>
              </a:rPr>
              <a:t>Traveler Comfort and Convenience</a:t>
            </a:r>
          </a:p>
          <a:p>
            <a:pPr marL="515938" indent="-342900">
              <a:spcBef>
                <a:spcPts val="1200"/>
              </a:spcBef>
            </a:pPr>
            <a:r>
              <a:rPr lang="en-US" altLang="en-US" sz="2400" b="1" kern="0" dirty="0">
                <a:ea typeface="MS PGothic" panose="020B0600070205080204" pitchFamily="34" charset="-128"/>
                <a:cs typeface="Arial" panose="020B0604020202020204" pitchFamily="34" charset="0"/>
              </a:rPr>
              <a:t>Personal Rapid Transit</a:t>
            </a:r>
          </a:p>
          <a:p>
            <a:pPr marL="515938" indent="-342900">
              <a:spcBef>
                <a:spcPts val="1200"/>
              </a:spcBef>
            </a:pPr>
            <a:r>
              <a:rPr lang="en-US" altLang="en-US" sz="2400" b="1" kern="0" dirty="0">
                <a:ea typeface="MS PGothic" panose="020B0600070205080204" pitchFamily="34" charset="-128"/>
                <a:cs typeface="Arial" panose="020B0604020202020204" pitchFamily="34" charset="0"/>
              </a:rPr>
              <a:t>Urban Aerial Mobility</a:t>
            </a:r>
          </a:p>
          <a:p>
            <a:pPr marL="515938" indent="-342900">
              <a:spcBef>
                <a:spcPts val="1200"/>
              </a:spcBef>
            </a:pPr>
            <a:r>
              <a:rPr lang="en-US" altLang="en-US" sz="2400" b="1" kern="0" dirty="0">
                <a:ea typeface="MS PGothic" panose="020B0600070205080204" pitchFamily="34" charset="-128"/>
                <a:cs typeface="Arial" panose="020B0604020202020204" pitchFamily="34" charset="0"/>
              </a:rPr>
              <a:t>Connected and Automated Vehicles</a:t>
            </a:r>
          </a:p>
          <a:p>
            <a:pPr marL="382588" indent="-209550">
              <a:spcBef>
                <a:spcPts val="1800"/>
              </a:spcBef>
              <a:buFont typeface="Wingdings" panose="05000000000000000000" pitchFamily="2" charset="2"/>
              <a:buNone/>
            </a:pPr>
            <a:endParaRPr lang="en-US" altLang="en-US" sz="2400" kern="0" dirty="0">
              <a:solidFill>
                <a:srgbClr val="00355C"/>
              </a:solidFill>
              <a:ea typeface="MS PGothic" panose="020B0600070205080204" pitchFamily="34" charset="-128"/>
              <a:cs typeface="Arial" panose="020B0604020202020204" pitchFamily="34" charset="0"/>
            </a:endParaRPr>
          </a:p>
          <a:p>
            <a:pPr marL="382588" indent="-209550">
              <a:spcBef>
                <a:spcPts val="600"/>
              </a:spcBef>
              <a:buFont typeface="Wingdings" panose="05000000000000000000" pitchFamily="2" charset="2"/>
              <a:buNone/>
            </a:pPr>
            <a:endParaRPr lang="en-US" altLang="en-US" sz="2000" kern="0" dirty="0">
              <a:solidFill>
                <a:srgbClr val="00355C"/>
              </a:solidFill>
              <a:ea typeface="MS PGothic" panose="020B0600070205080204" pitchFamily="34" charset="-128"/>
              <a:cs typeface="Arial" panose="020B0604020202020204" pitchFamily="34" charset="0"/>
            </a:endParaRPr>
          </a:p>
          <a:p>
            <a:pPr marL="382588" indent="-209550">
              <a:buFont typeface="Wingdings" panose="05000000000000000000" pitchFamily="2" charset="2"/>
              <a:buNone/>
            </a:pPr>
            <a:endParaRPr lang="en-US" altLang="en-US" sz="2000" kern="0" dirty="0">
              <a:ea typeface="MS PGothic" panose="020B0600070205080204" pitchFamily="34" charset="-128"/>
            </a:endParaRPr>
          </a:p>
        </p:txBody>
      </p:sp>
    </p:spTree>
    <p:extLst>
      <p:ext uri="{BB962C8B-B14F-4D97-AF65-F5344CB8AC3E}">
        <p14:creationId xmlns:p14="http://schemas.microsoft.com/office/powerpoint/2010/main" val="157687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35C65-A69B-433F-A56E-539E4225D7DE}"/>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Real Time Travel Information</a:t>
            </a:r>
          </a:p>
        </p:txBody>
      </p:sp>
      <p:sp>
        <p:nvSpPr>
          <p:cNvPr id="6" name="Content Placeholder 5">
            <a:extLst>
              <a:ext uri="{FF2B5EF4-FFF2-40B4-BE49-F238E27FC236}">
                <a16:creationId xmlns:a16="http://schemas.microsoft.com/office/drawing/2014/main" id="{81B4D7AD-7AEA-4DDC-B432-684442316B59}"/>
              </a:ext>
            </a:extLst>
          </p:cNvPr>
          <p:cNvSpPr>
            <a:spLocks noGrp="1"/>
          </p:cNvSpPr>
          <p:nvPr>
            <p:ph idx="1"/>
          </p:nvPr>
        </p:nvSpPr>
        <p:spPr>
          <a:xfrm>
            <a:off x="304800" y="1447800"/>
            <a:ext cx="8229600" cy="4724400"/>
          </a:xfrm>
          <a:ln/>
        </p:spPr>
        <p:txBody>
          <a:bodyPr/>
          <a:lstStyle/>
          <a:p>
            <a:pPr marL="382588" indent="-209550">
              <a:buFont typeface="Wingdings" panose="05000000000000000000" pitchFamily="2" charset="2"/>
              <a:buNone/>
            </a:pPr>
            <a:r>
              <a:rPr altLang="en-US" sz="2800" b="1" dirty="0">
                <a:solidFill>
                  <a:srgbClr val="00355C"/>
                </a:solidFill>
                <a:ea typeface="MS PGothic" panose="020B0600070205080204" pitchFamily="34" charset="-128"/>
                <a:cs typeface="Arial" panose="020B0604020202020204" pitchFamily="34" charset="0"/>
              </a:rPr>
              <a:t>Information types and impacts </a:t>
            </a:r>
          </a:p>
          <a:p>
            <a:pPr marL="382588" indent="-209550">
              <a:spcBef>
                <a:spcPts val="1200"/>
              </a:spcBef>
              <a:buFont typeface="Wingdings" panose="05000000000000000000" pitchFamily="2" charset="2"/>
              <a:buNone/>
            </a:pPr>
            <a:r>
              <a:rPr altLang="en-US" sz="2400" b="1" dirty="0">
                <a:ea typeface="MS PGothic" panose="020B0600070205080204" pitchFamily="34" charset="-128"/>
                <a:cs typeface="Arial" panose="020B0604020202020204" pitchFamily="34" charset="0"/>
              </a:rPr>
              <a:t>Pre-Trip</a:t>
            </a:r>
            <a:r>
              <a:rPr altLang="en-US" sz="2400" dirty="0">
                <a:ea typeface="MS PGothic" panose="020B0600070205080204" pitchFamily="34" charset="-128"/>
                <a:cs typeface="Arial" panose="020B0604020202020204" pitchFamily="34" charset="0"/>
              </a:rPr>
              <a:t> </a:t>
            </a:r>
          </a:p>
          <a:p>
            <a:pPr marL="382588" indent="-209550"/>
            <a:r>
              <a:rPr altLang="en-US" sz="2400" dirty="0">
                <a:ea typeface="MS PGothic" panose="020B0600070205080204" pitchFamily="34" charset="-128"/>
                <a:cs typeface="Arial" panose="020B0604020202020204" pitchFamily="34" charset="0"/>
              </a:rPr>
              <a:t> Trip departure time</a:t>
            </a:r>
          </a:p>
          <a:p>
            <a:pPr marL="382588" indent="-209550"/>
            <a:r>
              <a:rPr altLang="en-US" sz="2400" dirty="0">
                <a:ea typeface="MS PGothic" panose="020B0600070205080204" pitchFamily="34" charset="-128"/>
                <a:cs typeface="Arial" panose="020B0604020202020204" pitchFamily="34" charset="0"/>
              </a:rPr>
              <a:t> Mode of travel</a:t>
            </a:r>
          </a:p>
          <a:p>
            <a:pPr marL="382588" indent="-209550"/>
            <a:r>
              <a:rPr altLang="en-US" sz="2400" dirty="0">
                <a:ea typeface="MS PGothic" panose="020B0600070205080204" pitchFamily="34" charset="-128"/>
                <a:cs typeface="Arial" panose="020B0604020202020204" pitchFamily="34" charset="0"/>
              </a:rPr>
              <a:t> Route choice</a:t>
            </a:r>
          </a:p>
          <a:p>
            <a:pPr marL="382588" indent="-209550">
              <a:spcBef>
                <a:spcPts val="1800"/>
              </a:spcBef>
              <a:buFont typeface="Wingdings" panose="05000000000000000000" pitchFamily="2" charset="2"/>
              <a:buNone/>
            </a:pPr>
            <a:r>
              <a:rPr altLang="en-US" sz="2400" b="1" dirty="0" err="1">
                <a:ea typeface="MS PGothic" panose="020B0600070205080204" pitchFamily="34" charset="-128"/>
                <a:cs typeface="Arial" panose="020B0604020202020204" pitchFamily="34" charset="0"/>
              </a:rPr>
              <a:t>En</a:t>
            </a:r>
            <a:r>
              <a:rPr altLang="en-US" sz="2400" b="1" dirty="0">
                <a:ea typeface="MS PGothic" panose="020B0600070205080204" pitchFamily="34" charset="-128"/>
                <a:cs typeface="Arial" panose="020B0604020202020204" pitchFamily="34" charset="0"/>
              </a:rPr>
              <a:t>-Route </a:t>
            </a:r>
          </a:p>
          <a:p>
            <a:pPr marL="382588" indent="-209550"/>
            <a:r>
              <a:rPr altLang="en-US" sz="2400" dirty="0">
                <a:ea typeface="MS PGothic" panose="020B0600070205080204" pitchFamily="34" charset="-128"/>
                <a:cs typeface="Arial" panose="020B0604020202020204" pitchFamily="34" charset="0"/>
              </a:rPr>
              <a:t> Change route </a:t>
            </a:r>
          </a:p>
          <a:p>
            <a:pPr marL="382588" indent="-209550"/>
            <a:r>
              <a:rPr altLang="en-US" sz="2400" dirty="0">
                <a:ea typeface="MS PGothic" panose="020B0600070205080204" pitchFamily="34" charset="-128"/>
                <a:cs typeface="Arial" panose="020B0604020202020204" pitchFamily="34" charset="0"/>
              </a:rPr>
              <a:t> Change mode (if alternate mode with parking available)</a:t>
            </a:r>
          </a:p>
          <a:p>
            <a:pPr marL="382588" indent="-209550"/>
            <a:r>
              <a:rPr altLang="en-US" sz="2400" dirty="0">
                <a:ea typeface="MS PGothic" panose="020B0600070205080204" pitchFamily="34" charset="-128"/>
                <a:cs typeface="Arial" panose="020B0604020202020204" pitchFamily="34" charset="0"/>
              </a:rPr>
              <a:t> Expected arrival times</a:t>
            </a:r>
          </a:p>
        </p:txBody>
      </p:sp>
    </p:spTree>
    <p:extLst>
      <p:ext uri="{BB962C8B-B14F-4D97-AF65-F5344CB8AC3E}">
        <p14:creationId xmlns:p14="http://schemas.microsoft.com/office/powerpoint/2010/main" val="70822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0A945F-C521-4011-A798-6025FCDDB9D5}"/>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Real Time Travel Information</a:t>
            </a:r>
          </a:p>
        </p:txBody>
      </p:sp>
      <p:sp>
        <p:nvSpPr>
          <p:cNvPr id="6" name="Content Placeholder 5">
            <a:extLst>
              <a:ext uri="{FF2B5EF4-FFF2-40B4-BE49-F238E27FC236}">
                <a16:creationId xmlns:a16="http://schemas.microsoft.com/office/drawing/2014/main" id="{92962521-7B0B-4622-B9B5-61A836B16518}"/>
              </a:ext>
            </a:extLst>
          </p:cNvPr>
          <p:cNvSpPr>
            <a:spLocks noGrp="1"/>
          </p:cNvSpPr>
          <p:nvPr>
            <p:ph idx="4294967295"/>
          </p:nvPr>
        </p:nvSpPr>
        <p:spPr>
          <a:xfrm>
            <a:off x="457200" y="1371600"/>
            <a:ext cx="8229600" cy="4525963"/>
          </a:xfrm>
          <a:prstGeom prst="rect">
            <a:avLst/>
          </a:prstGeom>
        </p:spPr>
        <p:txBody>
          <a:bodyPr/>
          <a:lstStyle/>
          <a:p>
            <a:pPr marL="382588" indent="-209550">
              <a:spcAft>
                <a:spcPts val="1200"/>
              </a:spcAft>
              <a:buFont typeface="Wingdings" panose="05000000000000000000" pitchFamily="2" charset="2"/>
              <a:buNone/>
            </a:pPr>
            <a:r>
              <a:rPr lang="en-US" altLang="en-US" sz="2800" b="1" dirty="0">
                <a:solidFill>
                  <a:srgbClr val="00355C"/>
                </a:solidFill>
                <a:ea typeface="MS PGothic" panose="020B0600070205080204" pitchFamily="34" charset="-128"/>
                <a:cs typeface="Arial" panose="020B0604020202020204" pitchFamily="34" charset="0"/>
              </a:rPr>
              <a:t>Dissemination (1)</a:t>
            </a:r>
          </a:p>
          <a:p>
            <a:pPr marL="173038" indent="0">
              <a:buNone/>
            </a:pPr>
            <a:r>
              <a:rPr lang="en-US" altLang="en-US" sz="2400" b="1" dirty="0">
                <a:ea typeface="MS PGothic" panose="020B0600070205080204" pitchFamily="34" charset="-128"/>
                <a:cs typeface="Arial" panose="020B0604020202020204" pitchFamily="34" charset="0"/>
              </a:rPr>
              <a:t>World Wide Web</a:t>
            </a:r>
          </a:p>
          <a:p>
            <a:pPr marL="727075" lvl="1" indent="-342900">
              <a:buFont typeface="Wingdings" panose="05000000000000000000" pitchFamily="2" charset="2"/>
              <a:buChar char="§"/>
            </a:pPr>
            <a:r>
              <a:rPr lang="en-US" altLang="en-US" sz="2000" dirty="0">
                <a:ea typeface="MS PGothic" panose="020B0600070205080204" pitchFamily="34" charset="-128"/>
                <a:cs typeface="Arial" panose="020B0604020202020204" pitchFamily="34" charset="0"/>
              </a:rPr>
              <a:t>Every state DOT offers traveler information website</a:t>
            </a:r>
          </a:p>
          <a:p>
            <a:pPr marL="727075" lvl="1" indent="-342900">
              <a:buFont typeface="Wingdings" panose="05000000000000000000" pitchFamily="2" charset="2"/>
              <a:buChar char="§"/>
            </a:pPr>
            <a:r>
              <a:rPr lang="en-US" altLang="en-US" sz="2000" dirty="0">
                <a:ea typeface="MS PGothic" panose="020B0600070205080204" pitchFamily="34" charset="-128"/>
                <a:cs typeface="Arial" panose="020B0604020202020204" pitchFamily="34" charset="0"/>
              </a:rPr>
              <a:t>Pre-trip information</a:t>
            </a:r>
          </a:p>
          <a:p>
            <a:pPr marL="727075" lvl="1" indent="-342900">
              <a:buFont typeface="Wingdings" panose="05000000000000000000" pitchFamily="2" charset="2"/>
              <a:buChar char="§"/>
            </a:pPr>
            <a:r>
              <a:rPr lang="en-US" altLang="en-US" sz="2000" dirty="0">
                <a:ea typeface="MS PGothic" panose="020B0600070205080204" pitchFamily="34" charset="-128"/>
                <a:cs typeface="Arial" panose="020B0604020202020204" pitchFamily="34" charset="0"/>
              </a:rPr>
              <a:t>Wide geographic area coverage</a:t>
            </a:r>
          </a:p>
          <a:p>
            <a:pPr marL="727075" lvl="1" indent="-342900">
              <a:buFont typeface="Wingdings" panose="05000000000000000000" pitchFamily="2" charset="2"/>
              <a:buChar char="§"/>
            </a:pPr>
            <a:r>
              <a:rPr lang="en-US" altLang="en-US" sz="2000" dirty="0">
                <a:ea typeface="MS PGothic" panose="020B0600070205080204" pitchFamily="34" charset="-128"/>
                <a:cs typeface="Arial" panose="020B0604020202020204" pitchFamily="34" charset="0"/>
              </a:rPr>
              <a:t>Images from CCTV cameras on real-time conditions </a:t>
            </a:r>
          </a:p>
          <a:p>
            <a:pPr marL="173038" indent="0">
              <a:spcBef>
                <a:spcPts val="2400"/>
              </a:spcBef>
              <a:buNone/>
            </a:pPr>
            <a:r>
              <a:rPr lang="en-US" altLang="en-US" sz="2400" b="1" dirty="0">
                <a:ea typeface="MS PGothic" panose="020B0600070205080204" pitchFamily="34" charset="-128"/>
                <a:cs typeface="Arial" panose="020B0604020202020204" pitchFamily="34" charset="0"/>
              </a:rPr>
              <a:t>511 Phone System</a:t>
            </a:r>
          </a:p>
          <a:p>
            <a:pPr marL="727075" lvl="1" indent="-342900">
              <a:buFont typeface="Wingdings" panose="05000000000000000000" pitchFamily="2" charset="2"/>
              <a:buChar char="§"/>
            </a:pPr>
            <a:r>
              <a:rPr lang="en-US" altLang="en-US" sz="2000" dirty="0">
                <a:ea typeface="MS PGothic" panose="020B0600070205080204" pitchFamily="34" charset="-128"/>
                <a:cs typeface="Arial" panose="020B0604020202020204" pitchFamily="34" charset="0"/>
              </a:rPr>
              <a:t>Over 46 511 systems  (include websites)</a:t>
            </a:r>
          </a:p>
          <a:p>
            <a:pPr marL="727075" lvl="1" indent="-342900">
              <a:buFont typeface="Wingdings" panose="05000000000000000000" pitchFamily="2" charset="2"/>
              <a:buChar char="§"/>
            </a:pPr>
            <a:r>
              <a:rPr lang="en-US" altLang="en-US" sz="2000" dirty="0">
                <a:ea typeface="MS PGothic" panose="020B0600070205080204" pitchFamily="34" charset="-128"/>
                <a:cs typeface="Arial" panose="020B0604020202020204" pitchFamily="34" charset="0"/>
              </a:rPr>
              <a:t>Highest usage under major events </a:t>
            </a:r>
          </a:p>
          <a:p>
            <a:pPr marL="1257300" lvl="2" indent="-342900">
              <a:buFont typeface="Arial" panose="020B0604020202020204" pitchFamily="34" charset="0"/>
              <a:buChar char="•"/>
            </a:pPr>
            <a:r>
              <a:rPr lang="en-US" altLang="en-US" sz="1800" i="1" dirty="0">
                <a:ea typeface="MS PGothic" panose="020B0600070205080204" pitchFamily="34" charset="-128"/>
                <a:cs typeface="Arial" panose="020B0604020202020204" pitchFamily="34" charset="0"/>
              </a:rPr>
              <a:t>Extreme weather </a:t>
            </a:r>
          </a:p>
          <a:p>
            <a:pPr marL="1257300" lvl="2" indent="-342900">
              <a:buFont typeface="Arial" panose="020B0604020202020204" pitchFamily="34" charset="0"/>
              <a:buChar char="•"/>
            </a:pPr>
            <a:r>
              <a:rPr lang="en-US" altLang="en-US" sz="1800" i="1" dirty="0">
                <a:ea typeface="MS PGothic" panose="020B0600070205080204" pitchFamily="34" charset="-128"/>
                <a:cs typeface="Arial" panose="020B0604020202020204" pitchFamily="34" charset="0"/>
              </a:rPr>
              <a:t>Major road closures</a:t>
            </a:r>
          </a:p>
          <a:p>
            <a:pPr marL="382588" indent="-209550">
              <a:buFont typeface="Wingdings" panose="05000000000000000000" pitchFamily="2" charset="2"/>
              <a:buNone/>
            </a:pPr>
            <a:endParaRPr lang="en-US" altLang="en-US" dirty="0">
              <a:ea typeface="MS PGothic"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2EEC3E8-B985-4604-BDD4-008177BED410}"/>
              </a:ext>
            </a:extLst>
          </p:cNvPr>
          <p:cNvSpPr txBox="1">
            <a:spLocks/>
          </p:cNvSpPr>
          <p:nvPr/>
        </p:nvSpPr>
        <p:spPr bwMode="auto">
          <a:xfrm>
            <a:off x="533400" y="288925"/>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dirty="0">
                <a:solidFill>
                  <a:srgbClr val="00355C"/>
                </a:solidFill>
                <a:latin typeface="Arial" panose="020B0604020202020204" pitchFamily="34" charset="0"/>
              </a:rPr>
              <a:t>Real Time Travel Information</a:t>
            </a:r>
          </a:p>
        </p:txBody>
      </p:sp>
      <p:sp>
        <p:nvSpPr>
          <p:cNvPr id="89094" name="Text Box 6">
            <a:extLst>
              <a:ext uri="{FF2B5EF4-FFF2-40B4-BE49-F238E27FC236}">
                <a16:creationId xmlns:a16="http://schemas.microsoft.com/office/drawing/2014/main" id="{85B266CC-9802-4B17-A12D-C5A253C0E435}"/>
              </a:ext>
            </a:extLst>
          </p:cNvPr>
          <p:cNvSpPr txBox="1">
            <a:spLocks noChangeArrowheads="1"/>
          </p:cNvSpPr>
          <p:nvPr/>
        </p:nvSpPr>
        <p:spPr bwMode="auto">
          <a:xfrm>
            <a:off x="330200" y="5726413"/>
            <a:ext cx="5105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Arial" panose="020B0604020202020204" pitchFamily="34" charset="0"/>
              </a:rPr>
              <a:t>San Francisco Bay Area 511 </a:t>
            </a:r>
          </a:p>
        </p:txBody>
      </p:sp>
      <p:sp>
        <p:nvSpPr>
          <p:cNvPr id="89095" name="Rectangle 7">
            <a:extLst>
              <a:ext uri="{FF2B5EF4-FFF2-40B4-BE49-F238E27FC236}">
                <a16:creationId xmlns:a16="http://schemas.microsoft.com/office/drawing/2014/main" id="{5CABB365-F3F0-41D1-8852-FE6B481E35AC}"/>
              </a:ext>
            </a:extLst>
          </p:cNvPr>
          <p:cNvSpPr>
            <a:spLocks noChangeArrowheads="1"/>
          </p:cNvSpPr>
          <p:nvPr/>
        </p:nvSpPr>
        <p:spPr bwMode="auto">
          <a:xfrm>
            <a:off x="5029200" y="5716444"/>
            <a:ext cx="284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20000"/>
              </a:spcBef>
              <a:buFont typeface="Wingdings" panose="05000000000000000000" pitchFamily="2" charset="2"/>
              <a:buNone/>
            </a:pPr>
            <a:r>
              <a:rPr lang="en-US" altLang="en-US" b="1" dirty="0"/>
              <a:t>http://www.511.org</a:t>
            </a:r>
          </a:p>
        </p:txBody>
      </p:sp>
      <p:sp>
        <p:nvSpPr>
          <p:cNvPr id="6" name="Text Box 6">
            <a:extLst>
              <a:ext uri="{FF2B5EF4-FFF2-40B4-BE49-F238E27FC236}">
                <a16:creationId xmlns:a16="http://schemas.microsoft.com/office/drawing/2014/main" id="{85B266CC-9802-4B17-A12D-C5A253C0E435}"/>
              </a:ext>
            </a:extLst>
          </p:cNvPr>
          <p:cNvSpPr txBox="1">
            <a:spLocks noChangeArrowheads="1"/>
          </p:cNvSpPr>
          <p:nvPr/>
        </p:nvSpPr>
        <p:spPr bwMode="auto">
          <a:xfrm>
            <a:off x="381000" y="1368753"/>
            <a:ext cx="510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00355C"/>
                </a:solidFill>
                <a:latin typeface="+mj-lt"/>
                <a:cs typeface="Arial" panose="020B0604020202020204" pitchFamily="34" charset="0"/>
              </a:rPr>
              <a:t>Dissemination (2)</a:t>
            </a:r>
            <a:r>
              <a:rPr lang="en-US" altLang="en-US" sz="2800" b="1" dirty="0">
                <a:solidFill>
                  <a:srgbClr val="003399"/>
                </a:solidFill>
                <a:latin typeface="+mj-lt"/>
              </a:rPr>
              <a:t> </a:t>
            </a:r>
          </a:p>
        </p:txBody>
      </p:sp>
      <p:pic>
        <p:nvPicPr>
          <p:cNvPr id="12" name="Picture 11">
            <a:extLst>
              <a:ext uri="{FF2B5EF4-FFF2-40B4-BE49-F238E27FC236}">
                <a16:creationId xmlns:a16="http://schemas.microsoft.com/office/drawing/2014/main" id="{FA60DD7D-6BC7-40A5-85ED-248730CF2FB3}"/>
              </a:ext>
            </a:extLst>
          </p:cNvPr>
          <p:cNvPicPr>
            <a:picLocks noChangeAspect="1"/>
          </p:cNvPicPr>
          <p:nvPr/>
        </p:nvPicPr>
        <p:blipFill rotWithShape="1">
          <a:blip r:embed="rId3"/>
          <a:srcRect l="-1017" t="7872" r="28251" b="-1"/>
          <a:stretch/>
        </p:blipFill>
        <p:spPr>
          <a:xfrm>
            <a:off x="410496" y="1985737"/>
            <a:ext cx="4694903" cy="33435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4E88F3-E840-46EA-B464-4C0F2CBA9350}"/>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a:solidFill>
                  <a:srgbClr val="00355C"/>
                </a:solidFill>
                <a:latin typeface="Arial" panose="020B0604020202020204" pitchFamily="34" charset="0"/>
              </a:rPr>
              <a:t>Real Time Travel Information</a:t>
            </a:r>
          </a:p>
        </p:txBody>
      </p:sp>
      <p:sp>
        <p:nvSpPr>
          <p:cNvPr id="6" name="Content Placeholder 5">
            <a:extLst>
              <a:ext uri="{FF2B5EF4-FFF2-40B4-BE49-F238E27FC236}">
                <a16:creationId xmlns:a16="http://schemas.microsoft.com/office/drawing/2014/main" id="{419B39EB-457C-419B-8E96-DBBFF5A3C4F6}"/>
              </a:ext>
            </a:extLst>
          </p:cNvPr>
          <p:cNvSpPr>
            <a:spLocks noGrp="1"/>
          </p:cNvSpPr>
          <p:nvPr>
            <p:ph idx="4294967295"/>
          </p:nvPr>
        </p:nvSpPr>
        <p:spPr>
          <a:xfrm>
            <a:off x="152400" y="1371600"/>
            <a:ext cx="8229600" cy="4525963"/>
          </a:xfrm>
          <a:prstGeom prst="rect">
            <a:avLst/>
          </a:prstGeom>
        </p:spPr>
        <p:txBody>
          <a:bodyPr/>
          <a:lstStyle/>
          <a:p>
            <a:pPr marL="382588" indent="-209550">
              <a:spcAft>
                <a:spcPts val="1200"/>
              </a:spcAft>
              <a:buFont typeface="Wingdings" panose="05000000000000000000" pitchFamily="2" charset="2"/>
              <a:buNone/>
            </a:pPr>
            <a:r>
              <a:rPr lang="en-US" altLang="en-US" sz="2800" b="1" dirty="0">
                <a:solidFill>
                  <a:srgbClr val="00355C"/>
                </a:solidFill>
                <a:ea typeface="MS PGothic" panose="020B0600070205080204" pitchFamily="34" charset="-128"/>
                <a:cs typeface="Arial" panose="020B0604020202020204" pitchFamily="34" charset="0"/>
              </a:rPr>
              <a:t>Dissemination (3)</a:t>
            </a:r>
          </a:p>
          <a:p>
            <a:pPr marL="382588" indent="-209550">
              <a:buFont typeface="Wingdings" panose="05000000000000000000" pitchFamily="2" charset="2"/>
              <a:buNone/>
            </a:pPr>
            <a:r>
              <a:rPr lang="en-US" altLang="en-US" sz="2400" b="1" dirty="0">
                <a:cs typeface="Arial" panose="020B0604020202020204" pitchFamily="34" charset="0"/>
              </a:rPr>
              <a:t>Variable</a:t>
            </a:r>
            <a:r>
              <a:rPr lang="en-US" altLang="en-US" sz="2400" b="1" dirty="0">
                <a:ea typeface="MS PGothic" panose="020B0600070205080204" pitchFamily="34" charset="-128"/>
                <a:cs typeface="Arial" panose="020B0604020202020204" pitchFamily="34" charset="0"/>
              </a:rPr>
              <a:t> Message Signs (VMS)</a:t>
            </a:r>
          </a:p>
          <a:p>
            <a:pPr marL="727075" lvl="1" indent="-342900">
              <a:buFont typeface="Wingdings" panose="05000000000000000000" pitchFamily="2" charset="2"/>
              <a:buChar char="§"/>
            </a:pPr>
            <a:r>
              <a:rPr lang="en-US" altLang="en-US" sz="2000" dirty="0">
                <a:ea typeface="MS PGothic" panose="020B0600070205080204" pitchFamily="34" charset="-128"/>
                <a:cs typeface="Arial" panose="020B0604020202020204" pitchFamily="34" charset="0"/>
              </a:rPr>
              <a:t>Expected travel times to destinations </a:t>
            </a:r>
          </a:p>
          <a:p>
            <a:pPr marL="727075" lvl="1" indent="-342900">
              <a:buFont typeface="Wingdings" panose="05000000000000000000" pitchFamily="2" charset="2"/>
              <a:buChar char="§"/>
            </a:pPr>
            <a:r>
              <a:rPr lang="en-US" altLang="en-US" sz="2000" dirty="0">
                <a:ea typeface="MS PGothic" panose="020B0600070205080204" pitchFamily="34" charset="-128"/>
                <a:cs typeface="Arial" panose="020B0604020202020204" pitchFamily="34" charset="0"/>
              </a:rPr>
              <a:t>Alerts on incidents, inclement weather, other events</a:t>
            </a:r>
          </a:p>
          <a:p>
            <a:pPr marL="727075" lvl="1" indent="-342900">
              <a:buFont typeface="Wingdings" panose="05000000000000000000" pitchFamily="2" charset="2"/>
              <a:buChar char="§"/>
            </a:pPr>
            <a:r>
              <a:rPr lang="en-US" altLang="en-US" sz="2000" dirty="0">
                <a:ea typeface="MS PGothic" panose="020B0600070205080204" pitchFamily="34" charset="-128"/>
                <a:cs typeface="Arial" panose="020B0604020202020204" pitchFamily="34" charset="0"/>
              </a:rPr>
              <a:t>Location important (prior to decision point)</a:t>
            </a:r>
          </a:p>
          <a:p>
            <a:pPr marL="727075" lvl="1" indent="-342900">
              <a:buFont typeface="Wingdings" panose="05000000000000000000" pitchFamily="2" charset="2"/>
              <a:buChar char="§"/>
            </a:pPr>
            <a:r>
              <a:rPr lang="en-US" altLang="en-US" sz="2000" dirty="0">
                <a:ea typeface="MS PGothic" panose="020B0600070205080204" pitchFamily="34" charset="-128"/>
                <a:cs typeface="Arial" panose="020B0604020202020204" pitchFamily="34" charset="0"/>
              </a:rPr>
              <a:t>Emergency Messages</a:t>
            </a:r>
          </a:p>
          <a:p>
            <a:pPr marL="1200150" lvl="2" indent="-285750">
              <a:buFont typeface="Arial" panose="020B0604020202020204" pitchFamily="34" charset="0"/>
              <a:buChar char="•"/>
            </a:pPr>
            <a:r>
              <a:rPr lang="en-US" altLang="en-US" sz="1800" i="1" dirty="0">
                <a:ea typeface="MS PGothic" panose="020B0600070205080204" pitchFamily="34" charset="-128"/>
                <a:cs typeface="Arial" panose="020B0604020202020204" pitchFamily="34" charset="0"/>
              </a:rPr>
              <a:t>AMBER alert</a:t>
            </a:r>
          </a:p>
          <a:p>
            <a:pPr marL="1200150" lvl="2" indent="-285750">
              <a:buFont typeface="Arial" panose="020B0604020202020204" pitchFamily="34" charset="0"/>
              <a:buChar char="•"/>
            </a:pPr>
            <a:r>
              <a:rPr lang="en-US" altLang="en-US" sz="1800" i="1" dirty="0">
                <a:ea typeface="MS PGothic" panose="020B0600070205080204" pitchFamily="34" charset="-128"/>
                <a:cs typeface="Arial" panose="020B0604020202020204" pitchFamily="34" charset="0"/>
              </a:rPr>
              <a:t>LEO alert</a:t>
            </a:r>
          </a:p>
          <a:p>
            <a:pPr marL="1200150" lvl="2" indent="-285750">
              <a:buFont typeface="Arial" panose="020B0604020202020204" pitchFamily="34" charset="0"/>
              <a:buChar char="•"/>
            </a:pPr>
            <a:r>
              <a:rPr lang="en-US" altLang="en-US" sz="1800" i="1" dirty="0">
                <a:ea typeface="MS PGothic" panose="020B0600070205080204" pitchFamily="34" charset="-128"/>
                <a:cs typeface="Arial" panose="020B0604020202020204" pitchFamily="34" charset="0"/>
              </a:rPr>
              <a:t>SILVER alert</a:t>
            </a:r>
          </a:p>
          <a:p>
            <a:pPr marL="593725" lvl="1">
              <a:buFont typeface="Arial Unicode MS" pitchFamily="34" charset="-128"/>
              <a:buNone/>
            </a:pPr>
            <a:endParaRPr lang="en-US" altLang="en-US" dirty="0">
              <a:ea typeface="MS PGothic" panose="020B0600070205080204" pitchFamily="34" charset="-128"/>
            </a:endParaRPr>
          </a:p>
        </p:txBody>
      </p:sp>
      <p:sp>
        <p:nvSpPr>
          <p:cNvPr id="5" name="Rectangle 5">
            <a:extLst>
              <a:ext uri="{FF2B5EF4-FFF2-40B4-BE49-F238E27FC236}">
                <a16:creationId xmlns:a16="http://schemas.microsoft.com/office/drawing/2014/main" id="{21BAC9B9-B58E-4F35-986F-97E79B15DBE3}"/>
              </a:ext>
            </a:extLst>
          </p:cNvPr>
          <p:cNvSpPr>
            <a:spLocks noChangeArrowheads="1"/>
          </p:cNvSpPr>
          <p:nvPr/>
        </p:nvSpPr>
        <p:spPr bwMode="auto">
          <a:xfrm>
            <a:off x="76200" y="5351259"/>
            <a:ext cx="7620000"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28600" eaLnBrk="0" hangingPunct="0">
              <a:defRPr sz="2000">
                <a:solidFill>
                  <a:schemeClr val="tx1"/>
                </a:solidFill>
                <a:latin typeface="Tahoma" panose="020B0604030504040204" pitchFamily="34" charset="0"/>
                <a:ea typeface="MS PGothic" panose="020B0600070205080204" pitchFamily="34" charset="-128"/>
              </a:defRPr>
            </a:lvl1pPr>
            <a:lvl2pPr eaLnBrk="0" hangingPunct="0">
              <a:defRPr sz="2000">
                <a:solidFill>
                  <a:schemeClr val="tx1"/>
                </a:solidFill>
                <a:latin typeface="Tahoma" panose="020B0604030504040204" pitchFamily="34" charset="0"/>
                <a:ea typeface="MS PGothic" panose="020B0600070205080204" pitchFamily="34" charset="-128"/>
              </a:defRPr>
            </a:lvl2pPr>
            <a:lvl3pPr eaLnBrk="0" hangingPunct="0">
              <a:defRPr sz="2000">
                <a:solidFill>
                  <a:schemeClr val="tx1"/>
                </a:solidFill>
                <a:latin typeface="Tahoma" panose="020B0604030504040204" pitchFamily="34" charset="0"/>
                <a:ea typeface="MS PGothic" panose="020B0600070205080204" pitchFamily="34" charset="-128"/>
              </a:defRPr>
            </a:lvl3pPr>
            <a:lvl4pPr eaLnBrk="0" hangingPunct="0">
              <a:defRPr sz="2000">
                <a:solidFill>
                  <a:schemeClr val="tx1"/>
                </a:solidFill>
                <a:latin typeface="Tahoma" panose="020B0604030504040204" pitchFamily="34" charset="0"/>
                <a:ea typeface="MS PGothic" panose="020B0600070205080204" pitchFamily="34" charset="-128"/>
              </a:defRPr>
            </a:lvl4pPr>
            <a:lvl5pPr eaLnBrk="0" hangingPunct="0">
              <a:defRPr sz="2000">
                <a:solidFill>
                  <a:schemeClr val="tx1"/>
                </a:solidFill>
                <a:latin typeface="Tahoma" panose="020B0604030504040204" pitchFamily="34" charset="0"/>
                <a:ea typeface="MS PGothic" panose="020B0600070205080204" pitchFamily="34" charset="-128"/>
              </a:defRPr>
            </a:lvl5pPr>
            <a:lvl6pPr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eaLnBrk="1" hangingPunct="1"/>
            <a:r>
              <a:rPr lang="en-US" altLang="en-US" dirty="0">
                <a:latin typeface="+mj-lt"/>
              </a:rPr>
              <a:t>VMS Implementation in Michigan DOT</a:t>
            </a:r>
          </a:p>
          <a:p>
            <a:pPr eaLnBrk="1" hangingPunct="1">
              <a:spcBef>
                <a:spcPts val="600"/>
              </a:spcBef>
            </a:pPr>
            <a:r>
              <a:rPr lang="en-US" altLang="en-US" b="1" dirty="0">
                <a:hlinkClick r:id="rId3"/>
              </a:rPr>
              <a:t>https://www.youtube.com/watch?v=tUNgPSx0rxk</a:t>
            </a:r>
            <a:endParaRPr lang="en-US" altLang="en-US" b="1" dirty="0"/>
          </a:p>
          <a:p>
            <a:pPr eaLnBrk="1" hangingPunct="1"/>
            <a:endParaRPr lang="en-US" altLang="en-US" b="1" dirty="0"/>
          </a:p>
        </p:txBody>
      </p:sp>
      <p:pic>
        <p:nvPicPr>
          <p:cNvPr id="7" name="Picture 6">
            <a:extLst>
              <a:ext uri="{FF2B5EF4-FFF2-40B4-BE49-F238E27FC236}">
                <a16:creationId xmlns:a16="http://schemas.microsoft.com/office/drawing/2014/main" id="{B448B915-3A49-480E-9EBC-54FEC0101D95}"/>
              </a:ext>
            </a:extLst>
          </p:cNvPr>
          <p:cNvPicPr>
            <a:picLocks noChangeAspect="1"/>
          </p:cNvPicPr>
          <p:nvPr/>
        </p:nvPicPr>
        <p:blipFill rotWithShape="1">
          <a:blip r:embed="rId4">
            <a:extLst>
              <a:ext uri="{28A0092B-C50C-407E-A947-70E740481C1C}">
                <a14:useLocalDpi xmlns:a14="http://schemas.microsoft.com/office/drawing/2010/main" val="0"/>
              </a:ext>
            </a:extLst>
          </a:blip>
          <a:srcRect r="2669" b="15227"/>
          <a:stretch/>
        </p:blipFill>
        <p:spPr bwMode="auto">
          <a:xfrm>
            <a:off x="6555783" y="3429000"/>
            <a:ext cx="2362200" cy="205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B43284-7E51-4366-8D58-7CF7B2F39296}"/>
              </a:ext>
            </a:extLst>
          </p:cNvPr>
          <p:cNvSpPr txBox="1">
            <a:spLocks/>
          </p:cNvSpPr>
          <p:nvPr/>
        </p:nvSpPr>
        <p:spPr bwMode="auto">
          <a:xfrm>
            <a:off x="457200" y="381000"/>
            <a:ext cx="8458200" cy="762000"/>
          </a:xfrm>
          <a:prstGeom prst="rect">
            <a:avLst/>
          </a:prstGeom>
          <a:noFill/>
          <a:ln w="9525">
            <a:noFill/>
            <a:miter lim="800000"/>
            <a:headEnd/>
            <a:tailEnd/>
          </a:ln>
        </p:spPr>
        <p:txBody>
          <a:bodyPr anchor="ctr"/>
          <a:lstStyle>
            <a:lvl1pPr eaLnBrk="0" hangingPunct="0">
              <a:defRPr sz="2000">
                <a:solidFill>
                  <a:schemeClr val="tx1"/>
                </a:solidFill>
                <a:latin typeface="Tahoma" panose="020B0604030504040204" pitchFamily="34" charset="0"/>
                <a:ea typeface="MS PGothic" panose="020B0600070205080204" pitchFamily="34" charset="-128"/>
              </a:defRPr>
            </a:lvl1pPr>
            <a:lvl2pPr marL="742950" indent="-285750" eaLnBrk="0" hangingPunct="0">
              <a:defRPr sz="2000">
                <a:solidFill>
                  <a:schemeClr val="tx1"/>
                </a:solidFill>
                <a:latin typeface="Tahoma" panose="020B0604030504040204" pitchFamily="34" charset="0"/>
                <a:ea typeface="MS PGothic" panose="020B0600070205080204" pitchFamily="34" charset="-128"/>
              </a:defRPr>
            </a:lvl2pPr>
            <a:lvl3pPr marL="1143000" indent="-228600" eaLnBrk="0" hangingPunct="0">
              <a:defRPr sz="2000">
                <a:solidFill>
                  <a:schemeClr val="tx1"/>
                </a:solidFill>
                <a:latin typeface="Tahoma" panose="020B0604030504040204" pitchFamily="34" charset="0"/>
                <a:ea typeface="MS PGothic" panose="020B0600070205080204" pitchFamily="34" charset="-128"/>
              </a:defRPr>
            </a:lvl3pPr>
            <a:lvl4pPr marL="1600200" indent="-228600" eaLnBrk="0" hangingPunct="0">
              <a:defRPr sz="2000">
                <a:solidFill>
                  <a:schemeClr val="tx1"/>
                </a:solidFill>
                <a:latin typeface="Tahoma" panose="020B0604030504040204" pitchFamily="34" charset="0"/>
                <a:ea typeface="MS PGothic" panose="020B0600070205080204" pitchFamily="34" charset="-128"/>
              </a:defRPr>
            </a:lvl4pPr>
            <a:lvl5pPr marL="2057400" indent="-228600" eaLnBrk="0" hangingPunct="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dirty="0">
                <a:solidFill>
                  <a:srgbClr val="00355C"/>
                </a:solidFill>
                <a:latin typeface="Arial" panose="020B0604020202020204" pitchFamily="34" charset="0"/>
              </a:rPr>
              <a:t>Real Time Travel Information</a:t>
            </a:r>
          </a:p>
        </p:txBody>
      </p:sp>
      <p:sp>
        <p:nvSpPr>
          <p:cNvPr id="131079" name="Rectangle 7">
            <a:extLst>
              <a:ext uri="{FF2B5EF4-FFF2-40B4-BE49-F238E27FC236}">
                <a16:creationId xmlns:a16="http://schemas.microsoft.com/office/drawing/2014/main" id="{318602FF-A133-4018-BEFB-904A01AA11D1}"/>
              </a:ext>
            </a:extLst>
          </p:cNvPr>
          <p:cNvSpPr>
            <a:spLocks noChangeArrowheads="1"/>
          </p:cNvSpPr>
          <p:nvPr/>
        </p:nvSpPr>
        <p:spPr bwMode="auto">
          <a:xfrm>
            <a:off x="304800" y="1398538"/>
            <a:ext cx="5251759"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20000"/>
              </a:spcBef>
              <a:spcAft>
                <a:spcPts val="1200"/>
              </a:spcAft>
              <a:buFont typeface="Wingdings" panose="05000000000000000000" pitchFamily="2" charset="2"/>
              <a:buNone/>
            </a:pPr>
            <a:r>
              <a:rPr lang="en-US" altLang="en-US" sz="2400" b="1" dirty="0">
                <a:solidFill>
                  <a:srgbClr val="00355C"/>
                </a:solidFill>
                <a:latin typeface="Arial" panose="020B0604020202020204" pitchFamily="34" charset="0"/>
              </a:rPr>
              <a:t>Dissemination (4)</a:t>
            </a:r>
          </a:p>
          <a:p>
            <a:pPr marL="342900" indent="-342900" eaLnBrk="0" hangingPunct="0">
              <a:spcBef>
                <a:spcPct val="20000"/>
              </a:spcBef>
              <a:buFont typeface="Wingdings" panose="05000000000000000000" pitchFamily="2" charset="2"/>
              <a:buChar char="§"/>
            </a:pPr>
            <a:r>
              <a:rPr lang="en-US" altLang="en-US" dirty="0">
                <a:latin typeface="Arial" panose="020B0604020202020204" pitchFamily="34" charset="0"/>
              </a:rPr>
              <a:t>Mobile applications and social networking</a:t>
            </a:r>
          </a:p>
          <a:p>
            <a:pPr marL="342900" indent="-342900" eaLnBrk="0" hangingPunct="0">
              <a:spcBef>
                <a:spcPct val="20000"/>
              </a:spcBef>
              <a:buFont typeface="Wingdings" panose="05000000000000000000" pitchFamily="2" charset="2"/>
              <a:buChar char="§"/>
            </a:pPr>
            <a:r>
              <a:rPr lang="en-US" altLang="en-US" dirty="0">
                <a:latin typeface="Arial" panose="020B0604020202020204" pitchFamily="34" charset="0"/>
              </a:rPr>
              <a:t>Handheld devices</a:t>
            </a:r>
          </a:p>
          <a:p>
            <a:pPr marL="342900" indent="-342900" eaLnBrk="0" hangingPunct="0">
              <a:spcBef>
                <a:spcPct val="20000"/>
              </a:spcBef>
              <a:buFont typeface="Wingdings" panose="05000000000000000000" pitchFamily="2" charset="2"/>
              <a:buChar char="§"/>
            </a:pPr>
            <a:r>
              <a:rPr lang="en-US" altLang="en-US" dirty="0">
                <a:latin typeface="Arial" panose="020B0604020202020204" pitchFamily="34" charset="0"/>
              </a:rPr>
              <a:t>In-vehicle navigation systems</a:t>
            </a:r>
          </a:p>
          <a:p>
            <a:pPr marL="342900" indent="-342900" eaLnBrk="0" hangingPunct="0">
              <a:spcBef>
                <a:spcPct val="20000"/>
              </a:spcBef>
              <a:buFont typeface="Wingdings" panose="05000000000000000000" pitchFamily="2" charset="2"/>
              <a:buChar char="§"/>
            </a:pPr>
            <a:r>
              <a:rPr lang="en-US" altLang="en-US" dirty="0">
                <a:latin typeface="Arial" panose="020B0604020202020204" pitchFamily="34" charset="0"/>
              </a:rPr>
              <a:t>Email/text</a:t>
            </a:r>
          </a:p>
          <a:p>
            <a:pPr marL="342900" indent="-342900" eaLnBrk="0" hangingPunct="0">
              <a:spcBef>
                <a:spcPct val="20000"/>
              </a:spcBef>
              <a:buFont typeface="Wingdings" panose="05000000000000000000" pitchFamily="2" charset="2"/>
              <a:buChar char="§"/>
            </a:pPr>
            <a:r>
              <a:rPr lang="en-US" altLang="en-US" dirty="0">
                <a:latin typeface="Arial" panose="020B0604020202020204" pitchFamily="34" charset="0"/>
              </a:rPr>
              <a:t>TV/Radio</a:t>
            </a:r>
          </a:p>
          <a:p>
            <a:pPr marL="342900" indent="-342900" eaLnBrk="0" hangingPunct="0">
              <a:spcBef>
                <a:spcPct val="20000"/>
              </a:spcBef>
              <a:buFont typeface="Wingdings" panose="05000000000000000000" pitchFamily="2" charset="2"/>
              <a:buChar char="§"/>
            </a:pPr>
            <a:r>
              <a:rPr lang="en-US" altLang="en-US" dirty="0">
                <a:latin typeface="Arial" panose="020B0604020202020204" pitchFamily="34" charset="0"/>
              </a:rPr>
              <a:t>Highway Advisory Radio (HAR)</a:t>
            </a:r>
          </a:p>
        </p:txBody>
      </p:sp>
      <p:pic>
        <p:nvPicPr>
          <p:cNvPr id="5" name="Picture 4"/>
          <p:cNvPicPr>
            <a:picLocks noChangeAspect="1"/>
          </p:cNvPicPr>
          <p:nvPr/>
        </p:nvPicPr>
        <p:blipFill>
          <a:blip r:embed="rId3"/>
          <a:stretch>
            <a:fillRect/>
          </a:stretch>
        </p:blipFill>
        <p:spPr>
          <a:xfrm>
            <a:off x="5644224" y="3962400"/>
            <a:ext cx="3288109" cy="2267661"/>
          </a:xfrm>
          <a:prstGeom prst="rect">
            <a:avLst/>
          </a:prstGeom>
        </p:spPr>
      </p:pic>
      <p:pic>
        <p:nvPicPr>
          <p:cNvPr id="6" name="Picture 5"/>
          <p:cNvPicPr>
            <a:picLocks noChangeAspect="1"/>
          </p:cNvPicPr>
          <p:nvPr/>
        </p:nvPicPr>
        <p:blipFill>
          <a:blip r:embed="rId4"/>
          <a:stretch>
            <a:fillRect/>
          </a:stretch>
        </p:blipFill>
        <p:spPr>
          <a:xfrm>
            <a:off x="5584957" y="1545169"/>
            <a:ext cx="3296576" cy="22706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 - &amp;quot;ITS ePrimer  Module 14: Emerging Opportunities and Challenges&amp;quot;&quot;/&gt;&lt;property id=&quot;20307&quot; value=&quot;672&quot;/&gt;&lt;/object&gt;&lt;object type=&quot;3&quot; unique_id=&quot;10004&quot;&gt;&lt;property id=&quot;20148&quot; value=&quot;5&quot;/&gt;&lt;property id=&quot;20300&quot; value=&quot;Slide 2 - &amp;quot;Instructor&amp;quot;&quot;/&gt;&lt;property id=&quot;20307&quot; value=&quot;742&quot;/&gt;&lt;/object&gt;&lt;object type=&quot;3&quot; unique_id=&quot;10005&quot;&gt;&lt;property id=&quot;20148&quot; value=&quot;5&quot;/&gt;&lt;property id=&quot;20300&quot; value=&quot;Slide 3 - &amp;quot;Learning Objectives&amp;quot;&quot;/&gt;&lt;property id=&quot;20307&quot; value=&quot;792&quot;/&gt;&lt;/object&gt;&lt;object type=&quot;3&quot; unique_id=&quot;10006&quot;&gt;&lt;property id=&quot;20148&quot; value=&quot;5&quot;/&gt;&lt;property id=&quot;20300&quot; value=&quot;Slide 4 - &amp;quot;Purpose&amp;quot;&quot;/&gt;&lt;property id=&quot;20307&quot; value=&quot;793&quot;/&gt;&lt;/object&gt;&lt;object type=&quot;3&quot; unique_id=&quot;10007&quot;&gt;&lt;property id=&quot;20148&quot; value=&quot;5&quot;/&gt;&lt;property id=&quot;20300&quot; value=&quot;Slide 5 - &amp;quot;ITS:  Past, Present and Future&amp;quot;&quot;/&gt;&lt;property id=&quot;20307&quot; value=&quot;813&quot;/&gt;&lt;/object&gt;&lt;object type=&quot;3&quot; unique_id=&quot;10008&quot;&gt;&lt;property id=&quot;20148&quot; value=&quot;5&quot;/&gt;&lt;property id=&quot;20300&quot; value=&quot;Slide 6 - &amp;quot;Major Trends in Technology and Society&amp;quot;&quot;/&gt;&lt;property id=&quot;20307&quot; value=&quot;816&quot;/&gt;&lt;/object&gt;&lt;object type=&quot;3&quot; unique_id=&quot;10009&quot;&gt;&lt;property id=&quot;20148&quot; value=&quot;5&quot;/&gt;&lt;property id=&quot;20300&quot; value=&quot;Slide 7 - &amp;quot;The First 20 years of ITS (1991-2010)&amp;amp;#x09;&amp;quot;&quot;/&gt;&lt;property id=&quot;20307&quot; value=&quot;810&quot;/&gt;&lt;/object&gt;&lt;object type=&quot;3&quot; unique_id=&quot;10010&quot;&gt;&lt;property id=&quot;20148&quot; value=&quot;5&quot;/&gt;&lt;property id=&quot;20300&quot; value=&quot;Slide 8 - &amp;quot;Technological Breakthroughs Influence the Maturation of ITS (2010-2015)&amp;amp;#x09;&amp;quot;&quot;/&gt;&lt;property id=&quot;20307&quot; value=&quot;812&quot;/&gt;&lt;/object&gt;&lt;object type=&quot;3&quot; unique_id=&quot;10011&quot;&gt;&lt;property id=&quot;20148&quot; value=&quot;5&quot;/&gt;&lt;property id=&quot;20300&quot; value=&quot;Slide 9 - &amp;quot;Poll:  Does your personal vehicle include ADAS components that are empowered by recent advances in sensor and compu&quot;/&gt;&lt;property id=&quot;20307&quot; value=&quot;824&quot;/&gt;&lt;/object&gt;&lt;object type=&quot;3&quot; unique_id=&quot;10012&quot;&gt;&lt;property id=&quot;20148&quot; value=&quot;5&quot;/&gt;&lt;property id=&quot;20300&quot; value=&quot;Slide 10 - &amp;quot;Major Shift in Public and Private Sector Roles (2016-Future)&amp;amp;#x09;&amp;quot;&quot;/&gt;&lt;property id=&quot;20307&quot; value=&quot;811&quot;/&gt;&lt;/object&gt;&lt;object type=&quot;3&quot; unique_id=&quot;10013&quot;&gt;&lt;property id=&quot;20148&quot; value=&quot;5&quot;/&gt;&lt;property id=&quot;20300&quot; value=&quot;Slide 11 - &amp;quot;Summary/Looking Ahead&amp;quot;&quot;/&gt;&lt;property id=&quot;20307&quot; value=&quot;826&quot;/&gt;&lt;/object&gt;&lt;object type=&quot;3&quot; unique_id=&quot;10014&quot;&gt;&lt;property id=&quot;20148&quot; value=&quot;5&quot;/&gt;&lt;property id=&quot;20300&quot; value=&quot;Slide 12 - &amp;quot;Summary/Looking Ahead&amp;quot;&quot;/&gt;&lt;property id=&quot;20307&quot; value=&quot;809&quot;/&gt;&lt;/object&gt;&lt;object type=&quot;3&quot; unique_id=&quot;10015&quot;&gt;&lt;property id=&quot;20148&quot; value=&quot;5&quot;/&gt;&lt;property id=&quot;20300&quot; value=&quot;Slide 13 - &amp;quot;Opportunities and Challenges for Transportation Professionals&amp;quot;&quot;/&gt;&lt;property id=&quot;20307&quot; value=&quot;820&quot;/&gt;&lt;/object&gt;&lt;object type=&quot;3&quot; unique_id=&quot;10016&quot;&gt;&lt;property id=&quot;20148&quot; value=&quot;5&quot;/&gt;&lt;property id=&quot;20300&quot; value=&quot;Slide 14 - &amp;quot;Opportunities and Challenges for Transportation Professionals&amp;quot;&quot;/&gt;&lt;property id=&quot;20307&quot; value=&quot;725&quot;/&gt;&lt;/object&gt;&lt;object type=&quot;3&quot; unique_id=&quot;10017&quot;&gt;&lt;property id=&quot;20148&quot; value=&quot;5&quot;/&gt;&lt;property id=&quot;20300&quot; value=&quot;Slide 15 - &amp;quot;Poll:  Are you contributing actively or passively to crowd-sourced data sets being used to improve transportation &quot;/&gt;&lt;property id=&quot;20307&quot; value=&quot;825&quot;/&gt;&lt;/object&gt;&lt;object type=&quot;3&quot; unique_id=&quot;10018&quot;&gt;&lt;property id=&quot;20148&quot; value=&quot;5&quot;/&gt;&lt;property id=&quot;20300&quot; value=&quot;Slide 16 - &amp;quot;Opportunities and Challenges for Transportation Professionals&amp;quot;&quot;/&gt;&lt;property id=&quot;20307&quot; value=&quot;815&quot;/&gt;&lt;/object&gt;&lt;object type=&quot;3&quot; unique_id=&quot;10019&quot;&gt;&lt;property id=&quot;20148&quot; value=&quot;5&quot;/&gt;&lt;property id=&quot;20300&quot; value=&quot;Slide 17 - &amp;quot;References and Resources&amp;quot;&quot;/&gt;&lt;property id=&quot;20307&quot; value=&quot;821&quot;/&gt;&lt;/object&gt;&lt;object type=&quot;3&quot; unique_id=&quot;10020&quot;&gt;&lt;property id=&quot;20148&quot; value=&quot;5&quot;/&gt;&lt;property id=&quot;20300&quot; value=&quot;Slide 18 - &amp;quot;References&amp;quot;&quot;/&gt;&lt;property id=&quot;20307&quot; value=&quot;823&quot;/&gt;&lt;/object&gt;&lt;object type=&quot;3&quot; unique_id=&quot;10021&quot;&gt;&lt;property id=&quot;20148&quot; value=&quot;5&quot;/&gt;&lt;property id=&quot;20300&quot; value=&quot;Slide 19 - &amp;quot;References (cont'd)&amp;quot;&quot;/&gt;&lt;property id=&quot;20307&quot; value=&quot;819&quot;/&gt;&lt;/object&gt;&lt;object type=&quot;3&quot; unique_id=&quot;10022&quot;&gt;&lt;property id=&quot;20148&quot; value=&quot;5&quot;/&gt;&lt;property id=&quot;20300&quot; value=&quot;Slide 20 - &amp;quot;References (cont'd)&amp;quot;&quot;/&gt;&lt;property id=&quot;20307&quot; value=&quot;818&quot;/&gt;&lt;/object&gt;&lt;object type=&quot;3&quot; unique_id=&quot;10023&quot;&gt;&lt;property id=&quot;20148&quot; value=&quot;5&quot;/&gt;&lt;property id=&quot;20300&quot; value=&quot;Slide 21 - &amp;quot;References (cont'd)&amp;quot;&quot;/&gt;&lt;property id=&quot;20307&quot; value=&quot;827&quot;/&gt;&lt;/object&gt;&lt;object type=&quot;3&quot; unique_id=&quot;10024&quot;&gt;&lt;property id=&quot;20148&quot; value=&quot;5&quot;/&gt;&lt;property id=&quot;20300&quot; value=&quot;Slide 22 - &amp;quot;References (cont'd)&amp;quot;&quot;/&gt;&lt;property id=&quot;20307&quot; value=&quot;778&quot;/&gt;&lt;/object&gt;&lt;object type=&quot;3&quot; unique_id=&quot;10025&quot;&gt;&lt;property id=&quot;20148&quot; value=&quot;5&quot;/&gt;&lt;property id=&quot;20300&quot; value=&quot;Slide 23 - &amp;quot;References (cont'd)&amp;quot;&quot;/&gt;&lt;property id=&quot;20307&quot; value=&quot;779&quot;/&gt;&lt;/object&gt;&lt;object type=&quot;3&quot; unique_id=&quot;10026&quot;&gt;&lt;property id=&quot;20148&quot; value=&quot;5&quot;/&gt;&lt;property id=&quot;20300&quot; value=&quot;Slide 24 - &amp;quot;For More Information&amp;quot;&quot;/&gt;&lt;property id=&quot;20307&quot; value=&quot;828&quot;/&gt;&lt;/object&gt;&lt;object type=&quot;3&quot; unique_id=&quot;10027&quot;&gt;&lt;property id=&quot;20148&quot; value=&quot;5&quot;/&gt;&lt;property id=&quot;20300&quot; value=&quot;Slide 25&quot;/&gt;&lt;property id=&quot;20307&quot; value=&quot;829&quot;/&gt;&lt;/object&gt;&lt;object type=&quot;3&quot; unique_id=&quot;10028&quot;&gt;&lt;property id=&quot;20148&quot; value=&quot;5&quot;/&gt;&lt;property id=&quot;20300&quot; value=&quot;Slide 26 - &amp;quot;ITS ePrimer Webinar Series&amp;quot;&quot;/&gt;&lt;property id=&quot;20307&quot; value=&quot;830&quot;/&gt;&lt;/object&gt;&lt;object type=&quot;3&quot; unique_id=&quot;10029&quot;&gt;&lt;property id=&quot;20148&quot; value=&quot;5&quot;/&gt;&lt;property id=&quot;20300&quot; value=&quot;Slide 27 - &amp;quot;Review Questions&amp;quot;&quot;/&gt;&lt;property id=&quot;20307&quot; value=&quot;817&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2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ITA_Template_rev_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objectDefaults>
  <a:extraClrSchemeLst>
    <a:extraClrScheme>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36201</TotalTime>
  <Words>3215</Words>
  <Application>Microsoft Office PowerPoint</Application>
  <PresentationFormat>On-screen Show (4:3)</PresentationFormat>
  <Paragraphs>476</Paragraphs>
  <Slides>31</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 Unicode MS</vt:lpstr>
      <vt:lpstr>Arial</vt:lpstr>
      <vt:lpstr>Calibri Light</vt:lpstr>
      <vt:lpstr>Helvetica</vt:lpstr>
      <vt:lpstr>Tahoma</vt:lpstr>
      <vt:lpstr>Wingdings</vt:lpstr>
      <vt:lpstr>2_RITA_Template_rev_2</vt:lpstr>
      <vt:lpstr>1_RITA_Template_rev_2</vt:lpstr>
      <vt:lpstr>ITS ePrimer  Module 5: ITS to Support Travelers</vt:lpstr>
      <vt:lpstr>Instructor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RITA/BTS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92st Transportation Research Board (TRB) Annual Meeting   January 14, 2013  Intelligent Transportation Systems: Annual U.S. State-of-the-Industry Review Session # 305</dc:title>
  <dc:creator>Charlie Velez</dc:creator>
  <cp:lastModifiedBy>Flood, Gerry (Volpe)</cp:lastModifiedBy>
  <cp:revision>2031</cp:revision>
  <cp:lastPrinted>2022-01-18T02:05:14Z</cp:lastPrinted>
  <dcterms:created xsi:type="dcterms:W3CDTF">2016-03-21T09:39:04Z</dcterms:created>
  <dcterms:modified xsi:type="dcterms:W3CDTF">2022-04-28T19:35:01Z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Picture</vt:lpwstr>
  </property>
  <property fmtid="{D5CDD505-2E9C-101B-9397-08002B2CF9AE}" pid="3" name="ContentTypeId">
    <vt:lpwstr>0x010100B1C14FF59FA2E44DAD8098807D296F58</vt:lpwstr>
  </property>
  <property fmtid="{D5CDD505-2E9C-101B-9397-08002B2CF9AE}" pid="4" name="Date">
    <vt:lpwstr/>
  </property>
  <property fmtid="{D5CDD505-2E9C-101B-9397-08002B2CF9AE}" pid="5" name="Type of Meeting">
    <vt:lpwstr>Technical Team Meeting</vt:lpwstr>
  </property>
  <property fmtid="{D5CDD505-2E9C-101B-9397-08002B2CF9AE}" pid="6" name="Date of Meeting">
    <vt:lpwstr/>
  </property>
</Properties>
</file>