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3"/>
  </p:notesMasterIdLst>
  <p:sldIdLst>
    <p:sldId id="296" r:id="rId4"/>
    <p:sldId id="298" r:id="rId5"/>
    <p:sldId id="297" r:id="rId6"/>
    <p:sldId id="304" r:id="rId7"/>
    <p:sldId id="300" r:id="rId8"/>
    <p:sldId id="303" r:id="rId9"/>
    <p:sldId id="326" r:id="rId10"/>
    <p:sldId id="306" r:id="rId11"/>
    <p:sldId id="311" r:id="rId12"/>
    <p:sldId id="309" r:id="rId13"/>
    <p:sldId id="330" r:id="rId14"/>
    <p:sldId id="307" r:id="rId15"/>
    <p:sldId id="323" r:id="rId16"/>
    <p:sldId id="313" r:id="rId17"/>
    <p:sldId id="314" r:id="rId18"/>
    <p:sldId id="327" r:id="rId19"/>
    <p:sldId id="316" r:id="rId20"/>
    <p:sldId id="320" r:id="rId21"/>
    <p:sldId id="322" r:id="rId22"/>
    <p:sldId id="329" r:id="rId23"/>
    <p:sldId id="317" r:id="rId24"/>
    <p:sldId id="319" r:id="rId25"/>
    <p:sldId id="318" r:id="rId26"/>
    <p:sldId id="325" r:id="rId27"/>
    <p:sldId id="328" r:id="rId28"/>
    <p:sldId id="321" r:id="rId29"/>
    <p:sldId id="324" r:id="rId30"/>
    <p:sldId id="302"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653" autoAdjust="0"/>
  </p:normalViewPr>
  <p:slideViewPr>
    <p:cSldViewPr>
      <p:cViewPr varScale="1">
        <p:scale>
          <a:sx n="51" d="100"/>
          <a:sy n="51" d="100"/>
        </p:scale>
        <p:origin x="172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p:scale>
          <a:sx n="90" d="100"/>
          <a:sy n="90" d="100"/>
        </p:scale>
        <p:origin x="-2034" y="20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en\Downloads\tsadjustedsal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E-Commerce Sales 2000-2021</a:t>
            </a:r>
          </a:p>
        </c:rich>
      </c:tx>
      <c:overlay val="0"/>
    </c:title>
    <c:autoTitleDeleted val="0"/>
    <c:plotArea>
      <c:layout>
        <c:manualLayout>
          <c:layoutTarget val="inner"/>
          <c:xMode val="edge"/>
          <c:yMode val="edge"/>
          <c:x val="0.12747718102401379"/>
          <c:y val="0.16102941176470589"/>
          <c:w val="0.76804520703568768"/>
          <c:h val="0.56504921259842522"/>
        </c:manualLayout>
      </c:layout>
      <c:lineChart>
        <c:grouping val="standard"/>
        <c:varyColors val="0"/>
        <c:ser>
          <c:idx val="0"/>
          <c:order val="0"/>
          <c:marker>
            <c:symbol val="none"/>
          </c:marker>
          <c:cat>
            <c:strRef>
              <c:f>[tsadjustedsales.xls]Sheet1!$B$5:$B$91</c:f>
              <c:strCache>
                <c:ptCount val="87"/>
                <c:pt idx="0">
                  <c:v>1st quarter 2000</c:v>
                </c:pt>
                <c:pt idx="1">
                  <c:v>2nd quarter 2000</c:v>
                </c:pt>
                <c:pt idx="2">
                  <c:v>3rd quarter 2000</c:v>
                </c:pt>
                <c:pt idx="3">
                  <c:v>4th quarter 2000</c:v>
                </c:pt>
                <c:pt idx="4">
                  <c:v>1st quarter 2001</c:v>
                </c:pt>
                <c:pt idx="5">
                  <c:v>3rd quarter 2001</c:v>
                </c:pt>
                <c:pt idx="6">
                  <c:v>2nd quarter 2001</c:v>
                </c:pt>
                <c:pt idx="7">
                  <c:v>4th quarter 2001</c:v>
                </c:pt>
                <c:pt idx="8">
                  <c:v>1st quarter 2002</c:v>
                </c:pt>
                <c:pt idx="9">
                  <c:v>2nd quarter 2002</c:v>
                </c:pt>
                <c:pt idx="10">
                  <c:v>3rd quarter 2002</c:v>
                </c:pt>
                <c:pt idx="11">
                  <c:v>4th quarter 2002</c:v>
                </c:pt>
                <c:pt idx="12">
                  <c:v>1st quarter 2003</c:v>
                </c:pt>
                <c:pt idx="13">
                  <c:v>2nd quarter 2003</c:v>
                </c:pt>
                <c:pt idx="14">
                  <c:v>3rd quarter 2003</c:v>
                </c:pt>
                <c:pt idx="15">
                  <c:v>4th quarter 2003</c:v>
                </c:pt>
                <c:pt idx="16">
                  <c:v>1st quarter 2004</c:v>
                </c:pt>
                <c:pt idx="17">
                  <c:v>2nd quarter 2004</c:v>
                </c:pt>
                <c:pt idx="18">
                  <c:v>3rd quarter 2004</c:v>
                </c:pt>
                <c:pt idx="19">
                  <c:v>4th quarter 2004</c:v>
                </c:pt>
                <c:pt idx="20">
                  <c:v>1st quarter 2005</c:v>
                </c:pt>
                <c:pt idx="21">
                  <c:v>2nd quarter 2005</c:v>
                </c:pt>
                <c:pt idx="22">
                  <c:v>3rd quarter 2005</c:v>
                </c:pt>
                <c:pt idx="23">
                  <c:v>4th quarter 2005</c:v>
                </c:pt>
                <c:pt idx="24">
                  <c:v>1st quarter 2006</c:v>
                </c:pt>
                <c:pt idx="25">
                  <c:v>2nd quarter 2006</c:v>
                </c:pt>
                <c:pt idx="26">
                  <c:v>3rd quarter 2006</c:v>
                </c:pt>
                <c:pt idx="27">
                  <c:v>4th quarter 2006</c:v>
                </c:pt>
                <c:pt idx="28">
                  <c:v>1st quarter 2007</c:v>
                </c:pt>
                <c:pt idx="29">
                  <c:v>4th quarter 2008</c:v>
                </c:pt>
                <c:pt idx="30">
                  <c:v>2nd quarter 2007</c:v>
                </c:pt>
                <c:pt idx="31">
                  <c:v>1st quarter 2009</c:v>
                </c:pt>
                <c:pt idx="32">
                  <c:v>3rd quarter 2007</c:v>
                </c:pt>
                <c:pt idx="33">
                  <c:v>2nd quarter 2009</c:v>
                </c:pt>
                <c:pt idx="34">
                  <c:v>4th quarter 2007</c:v>
                </c:pt>
                <c:pt idx="35">
                  <c:v>1st quarter 2008</c:v>
                </c:pt>
                <c:pt idx="36">
                  <c:v>3rd quarter 2008</c:v>
                </c:pt>
                <c:pt idx="37">
                  <c:v>2nd quarter 2008</c:v>
                </c:pt>
                <c:pt idx="38">
                  <c:v>3rd quarter 2009</c:v>
                </c:pt>
                <c:pt idx="39">
                  <c:v>4th quarter 2009</c:v>
                </c:pt>
                <c:pt idx="40">
                  <c:v>1st quarter 2010</c:v>
                </c:pt>
                <c:pt idx="41">
                  <c:v>2nd quarter 2010</c:v>
                </c:pt>
                <c:pt idx="42">
                  <c:v>3rd quarter 2010</c:v>
                </c:pt>
                <c:pt idx="43">
                  <c:v>4th quarter 2010</c:v>
                </c:pt>
                <c:pt idx="44">
                  <c:v>1st quarter 2011</c:v>
                </c:pt>
                <c:pt idx="45">
                  <c:v>2nd quarter 2011</c:v>
                </c:pt>
                <c:pt idx="46">
                  <c:v>3rd quarter 2011</c:v>
                </c:pt>
                <c:pt idx="47">
                  <c:v>4th quarter 2011</c:v>
                </c:pt>
                <c:pt idx="48">
                  <c:v>1st quarter 2012</c:v>
                </c:pt>
                <c:pt idx="49">
                  <c:v>2nd quarter 2012</c:v>
                </c:pt>
                <c:pt idx="50">
                  <c:v>3rd quarter 2012</c:v>
                </c:pt>
                <c:pt idx="51">
                  <c:v>4th quarter 2012</c:v>
                </c:pt>
                <c:pt idx="52">
                  <c:v>1st quarter 2013</c:v>
                </c:pt>
                <c:pt idx="53">
                  <c:v>2nd quarter 2013</c:v>
                </c:pt>
                <c:pt idx="54">
                  <c:v>3rd quarter 2013</c:v>
                </c:pt>
                <c:pt idx="55">
                  <c:v>4th quarter 2013</c:v>
                </c:pt>
                <c:pt idx="56">
                  <c:v>1st quarter 2014</c:v>
                </c:pt>
                <c:pt idx="57">
                  <c:v>2nd quarter 2014</c:v>
                </c:pt>
                <c:pt idx="58">
                  <c:v>3rd quarter 2014</c:v>
                </c:pt>
                <c:pt idx="59">
                  <c:v>4th quarter 2014</c:v>
                </c:pt>
                <c:pt idx="60">
                  <c:v>1st quarter 2015</c:v>
                </c:pt>
                <c:pt idx="61">
                  <c:v>2nd quarter 2015</c:v>
                </c:pt>
                <c:pt idx="62">
                  <c:v>3rd quarter 2015</c:v>
                </c:pt>
                <c:pt idx="63">
                  <c:v>4th quarter 2015</c:v>
                </c:pt>
                <c:pt idx="64">
                  <c:v>1st quarter 2016</c:v>
                </c:pt>
                <c:pt idx="65">
                  <c:v>2nd quarter 2016</c:v>
                </c:pt>
                <c:pt idx="66">
                  <c:v>3rd quarter 2016</c:v>
                </c:pt>
                <c:pt idx="67">
                  <c:v>4th quarter 2016</c:v>
                </c:pt>
                <c:pt idx="68">
                  <c:v>1st quarter 2017</c:v>
                </c:pt>
                <c:pt idx="69">
                  <c:v>2nd quarter 2017</c:v>
                </c:pt>
                <c:pt idx="70">
                  <c:v>3rd quarter 2017</c:v>
                </c:pt>
                <c:pt idx="71">
                  <c:v>4th quarter 2017</c:v>
                </c:pt>
                <c:pt idx="72">
                  <c:v>1st quarter 2018</c:v>
                </c:pt>
                <c:pt idx="73">
                  <c:v>2nd quarter 2018</c:v>
                </c:pt>
                <c:pt idx="74">
                  <c:v>3rd quarter 2018</c:v>
                </c:pt>
                <c:pt idx="75">
                  <c:v>4th quarter 2018</c:v>
                </c:pt>
                <c:pt idx="76">
                  <c:v>1st quarter 2019</c:v>
                </c:pt>
                <c:pt idx="77">
                  <c:v>2nd quarter 2019</c:v>
                </c:pt>
                <c:pt idx="78">
                  <c:v>3rd quarter 2019</c:v>
                </c:pt>
                <c:pt idx="79">
                  <c:v>4th quarter 2019</c:v>
                </c:pt>
                <c:pt idx="80">
                  <c:v>1st quarter 2020</c:v>
                </c:pt>
                <c:pt idx="81">
                  <c:v>4th quarter 2020</c:v>
                </c:pt>
                <c:pt idx="82">
                  <c:v>3rd quarter 2020(r)</c:v>
                </c:pt>
                <c:pt idx="83">
                  <c:v>2nd quarter 2020</c:v>
                </c:pt>
                <c:pt idx="84">
                  <c:v>1st quarter 2021</c:v>
                </c:pt>
                <c:pt idx="85">
                  <c:v>2nd quarter 2021(r)</c:v>
                </c:pt>
                <c:pt idx="86">
                  <c:v>3rd quarter 2021(p)</c:v>
                </c:pt>
              </c:strCache>
            </c:strRef>
          </c:cat>
          <c:val>
            <c:numRef>
              <c:f>[tsadjustedsales.xls]Sheet1!$C$5:$C$91</c:f>
              <c:numCache>
                <c:formatCode>#,##0</c:formatCode>
                <c:ptCount val="87"/>
                <c:pt idx="0">
                  <c:v>5691</c:v>
                </c:pt>
                <c:pt idx="1">
                  <c:v>6465</c:v>
                </c:pt>
                <c:pt idx="2">
                  <c:v>7419</c:v>
                </c:pt>
                <c:pt idx="3">
                  <c:v>7840</c:v>
                </c:pt>
                <c:pt idx="4">
                  <c:v>8135</c:v>
                </c:pt>
                <c:pt idx="5">
                  <c:v>8335</c:v>
                </c:pt>
                <c:pt idx="6">
                  <c:v>8336</c:v>
                </c:pt>
                <c:pt idx="7">
                  <c:v>9314</c:v>
                </c:pt>
                <c:pt idx="8">
                  <c:v>9904</c:v>
                </c:pt>
                <c:pt idx="9">
                  <c:v>10742</c:v>
                </c:pt>
                <c:pt idx="10">
                  <c:v>11543</c:v>
                </c:pt>
                <c:pt idx="11">
                  <c:v>12231</c:v>
                </c:pt>
                <c:pt idx="12">
                  <c:v>12738</c:v>
                </c:pt>
                <c:pt idx="13">
                  <c:v>13773</c:v>
                </c:pt>
                <c:pt idx="14">
                  <c:v>14833</c:v>
                </c:pt>
                <c:pt idx="15">
                  <c:v>15588</c:v>
                </c:pt>
                <c:pt idx="16">
                  <c:v>16697</c:v>
                </c:pt>
                <c:pt idx="17">
                  <c:v>17519</c:v>
                </c:pt>
                <c:pt idx="18">
                  <c:v>18506</c:v>
                </c:pt>
                <c:pt idx="19">
                  <c:v>19631</c:v>
                </c:pt>
                <c:pt idx="20">
                  <c:v>20801</c:v>
                </c:pt>
                <c:pt idx="21">
                  <c:v>22233</c:v>
                </c:pt>
                <c:pt idx="22">
                  <c:v>23653</c:v>
                </c:pt>
                <c:pt idx="23">
                  <c:v>24364</c:v>
                </c:pt>
                <c:pt idx="24">
                  <c:v>26417</c:v>
                </c:pt>
                <c:pt idx="25">
                  <c:v>27367</c:v>
                </c:pt>
                <c:pt idx="26">
                  <c:v>28842</c:v>
                </c:pt>
                <c:pt idx="27">
                  <c:v>30138</c:v>
                </c:pt>
                <c:pt idx="28">
                  <c:v>31728</c:v>
                </c:pt>
                <c:pt idx="29">
                  <c:v>33040</c:v>
                </c:pt>
                <c:pt idx="30">
                  <c:v>33524</c:v>
                </c:pt>
                <c:pt idx="31">
                  <c:v>34132</c:v>
                </c:pt>
                <c:pt idx="32">
                  <c:v>34841</c:v>
                </c:pt>
                <c:pt idx="33">
                  <c:v>35282</c:v>
                </c:pt>
                <c:pt idx="34">
                  <c:v>35784</c:v>
                </c:pt>
                <c:pt idx="35">
                  <c:v>36017</c:v>
                </c:pt>
                <c:pt idx="36">
                  <c:v>36292</c:v>
                </c:pt>
                <c:pt idx="37">
                  <c:v>36514</c:v>
                </c:pt>
                <c:pt idx="38">
                  <c:v>37404</c:v>
                </c:pt>
                <c:pt idx="39">
                  <c:v>38108</c:v>
                </c:pt>
                <c:pt idx="40">
                  <c:v>39289</c:v>
                </c:pt>
                <c:pt idx="41">
                  <c:v>41303</c:v>
                </c:pt>
                <c:pt idx="42">
                  <c:v>43474</c:v>
                </c:pt>
                <c:pt idx="43">
                  <c:v>45073</c:v>
                </c:pt>
                <c:pt idx="44">
                  <c:v>47038</c:v>
                </c:pt>
                <c:pt idx="45">
                  <c:v>48851</c:v>
                </c:pt>
                <c:pt idx="46">
                  <c:v>50187</c:v>
                </c:pt>
                <c:pt idx="47">
                  <c:v>53191</c:v>
                </c:pt>
                <c:pt idx="48">
                  <c:v>55290</c:v>
                </c:pt>
                <c:pt idx="49">
                  <c:v>56563</c:v>
                </c:pt>
                <c:pt idx="50">
                  <c:v>58551</c:v>
                </c:pt>
                <c:pt idx="51">
                  <c:v>60837</c:v>
                </c:pt>
                <c:pt idx="52">
                  <c:v>62316</c:v>
                </c:pt>
                <c:pt idx="53">
                  <c:v>64027</c:v>
                </c:pt>
                <c:pt idx="54">
                  <c:v>65932</c:v>
                </c:pt>
                <c:pt idx="55">
                  <c:v>68343</c:v>
                </c:pt>
                <c:pt idx="56">
                  <c:v>70305</c:v>
                </c:pt>
                <c:pt idx="57">
                  <c:v>73329</c:v>
                </c:pt>
                <c:pt idx="58">
                  <c:v>75729</c:v>
                </c:pt>
                <c:pt idx="59">
                  <c:v>77649</c:v>
                </c:pt>
                <c:pt idx="60">
                  <c:v>80228</c:v>
                </c:pt>
                <c:pt idx="61">
                  <c:v>82914</c:v>
                </c:pt>
                <c:pt idx="62">
                  <c:v>85656</c:v>
                </c:pt>
                <c:pt idx="63">
                  <c:v>88350</c:v>
                </c:pt>
                <c:pt idx="64">
                  <c:v>91163</c:v>
                </c:pt>
                <c:pt idx="65">
                  <c:v>94194</c:v>
                </c:pt>
                <c:pt idx="66">
                  <c:v>96929</c:v>
                </c:pt>
                <c:pt idx="67">
                  <c:v>100137</c:v>
                </c:pt>
                <c:pt idx="68">
                  <c:v>104149</c:v>
                </c:pt>
                <c:pt idx="69">
                  <c:v>108598</c:v>
                </c:pt>
                <c:pt idx="70">
                  <c:v>111556</c:v>
                </c:pt>
                <c:pt idx="71">
                  <c:v>117203</c:v>
                </c:pt>
                <c:pt idx="72">
                  <c:v>121570</c:v>
                </c:pt>
                <c:pt idx="73">
                  <c:v>125386</c:v>
                </c:pt>
                <c:pt idx="74">
                  <c:v>127471</c:v>
                </c:pt>
                <c:pt idx="75">
                  <c:v>130743</c:v>
                </c:pt>
                <c:pt idx="76">
                  <c:v>135629</c:v>
                </c:pt>
                <c:pt idx="77">
                  <c:v>141716</c:v>
                </c:pt>
                <c:pt idx="78">
                  <c:v>147965</c:v>
                </c:pt>
                <c:pt idx="79">
                  <c:v>151218</c:v>
                </c:pt>
                <c:pt idx="80">
                  <c:v>154575</c:v>
                </c:pt>
                <c:pt idx="81">
                  <c:v>199665</c:v>
                </c:pt>
                <c:pt idx="82">
                  <c:v>201385</c:v>
                </c:pt>
                <c:pt idx="83">
                  <c:v>203847</c:v>
                </c:pt>
                <c:pt idx="84">
                  <c:v>215290</c:v>
                </c:pt>
                <c:pt idx="85">
                  <c:v>221951</c:v>
                </c:pt>
                <c:pt idx="86">
                  <c:v>214586</c:v>
                </c:pt>
              </c:numCache>
            </c:numRef>
          </c:val>
          <c:smooth val="0"/>
          <c:extLst>
            <c:ext xmlns:c16="http://schemas.microsoft.com/office/drawing/2014/chart" uri="{C3380CC4-5D6E-409C-BE32-E72D297353CC}">
              <c16:uniqueId val="{00000000-2DD3-4D4C-8512-7F141A715694}"/>
            </c:ext>
          </c:extLst>
        </c:ser>
        <c:dLbls>
          <c:showLegendKey val="0"/>
          <c:showVal val="0"/>
          <c:showCatName val="0"/>
          <c:showSerName val="0"/>
          <c:showPercent val="0"/>
          <c:showBubbleSize val="0"/>
        </c:dLbls>
        <c:smooth val="0"/>
        <c:axId val="249807232"/>
        <c:axId val="249808768"/>
      </c:lineChart>
      <c:catAx>
        <c:axId val="249807232"/>
        <c:scaling>
          <c:orientation val="minMax"/>
        </c:scaling>
        <c:delete val="0"/>
        <c:axPos val="b"/>
        <c:numFmt formatCode="General" sourceLinked="0"/>
        <c:majorTickMark val="none"/>
        <c:minorTickMark val="none"/>
        <c:tickLblPos val="nextTo"/>
        <c:crossAx val="249808768"/>
        <c:crosses val="autoZero"/>
        <c:auto val="1"/>
        <c:lblAlgn val="ctr"/>
        <c:lblOffset val="100"/>
        <c:noMultiLvlLbl val="0"/>
      </c:catAx>
      <c:valAx>
        <c:axId val="249808768"/>
        <c:scaling>
          <c:orientation val="minMax"/>
        </c:scaling>
        <c:delete val="0"/>
        <c:axPos val="l"/>
        <c:majorGridlines/>
        <c:numFmt formatCode="#,##0" sourceLinked="1"/>
        <c:majorTickMark val="none"/>
        <c:minorTickMark val="none"/>
        <c:tickLblPos val="nextTo"/>
        <c:spPr>
          <a:ln w="9525">
            <a:noFill/>
          </a:ln>
        </c:spPr>
        <c:crossAx val="249807232"/>
        <c:crosses val="autoZero"/>
        <c:crossBetween val="between"/>
      </c:valAx>
    </c:plotArea>
    <c:legend>
      <c:legendPos val="b"/>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0.02044</cdr:x>
      <cdr:y>0.03846</cdr:y>
    </cdr:from>
    <cdr:to>
      <cdr:x>0.17138</cdr:x>
      <cdr:y>0.11813</cdr:y>
    </cdr:to>
    <cdr:sp macro="" textlink="">
      <cdr:nvSpPr>
        <cdr:cNvPr id="2" name="TextBox 1"/>
        <cdr:cNvSpPr txBox="1"/>
      </cdr:nvSpPr>
      <cdr:spPr>
        <a:xfrm xmlns:a="http://schemas.openxmlformats.org/drawingml/2006/main">
          <a:off x="123825" y="133350"/>
          <a:ext cx="9144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Millions of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2045D-C47F-4553-885E-B4DF655CF17B}" type="datetimeFigureOut">
              <a:rPr lang="en-US" smtClean="0"/>
              <a:t>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D52A9-BFB2-4426-A4A0-CBBA7617B7D3}" type="slidenum">
              <a:rPr lang="en-US" smtClean="0"/>
              <a:t>‹#›</a:t>
            </a:fld>
            <a:endParaRPr lang="en-US"/>
          </a:p>
        </p:txBody>
      </p:sp>
    </p:spTree>
    <p:extLst>
      <p:ext uri="{BB962C8B-B14F-4D97-AF65-F5344CB8AC3E}">
        <p14:creationId xmlns:p14="http://schemas.microsoft.com/office/powerpoint/2010/main" val="41714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eetowner.com/operations/article/21119311/tech-providers-aim-to-ease-truck-parking-concerns-with-realtime-inform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leetowner.com/safety/article/21119314/using-reservations-ensuring-safety-part-of-solving-truck-parking-crisis" TargetMode="External"/><Relationship Id="rId4" Type="http://schemas.openxmlformats.org/officeDocument/2006/relationships/hyperlink" Target="https://www.fleetowner.com/safety/article/21119313/truck-stops-step-up-to-combat-parking-crisi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reightwaves.com/news/kodiak-robotics-hits-milestone-in-driverless-truck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rogressivegrocer.com/self-driving-semi-completes-trip/"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unonless.com/run-on-less-electric-demonstrates-co2-saved-with-electric-truck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rbfreightdata.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itskrs.its.dot.gov/benefit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ops.fhwa.dot.gov/plan4ops/topsbctool/index.htm#:~:text=TOPS%2DBC%20is%20a%20sketch,and%20Operations%20(TSMO)%20strategies7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fo.kencogroup.com/2021-ecommerce-consumer-surve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46C20DB-9FD7-499F-B496-26CCB532F125}"/>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B19025CB-FE3F-4577-8B6F-47BAE12950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cs typeface="Arial" panose="020B0604020202020204" pitchFamily="34" charset="0"/>
              </a:rPr>
              <a:t>These are the slides for the latest update of Module 6, Freight and Commercial Vehicle ITS.</a:t>
            </a:r>
          </a:p>
          <a:p>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rPr>
              <a:t>This module is sponsored by the U.S. Department of Transportation’s ITS Professional Capacity Building (PCB) Program. The ITS PCB Program is in the ITS Joint Program Office (ITS JPO), within the Office of the Assistant Secretary for Research and Technology (OST-R).</a:t>
            </a:r>
          </a:p>
          <a:p>
            <a:pPr eaLnBrk="1" hangingPunct="1"/>
            <a:r>
              <a:rPr lang="en-US" altLang="en-US" sz="1100" dirty="0">
                <a:latin typeface="Arial" panose="020B0604020202020204" pitchFamily="34" charset="0"/>
              </a:rPr>
              <a:t> </a:t>
            </a:r>
          </a:p>
          <a:p>
            <a:pPr eaLnBrk="1" hangingPunct="1">
              <a:spcBef>
                <a:spcPct val="0"/>
              </a:spcBef>
            </a:pPr>
            <a:r>
              <a:rPr lang="en-US" altLang="en-US" sz="1100" dirty="0">
                <a:latin typeface="Arial" panose="020B0604020202020204" pitchFamily="34" charset="0"/>
              </a:rPr>
              <a:t>Thank you for participating and we hope you find this module helpful.</a:t>
            </a:r>
          </a:p>
        </p:txBody>
      </p:sp>
      <p:sp>
        <p:nvSpPr>
          <p:cNvPr id="6148" name="Slide Number Placeholder 3">
            <a:extLst>
              <a:ext uri="{FF2B5EF4-FFF2-40B4-BE49-F238E27FC236}">
                <a16:creationId xmlns:a16="http://schemas.microsoft.com/office/drawing/2014/main" id="{0E2DE24C-B07A-4854-A9BC-35572EC5FA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a:defRPr sz="1900">
                <a:solidFill>
                  <a:schemeClr val="tx1"/>
                </a:solidFill>
                <a:latin typeface="Tahoma" panose="020B0604030504040204" pitchFamily="34" charset="0"/>
                <a:ea typeface="MS PGothic" panose="020B0600070205080204" pitchFamily="34" charset="-128"/>
              </a:defRPr>
            </a:lvl1pPr>
            <a:lvl2pPr marL="35879619" indent="-35447153" defTabSz="911482">
              <a:defRPr sz="1900">
                <a:solidFill>
                  <a:schemeClr val="tx1"/>
                </a:solidFill>
                <a:latin typeface="Tahoma" panose="020B0604030504040204" pitchFamily="34" charset="0"/>
                <a:ea typeface="MS PGothic" panose="020B0600070205080204" pitchFamily="34" charset="-128"/>
              </a:defRPr>
            </a:lvl2pPr>
            <a:lvl3pPr marL="1081164" indent="-216233" defTabSz="911482">
              <a:defRPr sz="1900">
                <a:solidFill>
                  <a:schemeClr val="tx1"/>
                </a:solidFill>
                <a:latin typeface="Tahoma" panose="020B0604030504040204" pitchFamily="34" charset="0"/>
                <a:ea typeface="MS PGothic" panose="020B0600070205080204" pitchFamily="34" charset="-128"/>
              </a:defRPr>
            </a:lvl3pPr>
            <a:lvl4pPr marL="1513629" indent="-216233" defTabSz="911482">
              <a:defRPr sz="1900">
                <a:solidFill>
                  <a:schemeClr val="tx1"/>
                </a:solidFill>
                <a:latin typeface="Tahoma" panose="020B0604030504040204" pitchFamily="34" charset="0"/>
                <a:ea typeface="MS PGothic" panose="020B0600070205080204" pitchFamily="34" charset="-128"/>
              </a:defRPr>
            </a:lvl4pPr>
            <a:lvl5pPr marL="1946095" indent="-216233" defTabSz="911482">
              <a:defRPr sz="1900">
                <a:solidFill>
                  <a:schemeClr val="tx1"/>
                </a:solidFill>
                <a:latin typeface="Tahoma" panose="020B0604030504040204" pitchFamily="34" charset="0"/>
                <a:ea typeface="MS PGothic" panose="020B0600070205080204" pitchFamily="34" charset="-128"/>
              </a:defRPr>
            </a:lvl5pPr>
            <a:lvl6pPr marL="2378560" indent="-216233" defTabSz="911482"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811026" indent="-216233" defTabSz="911482"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243491" indent="-216233" defTabSz="911482"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675957" indent="-216233" defTabSz="911482"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fld id="{100977A8-F75F-4722-9334-F475EADD7760}" type="slidenum">
              <a:rPr lang="en-US" altLang="en-US" sz="1100">
                <a:latin typeface="Arial" panose="020B0604020202020204" pitchFamily="34" charset="0"/>
              </a:rPr>
              <a:pPr/>
              <a:t>1</a:t>
            </a:fld>
            <a:endParaRPr lang="en-US" altLang="en-US" sz="11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COVID-19 pandemic in 2020-2022 emphasized the importance of efficient supply chain management</a:t>
            </a:r>
            <a:r>
              <a:rPr lang="en-US" sz="1200" dirty="0"/>
              <a:t>.  It affected manufacturers and distributors, which sometimes caused shortages of items consumers wanted.  These effects led to supply chain uncertainties and “Supply Chain” became a household word.  There were countless operational and coordination challenges to suppliers as well as carriers.  The infamous Ever Given running aground in the Suez Canal in March 2021 affected supply chains around the world.  The Ports of Los Angeles experienced vastly longer delays of container ships </a:t>
            </a:r>
            <a:r>
              <a:rPr lang="en-US" dirty="0"/>
              <a:t>entering the harbor.  </a:t>
            </a:r>
          </a:p>
          <a:p>
            <a:endParaRPr lang="en-US" sz="1200" dirty="0"/>
          </a:p>
          <a:p>
            <a:r>
              <a:rPr lang="en-US" sz="1200" dirty="0"/>
              <a:t>As noted earlier, the shift to parcel shipping for e-commerce put strains on the parcel carriers.  Touchless delivery related to consumers staying home or retailers not being open for normal business exacerbated the demands for last mile delivery, often to in-store delivery lockers or lockers operated by Amazon or Walmart and other retailers.</a:t>
            </a:r>
          </a:p>
          <a:p>
            <a:pPr lvl="0" eaLnBrk="1" fontAlgn="auto" hangingPunct="1">
              <a:spcAft>
                <a:spcPts val="0"/>
              </a:spcAft>
            </a:pPr>
            <a:endParaRPr lang="en-US" dirty="0"/>
          </a:p>
          <a:p>
            <a:r>
              <a:rPr lang="en-US" sz="1200" dirty="0"/>
              <a:t>For carriers with Class 8 semi-trailers, the </a:t>
            </a:r>
            <a:r>
              <a:rPr lang="en-US" dirty="0"/>
              <a:t>pandemic further exacerbated the truck parking shortage, as a number of states closed public rest areas, removing capacity from an already constrained system.</a:t>
            </a:r>
          </a:p>
          <a:p>
            <a:pPr lvl="0" eaLnBrk="1" fontAlgn="auto" hangingPunct="1">
              <a:spcAft>
                <a:spcPts val="0"/>
              </a:spcAft>
            </a:pPr>
            <a:endParaRPr lang="en-US" sz="1200" dirty="0"/>
          </a:p>
          <a:p>
            <a:pPr lvl="0" eaLnBrk="1" fontAlgn="auto" hangingPunct="1">
              <a:spcAft>
                <a:spcPts val="0"/>
              </a:spcAft>
            </a:pPr>
            <a:r>
              <a:rPr lang="en-US" sz="1200" dirty="0"/>
              <a:t>On the plus side, there was accelerated interest in technology that improves visibility and automation of freight movements and sometimes to create new supply chain partners to work around delays and problems. </a:t>
            </a:r>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Inbound Logistics </a:t>
            </a:r>
            <a:r>
              <a:rPr lang="en-US" dirty="0"/>
              <a:t>is a trade press magazine that covers supply chain partners and has articles, surveys, and information about freight movement and distribution services and technologies.  It frequently has interviews with supply chain officials in various kinds of companies and also has a monthly feature of readers responding to a supply chain-related question.</a:t>
            </a:r>
          </a:p>
          <a:p>
            <a:endParaRPr lang="en-US" dirty="0"/>
          </a:p>
          <a:p>
            <a:r>
              <a:rPr lang="en-US" dirty="0"/>
              <a:t>The December 2021 issue’s Readers Weigh In section was very apropos to the  kinds of supply chain information this webinar covers.  The question was “How would you summarize the supply chain in 2021 in five words.”  The answers provided were clever, in some cases funny, and nicely captured some of the issues that were mentioned on some of the previous slides.</a:t>
            </a:r>
          </a:p>
          <a:p>
            <a:endParaRPr lang="en-US" dirty="0"/>
          </a:p>
          <a:p>
            <a:r>
              <a:rPr lang="en-US" dirty="0"/>
              <a:t>The slide here has 10 of the reader responses and provides a nice segue to more detailed discussion of the technologies that help with the supply chain.</a:t>
            </a:r>
          </a:p>
          <a:p>
            <a:endParaRPr lang="en-US" dirty="0"/>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11</a:t>
            </a:fld>
            <a:endParaRPr lang="en-US"/>
          </a:p>
        </p:txBody>
      </p:sp>
    </p:spTree>
    <p:extLst>
      <p:ext uri="{BB962C8B-B14F-4D97-AF65-F5344CB8AC3E}">
        <p14:creationId xmlns:p14="http://schemas.microsoft.com/office/powerpoint/2010/main" val="298025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availability of truck parking is an important problem for both the trucking industry and the traveling public.  In ATRI surveys, truck parking is the #1 problem among truckers themselves and in the top 10 for all industry respondents.  Truck parking is an increased problem because of recent emphasis on rest periods in the hours-of-service rules and with the requirement for truckers to use electronic logging devices to record and report their hours.  Unlike some aspects of trucking or the supply chain, technology itself cannot provide more parking spaces.</a:t>
            </a:r>
          </a:p>
          <a:p>
            <a:endParaRPr lang="en-US" dirty="0"/>
          </a:p>
          <a:p>
            <a:r>
              <a:rPr lang="en-US" dirty="0"/>
              <a:t>However, states and other agencies have developed Truck Parking Information Management Systems that use ITS to collect and disseminate information on the availability of truck parking. These systems collect data on parking availability with equipment installed in rest areas to detect vehicles occupying parking spaces or counting vehicles as they enter or leave a rest area. This is used to identify available parking and disseminate the information to drivers through state 511 websites, dynamic messaging signs, and smartphone applications. There are private systems operated by truck stop operators, private firms, and public agencies. Data for the parking information systems may be sourced from the truck stops, crowdsourced, or sourced from paid parking providers. Individual truckers, or their company dispatchers, can use the availability information to plan their routes and reserve spaces in advance. An interesting three-part article in </a:t>
            </a:r>
            <a:r>
              <a:rPr lang="en-US" i="1" dirty="0" err="1"/>
              <a:t>FleetOwner</a:t>
            </a:r>
            <a:r>
              <a:rPr lang="en-US" dirty="0"/>
              <a:t> provides additional information about what technology providers are doing to help address the parking issue.</a:t>
            </a:r>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a:t>
            </a:r>
            <a:r>
              <a:rPr lang="en-US" sz="1200" i="0" dirty="0">
                <a:solidFill>
                  <a:schemeClr val="tx1"/>
                </a:solidFill>
              </a:rPr>
              <a:t>Source:  “</a:t>
            </a:r>
            <a:r>
              <a:rPr lang="en-US" sz="1200" dirty="0"/>
              <a:t>Truck Parking Availability Detection and Information Dissemination,” </a:t>
            </a:r>
            <a:r>
              <a:rPr lang="en-US" sz="1200" i="0" dirty="0">
                <a:solidFill>
                  <a:schemeClr val="tx1"/>
                </a:solidFill>
              </a:rPr>
              <a:t>National Coalition on Truck Parking Technology and Data Working Group 2018.</a:t>
            </a:r>
          </a:p>
          <a:p>
            <a:endParaRPr lang="en-US" dirty="0"/>
          </a:p>
          <a:p>
            <a:r>
              <a:rPr lang="en-US" dirty="0"/>
              <a:t>FHWA helped form a National Coalition on Truck Parking that includes public and private sector organizations with an interest in advancing safe truck parking. The Coalition brings together stakeholders from the trucking industry, commercial vehicle safety officials, state DOTs, MPOs, and commercial truck stop owners and operators, most recently at a virtual meeting in December 2021.</a:t>
            </a:r>
          </a:p>
          <a:p>
            <a:endParaRPr lang="en-US" dirty="0"/>
          </a:p>
          <a:p>
            <a:r>
              <a:rPr lang="en-US" dirty="0"/>
              <a:t>The table on this page was taken from a USDOT-sponsored effort to standardize the approach to truck parking availability systems.  It lists some of the state or regional truck parking efforts and systems that were underway in 2018.  More information can be found in the noted source document as well as on the FHWA website.</a:t>
            </a:r>
          </a:p>
          <a:p>
            <a:endParaRPr lang="en-US" dirty="0"/>
          </a:p>
          <a:p>
            <a:r>
              <a:rPr lang="en-US" dirty="0"/>
              <a:t>The links to the </a:t>
            </a:r>
            <a:r>
              <a:rPr lang="en-US" dirty="0" err="1"/>
              <a:t>FleetOwner</a:t>
            </a:r>
            <a:r>
              <a:rPr lang="en-US" dirty="0"/>
              <a:t> articles on the previous slide are the following:</a:t>
            </a:r>
          </a:p>
          <a:p>
            <a:endParaRPr lang="en-US" dirty="0"/>
          </a:p>
          <a:p>
            <a:pPr lvl="0"/>
            <a:r>
              <a:rPr lang="en-US" u="sng" dirty="0">
                <a:hlinkClick r:id="rId3"/>
              </a:rPr>
              <a:t>Part 1</a:t>
            </a:r>
            <a:r>
              <a:rPr lang="en-US" dirty="0"/>
              <a:t>  Tech Providers Aim to Ease Truck Parking Concerns with Real-time Information </a:t>
            </a:r>
          </a:p>
          <a:p>
            <a:pPr lvl="0"/>
            <a:r>
              <a:rPr lang="en-US" u="sng" dirty="0">
                <a:hlinkClick r:id="rId4"/>
              </a:rPr>
              <a:t>Part 2</a:t>
            </a:r>
            <a:r>
              <a:rPr lang="en-US" dirty="0"/>
              <a:t>   Truck Stops Step Up To Combat Parking Crisis </a:t>
            </a:r>
          </a:p>
          <a:p>
            <a:pPr lvl="0"/>
            <a:r>
              <a:rPr lang="en-US" u="sng" dirty="0">
                <a:hlinkClick r:id="rId5"/>
              </a:rPr>
              <a:t>Part 3</a:t>
            </a:r>
            <a:r>
              <a:rPr lang="en-US" dirty="0"/>
              <a:t>   Using Reservations Ensuring Safety Part of Solving Truck Parking Crisis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13</a:t>
            </a:fld>
            <a:endParaRPr lang="en-US" dirty="0"/>
          </a:p>
        </p:txBody>
      </p:sp>
    </p:spTree>
    <p:extLst>
      <p:ext uri="{BB962C8B-B14F-4D97-AF65-F5344CB8AC3E}">
        <p14:creationId xmlns:p14="http://schemas.microsoft.com/office/powerpoint/2010/main" val="239536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some technologies that are currently being used by or considered for use by trucking firms</a:t>
            </a:r>
            <a:r>
              <a:rPr lang="en-US" dirty="0"/>
              <a:t>. They are discussed in more detail in subsequent slides. </a:t>
            </a:r>
            <a:r>
              <a:rPr lang="en-US" sz="1200" kern="1200" dirty="0">
                <a:solidFill>
                  <a:schemeClr val="tx1"/>
                </a:solidFill>
                <a:effectLst/>
                <a:latin typeface="+mn-lt"/>
                <a:ea typeface="+mn-ea"/>
                <a:cs typeface="+mn-cs"/>
              </a:rPr>
              <a:t>ADAS is Advanced Driver Assist System; technologies that are already available on many new trucks and increasingly used within the industry. More on that in the next slide. An objective we’ll discuss in more detail is Automated Driving Systems or ADS which are being pursued in current research and demonstrations at SAE International Level 4 in which a driver is behind the wheel but is usually not needed or Level 5 in which a truck is truly self-driving.</a:t>
            </a:r>
            <a:r>
              <a:rPr lang="en-US" dirty="0"/>
              <a:t> The slides also discuss technologies now used to record drivers’ hours and to facilitate state and Federal inspection requirements through ITS technologies. </a:t>
            </a:r>
          </a:p>
          <a:p>
            <a:endParaRPr lang="en-US" dirty="0"/>
          </a:p>
          <a:p>
            <a:r>
              <a:rPr lang="en-US" dirty="0"/>
              <a:t>Although electric trucks are not ITS technologies per se, they are an important technology that would have major effects on the truck industry.  The slides will talk about what some tech firms and truck manufacturers are working on to develop electric trucks of varying sizes for medium haul as well as first or last mile requirements.  </a:t>
            </a:r>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Advanced Driver Assist System (ADAS) involves a series of truck-based automation technologies that provide information or device operations to assist a truck driver and potentially improve safety of truck operations.  These include the following: </a:t>
            </a:r>
          </a:p>
          <a:p>
            <a:pPr lvl="0"/>
            <a:endParaRPr lang="en-US" u="sng" dirty="0"/>
          </a:p>
          <a:p>
            <a:pPr lvl="0"/>
            <a:r>
              <a:rPr lang="en-US" u="sng" dirty="0"/>
              <a:t>Active Braking Systems,</a:t>
            </a:r>
            <a:r>
              <a:rPr lang="en-US" dirty="0"/>
              <a:t> including automatic emergency braking, air disc brakes, and adaptive cruise control (ACC) to maintain a preset distance between the truck and the vehicle in front.</a:t>
            </a:r>
          </a:p>
          <a:p>
            <a:pPr lvl="0"/>
            <a:r>
              <a:rPr lang="en-US" u="sng" dirty="0"/>
              <a:t>Active Steering Systems,</a:t>
            </a:r>
            <a:r>
              <a:rPr lang="en-US" dirty="0"/>
              <a:t> which include lane keep assist, lane centering, and adaptive steering control.</a:t>
            </a:r>
          </a:p>
          <a:p>
            <a:pPr lvl="0"/>
            <a:r>
              <a:rPr lang="en-US" u="sng" dirty="0"/>
              <a:t>Active Warning Systems,</a:t>
            </a:r>
            <a:r>
              <a:rPr lang="en-US" dirty="0"/>
              <a:t> including lane departure, forward collision, and blind spot detection. These warn the driver of an impending crash through both audio alerts and pulses on the driver’s seat.</a:t>
            </a:r>
          </a:p>
          <a:p>
            <a:pPr lvl="0"/>
            <a:r>
              <a:rPr lang="en-US" u="sng" dirty="0"/>
              <a:t>Camera Monitoring Systems,</a:t>
            </a:r>
            <a:r>
              <a:rPr lang="en-US" dirty="0"/>
              <a:t> which include in-cab facing driver training, forward facing event recording, and side rear view mirrors.</a:t>
            </a:r>
          </a:p>
          <a:p>
            <a:pPr lvl="0"/>
            <a:endParaRPr lang="en-US" dirty="0"/>
          </a:p>
          <a:p>
            <a:pPr lvl="0"/>
            <a:r>
              <a:rPr lang="en-US" dirty="0"/>
              <a:t>In </a:t>
            </a:r>
            <a:r>
              <a:rPr lang="en-US" sz="1200" kern="1200" dirty="0">
                <a:solidFill>
                  <a:schemeClr val="tx1"/>
                </a:solidFill>
                <a:effectLst/>
                <a:latin typeface="+mn-lt"/>
                <a:ea typeface="+mn-ea"/>
                <a:cs typeface="+mn-cs"/>
              </a:rPr>
              <a:t>conjunction with the American Trucking Associations, the FMCSA and the ITS JPO in 2020 created a </a:t>
            </a:r>
            <a:r>
              <a:rPr lang="en-US" dirty="0"/>
              <a:t>joint program</a:t>
            </a:r>
            <a:r>
              <a:rPr lang="en-US" sz="1200" kern="1200" dirty="0">
                <a:solidFill>
                  <a:schemeClr val="tx1"/>
                </a:solidFill>
                <a:effectLst/>
                <a:latin typeface="+mn-lt"/>
                <a:ea typeface="+mn-ea"/>
                <a:cs typeface="+mn-cs"/>
              </a:rPr>
              <a:t> to promote ADAS in the trucking industry. Called </a:t>
            </a:r>
            <a:r>
              <a:rPr lang="en-US" sz="1200" i="1" kern="1200" dirty="0">
                <a:solidFill>
                  <a:schemeClr val="tx1"/>
                </a:solidFill>
                <a:effectLst/>
                <a:latin typeface="+mn-lt"/>
                <a:ea typeface="+mn-ea"/>
                <a:cs typeface="+mn-cs"/>
              </a:rPr>
              <a:t>Tech </a:t>
            </a:r>
            <a:r>
              <a:rPr lang="en-US" sz="1200" i="1" kern="1200" dirty="0" err="1">
                <a:solidFill>
                  <a:schemeClr val="tx1"/>
                </a:solidFill>
                <a:effectLst/>
                <a:latin typeface="+mn-lt"/>
                <a:ea typeface="+mn-ea"/>
                <a:cs typeface="+mn-cs"/>
              </a:rPr>
              <a:t>Celerate</a:t>
            </a:r>
            <a:r>
              <a:rPr lang="en-US" sz="1200" i="1" kern="1200" dirty="0">
                <a:solidFill>
                  <a:schemeClr val="tx1"/>
                </a:solidFill>
                <a:effectLst/>
                <a:latin typeface="+mn-lt"/>
                <a:ea typeface="+mn-ea"/>
                <a:cs typeface="+mn-cs"/>
              </a:rPr>
              <a:t> NOW,</a:t>
            </a:r>
            <a:r>
              <a:rPr lang="en-US" sz="1200" kern="1200" dirty="0">
                <a:solidFill>
                  <a:schemeClr val="tx1"/>
                </a:solidFill>
                <a:effectLst/>
                <a:latin typeface="+mn-lt"/>
                <a:ea typeface="+mn-ea"/>
                <a:cs typeface="+mn-cs"/>
              </a:rPr>
              <a:t> the joint effort involves “Accelerating the Adoption of Advanced Driver Assistance Systems (ADAS).”  </a:t>
            </a:r>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limited L3 and L4 automation have been piloted by various technology companies and some of their trucking company allies. </a:t>
            </a:r>
          </a:p>
          <a:p>
            <a:pPr lvl="0"/>
            <a:r>
              <a:rPr lang="en-US" dirty="0"/>
              <a:t>In 2016, Uber/ Otto tested the first L4 truck in automated mode in real-world conditions, pulling a trailer containing 50,000 cans of Budweiser beer 120 miles on I-25 in Colorado.  </a:t>
            </a:r>
          </a:p>
          <a:p>
            <a:pPr lvl="0"/>
            <a:r>
              <a:rPr lang="en-US" dirty="0"/>
              <a:t>Kodiak was a start-up that developed both the automation technology and a trucking company moving freight in Texas. In December 2020, they drove an L4 truck in what they termed  a “</a:t>
            </a:r>
            <a:r>
              <a:rPr lang="en-US" u="sng" dirty="0">
                <a:hlinkClick r:id="rId3"/>
              </a:rPr>
              <a:t>fully disengage-free day</a:t>
            </a:r>
            <a:r>
              <a:rPr lang="en-US" dirty="0"/>
              <a:t>,” completing two round-trips in a row, over 800 miles straight on I-45 between Dallas and Houston. Later in 2021, Kodiak announced its plans to move freight on a 273 mile stretch of I-35 in Texas, again L4 with only a safety driver.   </a:t>
            </a:r>
          </a:p>
          <a:p>
            <a:pPr lvl="0"/>
            <a:r>
              <a:rPr lang="en-US" dirty="0" err="1"/>
              <a:t>Waymo</a:t>
            </a:r>
            <a:r>
              <a:rPr lang="en-US" dirty="0"/>
              <a:t> is working with JB Hunt as well UPS on I-45 between Houston and Fort Worth to deliver freight in autonomous mode L4 with two safety drivers.  </a:t>
            </a:r>
          </a:p>
          <a:p>
            <a:pPr lvl="0"/>
            <a:r>
              <a:rPr lang="en-US" dirty="0"/>
              <a:t>In a similar vein, automation company Aurora is teaming up with PACCAR and FedEx to pilot a few L4 trucks in a 500-mile corridor in Texas.  </a:t>
            </a:r>
          </a:p>
          <a:p>
            <a:r>
              <a:rPr lang="en-US" dirty="0"/>
              <a:t>In December 2021, </a:t>
            </a:r>
            <a:r>
              <a:rPr lang="en-US" dirty="0" err="1"/>
              <a:t>TuSimple</a:t>
            </a:r>
            <a:r>
              <a:rPr lang="en-US" dirty="0"/>
              <a:t> announced that it successfully completed an 80-mile nighttime run on I-10 in Arizona without the driver touching the steering wheel. A Class 8 truck left a large rail yard in Tucson, Arizona, on Dec. 22 and covered surface streets and highways for an hour and 20 minutes before safely arriving at a high-volume</a:t>
            </a:r>
          </a:p>
          <a:p>
            <a:r>
              <a:rPr lang="en-US" dirty="0"/>
              <a:t>distribution center in the Phoenix metro area.  </a:t>
            </a:r>
            <a:r>
              <a:rPr lang="en-US" dirty="0" err="1"/>
              <a:t>TuSimple</a:t>
            </a:r>
            <a:r>
              <a:rPr lang="en-US" dirty="0"/>
              <a:t> says it has logged 160,000 in L4 testing.   (See </a:t>
            </a:r>
            <a:r>
              <a:rPr lang="en-US" dirty="0">
                <a:hlinkClick r:id="rId4"/>
              </a:rPr>
              <a:t>https://progressivegrocer.com/self-driving-semi-completes-trip/</a:t>
            </a:r>
            <a:r>
              <a:rPr lang="en-US" dirty="0"/>
              <a:t>.)  .</a:t>
            </a:r>
          </a:p>
        </p:txBody>
      </p:sp>
      <p:sp>
        <p:nvSpPr>
          <p:cNvPr id="4" name="Slide Number Placeholder 3"/>
          <p:cNvSpPr>
            <a:spLocks noGrp="1"/>
          </p:cNvSpPr>
          <p:nvPr>
            <p:ph type="sldNum" sz="quarter" idx="10"/>
          </p:nvPr>
        </p:nvSpPr>
        <p:spPr/>
        <p:txBody>
          <a:bodyPr/>
          <a:lstStyle/>
          <a:p>
            <a:fld id="{679D52A9-BFB2-4426-A4A0-CBBA7617B7D3}" type="slidenum">
              <a:rPr lang="en-US" smtClean="0"/>
              <a:t>16</a:t>
            </a:fld>
            <a:endParaRPr lang="en-US" dirty="0"/>
          </a:p>
        </p:txBody>
      </p:sp>
    </p:spTree>
    <p:extLst>
      <p:ext uri="{BB962C8B-B14F-4D97-AF65-F5344CB8AC3E}">
        <p14:creationId xmlns:p14="http://schemas.microsoft.com/office/powerpoint/2010/main" val="229182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growing interest in the motor carrier industry in electric trucks. While there has been some deployment in the smaller delivery vehicles such as UPS and FedEx, electric Class 8 tractors are relatively new and being introduced in pilot or small-scale runs. Suppliers include Volvo with an electric Class 8 truck that is being purchased by a food distribution company in Southern California.  With a battery range of 150 miles, it works for a day of </a:t>
            </a:r>
            <a:r>
              <a:rPr lang="en-US" dirty="0"/>
              <a:t>local deliveries.  Nikola Trucks sells both delivery and Class 8 electric trucks with a 250-mile range for short haul and metro-region deliveries.  Lion has both Class 6 and Class 8 trucks with about 260-mile range and Daimler sells a Freightliner truck called </a:t>
            </a:r>
            <a:r>
              <a:rPr lang="en-US" dirty="0" err="1"/>
              <a:t>eCascadia</a:t>
            </a:r>
            <a:r>
              <a:rPr lang="en-US" dirty="0"/>
              <a:t> with similar mileage.  Tesla is planning to deliver its new semi electric trucks during 2022. </a:t>
            </a:r>
            <a:r>
              <a:rPr lang="en-US" sz="1200" kern="1200" dirty="0">
                <a:solidFill>
                  <a:schemeClr val="tx1"/>
                </a:solidFill>
                <a:effectLst/>
                <a:latin typeface="+mn-lt"/>
                <a:ea typeface="+mn-ea"/>
                <a:cs typeface="+mn-cs"/>
              </a:rPr>
              <a:t>Success of all these trucks depend on charging station installations. </a:t>
            </a:r>
          </a:p>
          <a:p>
            <a:r>
              <a:rPr lang="en-US" sz="1200" kern="1200" dirty="0">
                <a:solidFill>
                  <a:schemeClr val="tx1"/>
                </a:solidFill>
                <a:effectLst/>
                <a:latin typeface="+mn-lt"/>
                <a:ea typeface="+mn-ea"/>
                <a:cs typeface="+mn-cs"/>
              </a:rPr>
              <a:t>An interesting event in September 2021 shows the growing interest in electric trucks. Thirteen different electric trucks of varying size and configurations from various companies drove their regular routes for 3 weeks, measuring their efficiency and operating situations. The principal objective was to reduce carbon emissions. In the views of some observers, it is quite feasible to use electric van/step van, medium-duty box truck, terminal tractor, and short heavy tractor regional delivery market segments.  (</a:t>
            </a:r>
            <a:r>
              <a:rPr lang="en-US" sz="1200" u="sng" kern="1200" dirty="0">
                <a:solidFill>
                  <a:schemeClr val="tx1"/>
                </a:solidFill>
                <a:effectLst/>
                <a:latin typeface="+mn-lt"/>
                <a:ea typeface="+mn-ea"/>
                <a:cs typeface="+mn-cs"/>
                <a:hlinkClick r:id="rId3"/>
              </a:rPr>
              <a:t>https://runonless.com/run-on-less-electric-demonstrates-co2-saved-with-electric-trucks/</a:t>
            </a:r>
            <a:r>
              <a:rPr lang="en-US" sz="1200" kern="1200" dirty="0">
                <a:solidFill>
                  <a:schemeClr val="tx1"/>
                </a:solidFill>
                <a:effectLst/>
                <a:latin typeface="+mn-lt"/>
                <a:ea typeface="+mn-ea"/>
                <a:cs typeface="+mn-cs"/>
              </a:rPr>
              <a:t>). All of this was part of Run on Less, a program aimed at measuring efficiency in trucking that is collaboration between the North American Council for Freight Efficiency (NACFE) and the Rocky Mountain Institute (RMI).  Continued research and implementation of charge stations will increase the feasibility in the longer haul heavy tractor market segment. </a:t>
            </a:r>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Trucks have on-board sensors and devices to collect operating information that can be used for reporting compliance with hours of service, truck inspections, and to monitor truck safety. They also have technology for communicating with weigh stations, including the ability to bypass physical inspection locations.</a:t>
            </a:r>
          </a:p>
          <a:p>
            <a:endParaRPr lang="en-US" dirty="0"/>
          </a:p>
          <a:p>
            <a:r>
              <a:rPr lang="en-US" sz="1200" kern="1200" dirty="0">
                <a:solidFill>
                  <a:schemeClr val="tx1"/>
                </a:solidFill>
                <a:effectLst/>
                <a:latin typeface="+mn-lt"/>
                <a:ea typeface="+mn-ea"/>
                <a:cs typeface="+mn-cs"/>
              </a:rPr>
              <a:t>Electronic Logging Devices (ELDs) became a requirement in 2017 and replaced manual reporting to FMCSA of hours worked.  Smart phone apps have been implemented. </a:t>
            </a:r>
            <a:r>
              <a:rPr lang="en-US" dirty="0"/>
              <a:t>ELDs capture engine data, location, speed, and miles driven. Trucks made before 2000 are exempt. FMCSA requires ELD for Record of Duty Status and Hours of Service.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versions of the ITS Freight Module included descriptions of ITS demonstrations and implementations related to freight.  This updated version reviews some of the past projects and, in some cases, how they have morphed into new USDOT programs.</a:t>
            </a:r>
            <a:r>
              <a:rPr lang="en-US" baseline="0" dirty="0"/>
              <a:t>  10 or more years ago, USDOT was at the forefront of research in V2V and V2I communications, both on the passenger and freight side.  They sponsored three connected vehicle pilots, one of which was a freight effort on I-80 in Wyoming.  Through ITS JPO’s Dynamic Mobility program, there were several freight demonstrations called Freight Traveler Information Systems (FRATIS) involving truck access to ports or intermodal terminals and sharing of shipment data amongst stakeholders.  There are references to these projects in the resources section of the module.  CVISN, also known as </a:t>
            </a:r>
            <a:r>
              <a:rPr lang="en-US" dirty="0"/>
              <a:t>Commercial Vehicle Information Systems and Networks,</a:t>
            </a:r>
            <a:r>
              <a:rPr lang="en-US" baseline="0" dirty="0"/>
              <a:t> was an</a:t>
            </a:r>
            <a:r>
              <a:rPr lang="en-US" dirty="0"/>
              <a:t> FMCSA program that involved technology to assist with electronic verification of commercial motor vehicle credentialing and weight of commercial vehicles at participating state highway weigh stations. The CVISN program has now been replaced by the Innovative Technology Deployment (ITD) program which provides financial assistance to advance the technological capability and promote the deployment of ITS applications for motor carrier operations, through funding to state DOTs. </a:t>
            </a:r>
            <a:endParaRPr lang="en-US"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19</a:t>
            </a:fld>
            <a:endParaRPr lang="en-US" dirty="0"/>
          </a:p>
        </p:txBody>
      </p:sp>
    </p:spTree>
    <p:extLst>
      <p:ext uri="{BB962C8B-B14F-4D97-AF65-F5344CB8AC3E}">
        <p14:creationId xmlns:p14="http://schemas.microsoft.com/office/powerpoint/2010/main" val="251737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Troup, along with his colleague</a:t>
            </a:r>
            <a:r>
              <a:rPr lang="en-US" baseline="0" dirty="0"/>
              <a:t> Mike Wolfe, was co-author of the original 2014 Freight ITS Module and the 2016 Module 6 update. Ken is the sole author of this current 2022 version. Ken spent 33 years at the USDOT Volpe Center working in logistics analyses in support of USDOT, the Military Traffic Management Command, and the Defense Logistics Agency.  Since 2005, he has worked as a transportation consultant supporting the Federal Highway Administration, the ITS Joint Program Office, and the Federal Motor Carrier Safety Administration. He was a long-time local official and supports his regional transit authority, local emergency medical technicians, and local access television station. He is also an amateur musician.</a:t>
            </a:r>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2</a:t>
            </a:fld>
            <a:endParaRPr lang="en-US"/>
          </a:p>
        </p:txBody>
      </p:sp>
    </p:spTree>
    <p:extLst>
      <p:ext uri="{BB962C8B-B14F-4D97-AF65-F5344CB8AC3E}">
        <p14:creationId xmlns:p14="http://schemas.microsoft.com/office/powerpoint/2010/main" val="270694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FHWA’s Freight Office’s Freight Management and Operations program is to “promote the deployment of technology and the adoption of best practices to facilitate the smooth flow of goods on the Nation's transportation system and across our borders.”  FHWA works with ITS JPO that sometimes separately funds freight research; for example, the Wyoming connected vehicle pilot mentioned previously.  CARMA is another ITS JPO program that, in the case of freight, works on improving drayage operations at ports with research into automated vehicles. FMCSA provides Federal financial assistance via Motor Carrier Safety Assistance Program grants (MCSAP) to enhance commercial vehicle safety plan (CVSP) activities and administers the Innovative Technology Deployment program of grants to states. </a:t>
            </a:r>
          </a:p>
          <a:p>
            <a:endParaRPr lang="en-US" dirty="0"/>
          </a:p>
          <a:p>
            <a:r>
              <a:rPr lang="en-US" dirty="0"/>
              <a:t>Some specific freight efforts worth mentioning include the following:  The current USDOT efforts in ADAS include its support of the </a:t>
            </a:r>
            <a:r>
              <a:rPr lang="en-US" i="1" dirty="0"/>
              <a:t>Tech-</a:t>
            </a:r>
            <a:r>
              <a:rPr lang="en-US" i="1" dirty="0" err="1"/>
              <a:t>Celerate</a:t>
            </a:r>
            <a:r>
              <a:rPr lang="en-US" i="1" dirty="0"/>
              <a:t> NOW</a:t>
            </a:r>
            <a:r>
              <a:rPr lang="en-US" dirty="0"/>
              <a:t> effort discussed earlier.  </a:t>
            </a:r>
          </a:p>
          <a:p>
            <a:r>
              <a:rPr lang="en-US" dirty="0"/>
              <a:t>The California PATH year-long FHWA-sponsored platooning demonstration with a trucking company in California, which will include night operation, is to collect and analyze platooning operations data that should help with future improvements of the technology. The Ohio ADS grant will involve L1 and L2 trucking fleet operation and potential platooning on less-than-interstate quality roads. </a:t>
            </a:r>
          </a:p>
          <a:p>
            <a:r>
              <a:rPr lang="en-US" dirty="0"/>
              <a:t>Established under the FAST Act, the Advanced Transportation and Congestion Management Technologies Deployment (ATCMTD) program works to improve the performance of U.S. transportation systems, reduce traffic congestion, and improve the safety of the traveling public.  Some of the freight grants have looked at connected freight corridors such as I-45 in Texas and automated vehicle use at ports. </a:t>
            </a:r>
          </a:p>
        </p:txBody>
      </p:sp>
      <p:sp>
        <p:nvSpPr>
          <p:cNvPr id="4" name="Slide Number Placeholder 3"/>
          <p:cNvSpPr>
            <a:spLocks noGrp="1"/>
          </p:cNvSpPr>
          <p:nvPr>
            <p:ph type="sldNum" sz="quarter" idx="10"/>
          </p:nvPr>
        </p:nvSpPr>
        <p:spPr/>
        <p:txBody>
          <a:bodyPr/>
          <a:lstStyle/>
          <a:p>
            <a:fld id="{679D52A9-BFB2-4426-A4A0-CBBA7617B7D3}" type="slidenum">
              <a:rPr lang="en-US" smtClean="0"/>
              <a:t>20</a:t>
            </a:fld>
            <a:endParaRPr lang="en-US"/>
          </a:p>
        </p:txBody>
      </p:sp>
    </p:spTree>
    <p:extLst>
      <p:ext uri="{BB962C8B-B14F-4D97-AF65-F5344CB8AC3E}">
        <p14:creationId xmlns:p14="http://schemas.microsoft.com/office/powerpoint/2010/main" val="228878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of the earlier Supply Chain diagram had a box in the middle titled “information flows.”  Information about what is moving is often as important as the freight itself.  Shippers, carriers, and consignees use digital technology to manage the supply chain, keep each other informed, and provide electronic information about what freight is moving.  E-commerce needs the flow of information to succeed.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 higher level, freight data is useful to the supply chain partners, to state and local governments, and to the Federal government for planning, forecasting, and understanding the performance of the supply chain.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Freight planning at the state or regional level is important so that transportation carriers can do their jobs in a safe and efficient manner. The impacts of freight movement, both positive to a local economy and negative with respect to traffic or fuel consumption or air quality, are important to states and localities and the infrastructure they operate and maintain. </a:t>
            </a:r>
          </a:p>
          <a:p>
            <a:endParaRPr lang="en-US" dirty="0"/>
          </a:p>
          <a:p>
            <a:r>
              <a:rPr lang="en-US" dirty="0"/>
              <a:t>The FHWA Office of Freight Management and Operations promotes freight and sponsors research to improve performance of the freight system. This includes freight performance monitoring and the identification of bottlenecks on the National Highway System. One of FHWA’s programs for performance monitoring is the Freight Fluidity Measurement project. Freight fluidity refers to the performance of transportation supply chains and freight networks.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200" kern="1200" dirty="0">
                <a:solidFill>
                  <a:schemeClr val="tx1"/>
                </a:solidFill>
                <a:effectLst/>
                <a:latin typeface="+mn-lt"/>
                <a:ea typeface="+mn-ea"/>
                <a:cs typeface="+mn-cs"/>
              </a:rPr>
              <a:t>Freight Analysis Framework (FAF), produced through a partnership between BTS and FHWA and now in its fifth edition, called FAF5, integrates data from a variety of sources to create a comprehensive picture of freight movement among states and major metropolitan areas by all modes of transportation.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major data source for FAF5 is the BTS Commodity Flow Survey (CFS) that is compiled every 5 years. Other major data sources include Census Foreign Trade Statistics, Economic Census data, Department of Agriculture’s Census of Agriculture, Vehicle Inventory and Use Survey (VIUS), National Highway Planning Network (NHPN), Highway Performance Monitoring System (HPMS), Energy Information Administration (EIA), and other industrial data. Through the cooperative work at FHWA and BTS, FAF5 has a downloadable dataset, 30-year forecasts, estimates of truck flows on the highway network, and other mapping products. FAF5 is used extensively by state DOTs and researchers and is a basis for some commercial freight movement database products such as </a:t>
            </a:r>
            <a:r>
              <a:rPr lang="en-US" sz="1200" kern="1200" dirty="0" err="1">
                <a:solidFill>
                  <a:schemeClr val="tx1"/>
                </a:solidFill>
                <a:effectLst/>
                <a:latin typeface="+mn-lt"/>
                <a:ea typeface="+mn-ea"/>
                <a:cs typeface="+mn-cs"/>
              </a:rPr>
              <a:t>Transearch</a:t>
            </a:r>
            <a:r>
              <a:rPr lang="en-US" sz="1200" kern="1200" dirty="0">
                <a:solidFill>
                  <a:schemeClr val="tx1"/>
                </a:solidFill>
                <a:effectLst/>
                <a:latin typeface="+mn-lt"/>
                <a:ea typeface="+mn-ea"/>
                <a:cs typeface="+mn-cs"/>
              </a:rPr>
              <a:t>. </a:t>
            </a:r>
          </a:p>
          <a:p>
            <a:endParaRPr lang="en-US" dirty="0"/>
          </a:p>
          <a:p>
            <a:r>
              <a:rPr lang="en-US" dirty="0"/>
              <a:t>FHWA also works with BTS to collect data that can be used for performance monitoring. As part of the FAST Act, FHWA is required to establish performance measures which states and metropolitan planning organizations (MPOs) use in their operations and coordinate with FHWA. As noted on the previous slide, these and other data are used in freight fluidity network analysis.   </a:t>
            </a:r>
          </a:p>
          <a:p>
            <a:endParaRPr lang="en-US" dirty="0"/>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Freight Data Committee brings together academic, consulting, industry, and government to discuss uses of freight data and to assist each other in sharing data and analysis results to improve freight movement across the United States and Canada.  The Urban Freight Committee examines urban problems such as last mile delivery and uses freight data in its research.  There are frequent presentations and discussions at TRB Freight Data Committee meetings and workshops of innovative and productive data analyses that transportation researchers have conducted, usually starting with FAF5 or its predecessors.  More information about freight data is available at </a:t>
            </a:r>
            <a:r>
              <a:rPr lang="en-US" u="sng" dirty="0">
                <a:hlinkClick r:id="rId3"/>
              </a:rPr>
              <a:t>https://trbfreightdata.com/</a:t>
            </a:r>
            <a:r>
              <a:rPr lang="en-US" u="sng" baseline="30000" dirty="0"/>
              <a:t>.</a:t>
            </a:r>
            <a:r>
              <a:rPr lang="en-US" dirty="0"/>
              <a:t> The third Innovations in Freight Data Workshop was completed in September 2021 and included several presentations that, as a minimum, will be covered in printed proceedings of the workshop when published by TRB.  TRB also sponsors projects to develop guidebooks and analysis reports about the use and sharing of freight data. </a:t>
            </a:r>
          </a:p>
          <a:p>
            <a:endParaRPr lang="en-US" sz="120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9/11, </a:t>
            </a:r>
            <a:r>
              <a:rPr lang="en-US" sz="1200" kern="1200">
                <a:solidFill>
                  <a:schemeClr val="tx1"/>
                </a:solidFill>
                <a:effectLst/>
                <a:latin typeface="+mn-lt"/>
                <a:ea typeface="+mn-ea"/>
                <a:cs typeface="+mn-cs"/>
              </a:rPr>
              <a:t>in 2001, </a:t>
            </a:r>
            <a:r>
              <a:rPr lang="en-US" sz="1200" kern="1200" dirty="0">
                <a:solidFill>
                  <a:schemeClr val="tx1"/>
                </a:solidFill>
                <a:effectLst/>
                <a:latin typeface="+mn-lt"/>
                <a:ea typeface="+mn-ea"/>
                <a:cs typeface="+mn-cs"/>
              </a:rPr>
              <a:t>the United States government led international efforts to secure the supply chain when U.S. Customs and Border Protection (CBP) introduced three programs.   The Customs-Trade Partnership Against Terrorism (C-TPAT), a voluntary program, continues to promote adoption of security best practices among shippers, carriers, consignees, and their supply chain partners; CBP reviews corporate security plans and periodically </a:t>
            </a:r>
            <a:r>
              <a:rPr lang="en-US" dirty="0"/>
              <a:t>validates compliance by inspection.</a:t>
            </a:r>
            <a:endParaRPr lang="en-US" sz="1200" kern="1200" dirty="0">
              <a:solidFill>
                <a:schemeClr val="tx1"/>
              </a:solidFill>
              <a:effectLst/>
              <a:latin typeface="+mn-lt"/>
              <a:ea typeface="+mn-ea"/>
              <a:cs typeface="+mn-cs"/>
            </a:endParaRPr>
          </a:p>
          <a:p>
            <a:endParaRPr lang="en-US" dirty="0"/>
          </a:p>
          <a:p>
            <a:r>
              <a:rPr lang="en-US" dirty="0"/>
              <a:t>The Container Security Initiative (CSI) "pushed out the borders" with prescreening of U.S.-bound container cargoes at selected originating ports. Since 2009, CBP has had an Importer Security Filing requirement, commonly known as "10+2." The current rule requires ocean carrier importers to provide 10 essential data elements about a container and its contents, and carriers must provide two items (the vessel stow plan and container status messages).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 operates the Automated Commercial Environment (ACE) Secure Data Portal and EDI Filing required for all imports coming across land borders by motor carriers. The Secure Data Portal is a free, web-based access point designed to connect CBP with trade partners. It uses the standard EDI documents for international trade to help clear the inbound freight. The freight data involved in these imports is a crucial part of motor carrier activities with Canada and Mexico. Managing, processing, and transmitting that freight data has become a business itself as software developers developed and sell programs that meet CBP requirements.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79D52A9-BFB2-4426-A4A0-CBBA7617B7D3}" type="slidenum">
              <a:rPr lang="en-US" smtClean="0"/>
              <a:t>24</a:t>
            </a:fld>
            <a:endParaRPr lang="en-US"/>
          </a:p>
        </p:txBody>
      </p:sp>
    </p:spTree>
    <p:extLst>
      <p:ext uri="{BB962C8B-B14F-4D97-AF65-F5344CB8AC3E}">
        <p14:creationId xmlns:p14="http://schemas.microsoft.com/office/powerpoint/2010/main" val="3236321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section of the module provides a general discussion of benefits to industry, government, and society from freight ITS technology applications, with specific examples or references where available, particularly involving recent research into automated vehicles. The section also includes several references to tools or past work that can be drawn upon when deriving benefits for specific projects or technologies. Of particular note and assistance to readers and project planners--ITS JPO has a webpage devoted to benefits of ITS (</a:t>
            </a:r>
            <a:r>
              <a:rPr lang="en-US" u="sng" dirty="0">
                <a:hlinkClick r:id="rId3"/>
              </a:rPr>
              <a:t>https://www.itskrs.its.dot.gov/benefits</a:t>
            </a:r>
            <a:r>
              <a:rPr lang="en-US" dirty="0"/>
              <a:t> ). It lists the six benefit areas for ITS as shown on the slide.  The website has two freight-oriented topic areas, one about commercial motor vehicles with numerous citations and references to benefits reports.</a:t>
            </a:r>
          </a:p>
          <a:p>
            <a:endParaRPr lang="en-US" dirty="0"/>
          </a:p>
          <a:p>
            <a:r>
              <a:rPr lang="en-US" dirty="0"/>
              <a:t>A potential tool or resource that readers can access to help them determine benefits is the Tool for Operations Benefit-Cost Analysis (TOPS-BC), developed by the FHWA Office of Operations  at </a:t>
            </a:r>
            <a:r>
              <a:rPr lang="en-US" u="sng" dirty="0">
                <a:hlinkClick r:id="rId4"/>
              </a:rPr>
              <a:t>https://ops.fhwa.dot.gov/plan4ops/topsbctool/index.htm#:~:text=TOPS%2DBC%20is%20a%20sketch,and%20Operations%20(TSMO)%20strategies</a:t>
            </a:r>
            <a:r>
              <a:rPr lang="en-US" u="sng" baseline="30000" dirty="0">
                <a:hlinkClick r:id="rId4"/>
              </a:rPr>
              <a:t>70</a:t>
            </a:r>
            <a:r>
              <a:rPr lang="en-US" dirty="0"/>
              <a:t>. TOPS-BC is a sketch-planning level decision support tool.</a:t>
            </a:r>
          </a:p>
          <a:p>
            <a:endParaRPr lang="en-US" dirty="0"/>
          </a:p>
          <a:p>
            <a:r>
              <a:rPr lang="en-US" dirty="0"/>
              <a:t>Some of the benefits of the technologies discussed earlier in the slides are noted here.  Truck automation is expected to improve safety and increase the productivity of drivers and trucking companies.  Freight information and ITS tools help supply chain partners do their jobs more efficiently and help provide better customer service.  Electric trucks as well as more efficient operations will reduce green house gases and reliance on fossil fuels.</a:t>
            </a:r>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25</a:t>
            </a:fld>
            <a:endParaRPr lang="en-US"/>
          </a:p>
        </p:txBody>
      </p:sp>
    </p:spTree>
    <p:extLst>
      <p:ext uri="{BB962C8B-B14F-4D97-AF65-F5344CB8AC3E}">
        <p14:creationId xmlns:p14="http://schemas.microsoft.com/office/powerpoint/2010/main" val="427961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som</a:t>
            </a:r>
            <a:r>
              <a:rPr lang="en-US" dirty="0"/>
              <a:t>e of the areas of ongoing and future research in freight ITS that are further discussed in the Module.  We already mentioned the DOT-industry effort to spread ADAS technologies and that is likely to continue and have further implementation. </a:t>
            </a:r>
            <a:r>
              <a:rPr lang="en-US" sz="1200" kern="1200" dirty="0">
                <a:solidFill>
                  <a:schemeClr val="tx1"/>
                </a:solidFill>
                <a:effectLst/>
                <a:latin typeface="+mn-lt"/>
                <a:ea typeface="+mn-ea"/>
                <a:cs typeface="+mn-cs"/>
              </a:rPr>
              <a:t>Both public and driver acceptance of L4 and higher automation of trucks (human driver involved only when requested) will be needed even as research and further demonstrations continue. </a:t>
            </a:r>
          </a:p>
          <a:p>
            <a:endParaRPr lang="en-US" dirty="0"/>
          </a:p>
          <a:p>
            <a:r>
              <a:rPr lang="en-US" dirty="0"/>
              <a:t>There is ongoing research that helps to provide highway information to both auto and commercial freight vehicles; I-10 and I-45 in Texas for example.  Such information can eventually help truckers operate more efficiently.</a:t>
            </a:r>
          </a:p>
          <a:p>
            <a:endParaRPr lang="en-US" dirty="0"/>
          </a:p>
          <a:p>
            <a:r>
              <a:rPr lang="en-US" dirty="0"/>
              <a:t>Electric truck research will continue to improve batteries, both for lowering cost and increasing mileage range.  And of course, more available charging stations.  Research is likely to continue within the tech companies and some of the parcel delivery companies on automation of freight deliveries.</a:t>
            </a:r>
          </a:p>
          <a:p>
            <a:endParaRPr lang="en-US" dirty="0"/>
          </a:p>
          <a:p>
            <a:r>
              <a:rPr lang="en-US" dirty="0"/>
              <a:t>Another future ITS research area is to further understand and quantify the expected impacts freight automation may have on such issues as driver shortages and driver retention, two issues identified by motor carriers and drivers in ATRI surveys. A TRB report will be issued in March 2022 on automated freight vehicles. USDOT, TRB, and the industry will need to collaborate to facilitate widespread penetration of new technologies as they become available.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webinar and the updated Freight ITS module, we have explored supply chain management and the trucking industry’s key role in that, and we have looked at some of the ITS technologies that are being used and/or developed and demonstrated in industry/government pilot projects.</a:t>
            </a:r>
          </a:p>
          <a:p>
            <a:endParaRPr lang="en-US" dirty="0"/>
          </a:p>
          <a:p>
            <a:r>
              <a:rPr lang="en-US" dirty="0"/>
              <a:t>We have looked at the cooperative relationship between governments and the freight industry and at some of the improvement efforts that have been undertaken, often with public funds.  The module provides an overview of some of the past USDOT programs as well as current efforts underway to enhance truck automation and electrification.  One of those current efforts, the </a:t>
            </a:r>
            <a:r>
              <a:rPr lang="en-US" i="1" dirty="0"/>
              <a:t>Tech-</a:t>
            </a:r>
            <a:r>
              <a:rPr lang="en-US" i="1" dirty="0" err="1"/>
              <a:t>Celerate</a:t>
            </a:r>
            <a:r>
              <a:rPr lang="en-US" i="1" dirty="0"/>
              <a:t> NOW</a:t>
            </a:r>
            <a:r>
              <a:rPr lang="en-US" dirty="0"/>
              <a:t> program, involves cooperation between the American Trucking Associations and USDOT to implement automation technologies that aid the driver and improve safety today.  Meanwhile, looking to the longer term, the tech companies are working with motor carrier equipment manufacturers to develop automated and electric trucks that may eventually help relieve the driver shortage, further automate the supply chain, and help reduce reliance on fossil fuels.</a:t>
            </a:r>
          </a:p>
          <a:p>
            <a:endParaRPr lang="en-US" dirty="0"/>
          </a:p>
          <a:p>
            <a:r>
              <a:rPr lang="en-US" dirty="0"/>
              <a:t>There have been many technology advances since the 2016 update of Module 6 and the next update will undoubtedly document continued progress in automating various parts of the supply chain.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79D52A9-BFB2-4426-A4A0-CBBA7617B7D3}" type="slidenum">
              <a:rPr lang="en-US" smtClean="0"/>
              <a:t>27</a:t>
            </a:fld>
            <a:endParaRPr lang="en-US" dirty="0"/>
          </a:p>
        </p:txBody>
      </p:sp>
    </p:spTree>
    <p:extLst>
      <p:ext uri="{BB962C8B-B14F-4D97-AF65-F5344CB8AC3E}">
        <p14:creationId xmlns:p14="http://schemas.microsoft.com/office/powerpoint/2010/main" val="2253302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earlier, Module 6</a:t>
            </a:r>
            <a:r>
              <a:rPr lang="en-US" baseline="0" dirty="0"/>
              <a:t> has more than 90 links to various reports and articles related to freight ITS as well as 17 Additional Resources.  The reports and websites on this slide are highlights from the references in Module 6.  With the exception of the State of Logistics Report 2020, these references are available online.  The Logistics Report has a fee unless the reader is a member of the Council of Supply Chain Management Professionals.  The seven references here are representative of what is included in the module and specifically provide details beyond what has been introduced in the webinar slides. </a:t>
            </a:r>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28</a:t>
            </a:fld>
            <a:endParaRPr lang="en-US"/>
          </a:p>
        </p:txBody>
      </p:sp>
    </p:spTree>
    <p:extLst>
      <p:ext uri="{BB962C8B-B14F-4D97-AF65-F5344CB8AC3E}">
        <p14:creationId xmlns:p14="http://schemas.microsoft.com/office/powerpoint/2010/main" val="3740472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second update of Module 6 since the original was co-authored by Mike Wolfe and the current author Ken Troup.  Niloo Parvinashtiani</a:t>
            </a:r>
            <a:r>
              <a:rPr lang="en-US" baseline="0"/>
              <a:t>, module editor Deborah Rouse, </a:t>
            </a:r>
            <a:r>
              <a:rPr lang="en-US" baseline="0" dirty="0"/>
              <a:t>and additional </a:t>
            </a:r>
            <a:r>
              <a:rPr lang="en-US" baseline="0"/>
              <a:t>ITE staff, </a:t>
            </a:r>
            <a:r>
              <a:rPr lang="en-US" baseline="0" dirty="0"/>
              <a:t>including the coordinators and reviewers from USDOT, provided important guidance and feedback to Ken Troup in completing this update of Module 6 and the webinar. The three industry experts listed were important reviewers of early drafts of the module and their expertise and views are very much appreciated.</a:t>
            </a:r>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29</a:t>
            </a:fld>
            <a:endParaRPr lang="en-US"/>
          </a:p>
        </p:txBody>
      </p:sp>
    </p:spTree>
    <p:extLst>
      <p:ext uri="{BB962C8B-B14F-4D97-AF65-F5344CB8AC3E}">
        <p14:creationId xmlns:p14="http://schemas.microsoft.com/office/powerpoint/2010/main" val="5117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updated module provides an overview of ITS applications related to commercial freight truck operations and as promoted by the U.S Department of Transportation.  Beginning with an explanation of supply chain management, this module explains how the trucking industry uses technology and how the industry works with elements of USDOT to facilitate safety and efficient operations.  The module and the webinar describe</a:t>
            </a:r>
            <a:r>
              <a:rPr lang="en-US" sz="1200" kern="1200" baseline="0" dirty="0">
                <a:solidFill>
                  <a:schemeClr val="tx1"/>
                </a:solidFill>
                <a:effectLst/>
                <a:latin typeface="+mn-lt"/>
                <a:ea typeface="+mn-ea"/>
                <a:cs typeface="+mn-cs"/>
              </a:rPr>
              <a:t> recent freight ITS programs within the industry, within USDOT, and in cooperative efforts between USDOT and the industry to advance freight automation. </a:t>
            </a:r>
            <a:r>
              <a:rPr lang="en-US" sz="1200" kern="1200" dirty="0">
                <a:solidFill>
                  <a:schemeClr val="tx1"/>
                </a:solidFill>
                <a:effectLst/>
                <a:latin typeface="+mn-lt"/>
                <a:ea typeface="+mn-ea"/>
                <a:cs typeface="+mn-cs"/>
              </a:rPr>
              <a:t>The webinar emphasizes key industry-government efforts related to e-commerce, truck parking, and vehicle automation. This webinar also summarizes future directions of ITS research and some of the challenges that researchers face.  In providing a high-level overview of freight ITS, the module and webinar identify resources that can provide readers with context and more detail</a:t>
            </a:r>
            <a:r>
              <a:rPr lang="en-US" sz="1200" kern="1200" baseline="0" dirty="0">
                <a:solidFill>
                  <a:schemeClr val="tx1"/>
                </a:solidFill>
                <a:effectLst/>
                <a:latin typeface="+mn-lt"/>
                <a:ea typeface="+mn-ea"/>
                <a:cs typeface="+mn-cs"/>
              </a:rPr>
              <a:t> about how the freight industry and the government cooperate in moving freight in the United States.</a:t>
            </a:r>
            <a:r>
              <a:rPr lang="en-US" sz="1200" kern="1200" dirty="0">
                <a:solidFill>
                  <a:schemeClr val="tx1"/>
                </a:solidFill>
                <a:effectLst/>
                <a:latin typeface="+mn-lt"/>
                <a:ea typeface="+mn-ea"/>
                <a:cs typeface="+mn-cs"/>
              </a:rPr>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3</a:t>
            </a:fld>
            <a:endParaRPr lang="en-US"/>
          </a:p>
        </p:txBody>
      </p:sp>
    </p:spTree>
    <p:extLst>
      <p:ext uri="{BB962C8B-B14F-4D97-AF65-F5344CB8AC3E}">
        <p14:creationId xmlns:p14="http://schemas.microsoft.com/office/powerpoint/2010/main" val="42117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outline shows the primary sections and organization of the updated freight </a:t>
            </a:r>
            <a:r>
              <a:rPr lang="en-US" dirty="0"/>
              <a:t>ITS </a:t>
            </a:r>
            <a:r>
              <a:rPr lang="en-US" sz="1200" kern="1200" dirty="0">
                <a:solidFill>
                  <a:schemeClr val="tx1"/>
                </a:solidFill>
                <a:effectLst/>
                <a:latin typeface="+mn-lt"/>
                <a:ea typeface="+mn-ea"/>
                <a:cs typeface="+mn-cs"/>
              </a:rPr>
              <a:t>module.  There is more detail in the sections than this webinar can cover; particularly in details of past and present USDOT freight </a:t>
            </a:r>
            <a:r>
              <a:rPr lang="en-US" dirty="0"/>
              <a:t>ITS efforts and the benefits of ITS.  The resources section includes more than 90 references that provide additional details about freight ITS.  The link to the updated module and the other 15 modules in the </a:t>
            </a:r>
            <a:r>
              <a:rPr lang="en-US" dirty="0" err="1"/>
              <a:t>ePrimer</a:t>
            </a:r>
            <a:r>
              <a:rPr lang="en-US" dirty="0"/>
              <a:t> is shown.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4</a:t>
            </a:fld>
            <a:endParaRPr lang="en-US"/>
          </a:p>
        </p:txBody>
      </p:sp>
    </p:spTree>
    <p:extLst>
      <p:ext uri="{BB962C8B-B14F-4D97-AF65-F5344CB8AC3E}">
        <p14:creationId xmlns:p14="http://schemas.microsoft.com/office/powerpoint/2010/main" val="42117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supply chain diagram shows a pictorial representation of a supply chain that moves shipments from manufactures to warehouses, distributers, and customers. Note that the trucks (and other modes, especially for international supply chains) play roles between each set of players. The essential players are the shipper, the carrier, and the receiver/consignee. Shippers tend to be manufacturers, wholesalers, or retailers. They originate freight shipments which vary in value, in number of shipments, or in size of shipments. Shippers buy carriers' services. Carriers perform transportation operations and sell transportation services. Carriers (such as truck fleets) may be large firms or individual owner/operators that provide for-hire services. Private fleets are part of larger businesses that ship or receive cargo.</a:t>
            </a:r>
          </a:p>
          <a:p>
            <a:endParaRPr lang="en-US" dirty="0"/>
          </a:p>
          <a:p>
            <a:r>
              <a:rPr lang="en-US" dirty="0"/>
              <a:t>Consignees receive shipped items. As with shippers, consignees may be manufacturers, wholesalers, or retailers; shippers and consignees may even be parts of the same firm.  Consignees can be the ultimate consumers of the goods being shipped and, particularly with the growth of e-commerce, a major interest area has developed with last mile delivery issues and strategies. </a:t>
            </a:r>
          </a:p>
        </p:txBody>
      </p:sp>
      <p:sp>
        <p:nvSpPr>
          <p:cNvPr id="4" name="Slide Number Placeholder 3"/>
          <p:cNvSpPr>
            <a:spLocks noGrp="1"/>
          </p:cNvSpPr>
          <p:nvPr>
            <p:ph type="sldNum" sz="quarter" idx="10"/>
          </p:nvPr>
        </p:nvSpPr>
        <p:spPr/>
        <p:txBody>
          <a:bodyPr/>
          <a:lstStyle/>
          <a:p>
            <a:fld id="{679D52A9-BFB2-4426-A4A0-CBBA7617B7D3}" type="slidenum">
              <a:rPr lang="en-US" smtClean="0"/>
              <a:t>5</a:t>
            </a:fld>
            <a:endParaRPr lang="en-US"/>
          </a:p>
        </p:txBody>
      </p:sp>
    </p:spTree>
    <p:extLst>
      <p:ext uri="{BB962C8B-B14F-4D97-AF65-F5344CB8AC3E}">
        <p14:creationId xmlns:p14="http://schemas.microsoft.com/office/powerpoint/2010/main" val="146655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better supply chain service and to find business niches, some supply chain functions between the shipper and the consignee have been integrated by firms known as third party logistics companies or 3PLs. This may involve warehousing, fulfillment centers, or arranging for transportation carriers. This outsourcing of logistics services helps the supply chain and 3PLs also implement ITS technologies to help them provide their services. More information about 3PLs is available in magazines such as </a:t>
            </a:r>
            <a:r>
              <a:rPr lang="en-US" i="1" dirty="0"/>
              <a:t>Inbound Logistics</a:t>
            </a:r>
            <a:r>
              <a:rPr lang="en-US" dirty="0"/>
              <a:t> and </a:t>
            </a:r>
            <a:r>
              <a:rPr lang="en-US" i="1" dirty="0"/>
              <a:t>DC Velocity</a:t>
            </a:r>
            <a:r>
              <a:rPr lang="en-US" dirty="0"/>
              <a:t>.   </a:t>
            </a:r>
          </a:p>
          <a:p>
            <a:endParaRPr lang="en-US" dirty="0"/>
          </a:p>
          <a:p>
            <a:r>
              <a:rPr lang="en-US" dirty="0"/>
              <a:t>Timeliness, accuracy, and completeness of shipment delivery are usually crucial to the success of supply chain partners, even </a:t>
            </a:r>
            <a:r>
              <a:rPr lang="en-US" dirty="0" err="1"/>
              <a:t>moreso</a:t>
            </a:r>
            <a:r>
              <a:rPr lang="en-US" dirty="0"/>
              <a:t> with increases in e-commerce.  Shipment information is essential. In fact, with continued improvements and advances in ITS and online applications, the information associated with freight movement is as important as the cargo. The information is valuable in supply chain management and the broader use of ITS and traffic information that helps reduce impacts of congestion on transportation networks. </a:t>
            </a:r>
            <a:endParaRPr lang="en-US" dirty="0">
              <a:solidFill>
                <a:srgbClr val="FF0000"/>
              </a:solidFill>
            </a:endParaRPr>
          </a:p>
          <a:p>
            <a:endParaRPr lang="en-US" dirty="0"/>
          </a:p>
          <a:p>
            <a:r>
              <a:rPr lang="en-US" dirty="0"/>
              <a:t>Last mile has become larger than just urban focused as more and more parcels are delivered directly to consumers, sometimes as a regular part of USPS mail delivery and throughout metropolitan and suburban areas. Delivery trucks and their delivery schedules are impacted by urban traffic congestion. </a:t>
            </a:r>
          </a:p>
          <a:p>
            <a:endParaRPr lang="en-US" dirty="0"/>
          </a:p>
          <a:p>
            <a:r>
              <a:rPr lang="en-US" dirty="0"/>
              <a:t>It is worth highlighting a recent lecture presented at the 2022 TRB Annual Meeting.  Anne Strauss-</a:t>
            </a:r>
            <a:r>
              <a:rPr lang="en-US" dirty="0" err="1"/>
              <a:t>Wieder</a:t>
            </a:r>
            <a:r>
              <a:rPr lang="en-US" dirty="0"/>
              <a:t> provided an excellent history of supply chain changes in the last 50-60 years.  The lecture with many interesting photos is available on YouTube. </a:t>
            </a:r>
          </a:p>
        </p:txBody>
      </p:sp>
      <p:sp>
        <p:nvSpPr>
          <p:cNvPr id="4" name="Slide Number Placeholder 3"/>
          <p:cNvSpPr>
            <a:spLocks noGrp="1"/>
          </p:cNvSpPr>
          <p:nvPr>
            <p:ph type="sldNum" sz="quarter" idx="10"/>
          </p:nvPr>
        </p:nvSpPr>
        <p:spPr/>
        <p:txBody>
          <a:bodyPr/>
          <a:lstStyle/>
          <a:p>
            <a:fld id="{679D52A9-BFB2-4426-A4A0-CBBA7617B7D3}" type="slidenum">
              <a:rPr lang="en-US" smtClean="0"/>
              <a:t>6</a:t>
            </a:fld>
            <a:endParaRPr lang="en-US" dirty="0"/>
          </a:p>
        </p:txBody>
      </p:sp>
    </p:spTree>
    <p:extLst>
      <p:ext uri="{BB962C8B-B14F-4D97-AF65-F5344CB8AC3E}">
        <p14:creationId xmlns:p14="http://schemas.microsoft.com/office/powerpoint/2010/main" val="17285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Shippers, consignees, and logistics service providers have made important and substantial improvements in supply chain data quality and accessibility. Parcel delivery firms such as United Parcel Service (UPS) and Federal Express (FedEx) were among the first to provide an individual customer with precise information about the status of a shipment.  Amazon and similar suppliers introduced free shipping and took supply chain data to a new level.</a:t>
            </a:r>
          </a:p>
          <a:p>
            <a:endParaRPr lang="en-US" dirty="0"/>
          </a:p>
          <a:p>
            <a:r>
              <a:rPr lang="en-US" dirty="0"/>
              <a:t>Carriers use ITS and freight management data in managing transportation assets, whether they are a fleet of tractors, intermodal containers, truck trailers, or labor management. The technology and online communications combined with GPS help in maintaining truck location information and help with individual truck routing and identifying and planning the next and later loads to help plan the driver’s day. </a:t>
            </a:r>
          </a:p>
          <a:p>
            <a:endParaRPr lang="en-US" dirty="0"/>
          </a:p>
          <a:p>
            <a:r>
              <a:rPr lang="en-US" dirty="0"/>
              <a:t>Truckers should use navigation systems from such ITS vendors as Tom Tom, PC-Miler, INRIX AI, Trimble MAPS, and PTV because they include freight-specific information such as bridge height and route restrictions applicable to trucks, designated truck route, and hazardous materials route restrictions. These are all things that are not in the passenger vehicle or cell phone-based navigation systems the non-trucking community uses. </a:t>
            </a:r>
          </a:p>
          <a:p>
            <a:endParaRPr lang="en-US" dirty="0"/>
          </a:p>
          <a:p>
            <a:r>
              <a:rPr lang="en-US" dirty="0"/>
              <a:t>Shipment visibility uses transaction and status data available on carrier websites or other Internet data links and could trigger alerts for supply chain partners if there are delays or unexpected changes in shipment plans could. </a:t>
            </a:r>
          </a:p>
          <a:p>
            <a:endParaRPr lang="en-US" dirty="0"/>
          </a:p>
        </p:txBody>
      </p:sp>
      <p:sp>
        <p:nvSpPr>
          <p:cNvPr id="4" name="Slide Number Placeholder 3"/>
          <p:cNvSpPr>
            <a:spLocks noGrp="1"/>
          </p:cNvSpPr>
          <p:nvPr>
            <p:ph type="sldNum" sz="quarter" idx="10"/>
          </p:nvPr>
        </p:nvSpPr>
        <p:spPr/>
        <p:txBody>
          <a:bodyPr/>
          <a:lstStyle/>
          <a:p>
            <a:fld id="{679D52A9-BFB2-4426-A4A0-CBBA7617B7D3}" type="slidenum">
              <a:rPr lang="en-US" smtClean="0"/>
              <a:t>7</a:t>
            </a:fld>
            <a:endParaRPr lang="en-US" dirty="0"/>
          </a:p>
        </p:txBody>
      </p:sp>
    </p:spTree>
    <p:extLst>
      <p:ext uri="{BB962C8B-B14F-4D97-AF65-F5344CB8AC3E}">
        <p14:creationId xmlns:p14="http://schemas.microsoft.com/office/powerpoint/2010/main" val="183950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e-commerce has grown, the trend has been for smaller, more frequent shipments and a shift toward parcel shipping away from traditional, less-than-truckload (LTL) or larger shipments, with an increased emphasis on timeliness of delivery. That became particularly important during the pandemic when consumers were forced to stay home and ordered substantially more items to keep their households functioning. In addition, timeliness of shipments has become more important, building in part on the popularity of free shipping and then even same day shipping by e-commerce firms. Shipper and carrier transportation management systems (TMS) evolved to support parcel shipping, a departure from earlier truckload (TL) and LTL focus.</a:t>
            </a:r>
          </a:p>
          <a:p>
            <a:endParaRPr lang="en-US" dirty="0"/>
          </a:p>
          <a:p>
            <a:r>
              <a:rPr lang="en-US" dirty="0"/>
              <a:t> It is worth noting that the U.S. Postal Service (USPS) plays a significant role in e-commerce, particularly for small parcels under 2 pounds and for deliveries to rural areas where commercial e-commerce deliveries have higher rates. USPS also plays a role in final delivery in conjunction with some commercial e-commerce carriers.</a:t>
            </a:r>
          </a:p>
          <a:p>
            <a:r>
              <a:rPr lang="en-US" dirty="0"/>
              <a:t>According to the </a:t>
            </a:r>
            <a:r>
              <a:rPr lang="en-US" u="sng" dirty="0">
                <a:hlinkClick r:id="rId3"/>
              </a:rPr>
              <a:t>2021 E-Commerce Consumer Survey</a:t>
            </a:r>
            <a:r>
              <a:rPr lang="en-US" dirty="0"/>
              <a:t> released by 3PL Kenco Logistics in July 2021, e-commerce purchases, some of which were picked up in-store, in 2020 grew by 33 percent to $792 billion, representing 14 percent of all retail sales. </a:t>
            </a:r>
          </a:p>
          <a:p>
            <a:pPr lvl="0"/>
            <a:r>
              <a:rPr lang="en-US" dirty="0"/>
              <a:t>84 percent of responders say they will continue at e-commerce levels post-pandemic. </a:t>
            </a:r>
          </a:p>
          <a:p>
            <a:r>
              <a:rPr lang="en-US" dirty="0"/>
              <a:t> </a:t>
            </a:r>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diagram shows the steady growth of e-commerce for the last 20+ years.  This growth has led to more and smaller e-commerce fulfillment centers to meet consumer demand and delivery requirements. Some fulfillment centers had to take on more of the work previously handled by parcel carriers including sorting packages for ZIP code zones for regional carriers to transport packages to local markets. This involved implementing technology that can sort packages by size, weight, and ZIP code zone. Further, some shipper TMSs have the capability to account for cost and open capacity of the parcel carriers when making the carrier decision. </a:t>
            </a:r>
          </a:p>
          <a:p>
            <a:endParaRPr lang="en-US"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79D52A9-BFB2-4426-A4A0-CBBA7617B7D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285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C6C4FE-88F0-4503-A51C-1E0C4797071E}"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83074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6C4FE-88F0-4503-A51C-1E0C4797071E}"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259875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6C4FE-88F0-4503-A51C-1E0C4797071E}"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272371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79207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44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65809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82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249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959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a:t>Click to edit Master title style</a:t>
            </a:r>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47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442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6C4FE-88F0-4503-A51C-1E0C4797071E}"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70320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613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4094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177479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ffectLst/>
        </p:spPr>
        <p:txBody>
          <a:bodyPr anchor="t"/>
          <a:lstStyle>
            <a:lvl1pPr>
              <a:defRPr lang="en-US"/>
            </a:lvl1pPr>
          </a:lstStyle>
          <a:p>
            <a:pPr lvl="0"/>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992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a:t>Click to edit Master title style</a:t>
            </a:r>
          </a:p>
        </p:txBody>
      </p:sp>
      <p:sp>
        <p:nvSpPr>
          <p:cNvPr id="3" name="Chart Placeholder 2"/>
          <p:cNvSpPr>
            <a:spLocks noGrp="1"/>
          </p:cNvSpPr>
          <p:nvPr>
            <p:ph type="chart"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1587583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06644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613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909264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000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78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C6C4FE-88F0-4503-A51C-1E0C4797071E}"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61549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883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a:t>Click to edit Master title style</a:t>
            </a:r>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84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7257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0663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8415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323700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ffectLst/>
        </p:spPr>
        <p:txBody>
          <a:bodyPr anchor="t"/>
          <a:lstStyle>
            <a:lvl1pPr>
              <a:defRPr lang="en-US"/>
            </a:lvl1pPr>
          </a:lstStyle>
          <a:p>
            <a:pPr lvl="0"/>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814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a:t>Click to edit Master title style</a:t>
            </a:r>
          </a:p>
        </p:txBody>
      </p:sp>
      <p:sp>
        <p:nvSpPr>
          <p:cNvPr id="3" name="Chart Placeholder 2"/>
          <p:cNvSpPr>
            <a:spLocks noGrp="1"/>
          </p:cNvSpPr>
          <p:nvPr>
            <p:ph type="chart"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106569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C6C4FE-88F0-4503-A51C-1E0C4797071E}"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336667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C6C4FE-88F0-4503-A51C-1E0C4797071E}"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62533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C6C4FE-88F0-4503-A51C-1E0C4797071E}"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65101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6C4FE-88F0-4503-A51C-1E0C4797071E}"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236818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C6C4FE-88F0-4503-A51C-1E0C4797071E}"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149448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C6C4FE-88F0-4503-A51C-1E0C4797071E}"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861B-43D9-41B9-B5DB-A19E19433C67}" type="slidenum">
              <a:rPr lang="en-US" smtClean="0"/>
              <a:t>‹#›</a:t>
            </a:fld>
            <a:endParaRPr lang="en-US"/>
          </a:p>
        </p:txBody>
      </p:sp>
    </p:spTree>
    <p:extLst>
      <p:ext uri="{BB962C8B-B14F-4D97-AF65-F5344CB8AC3E}">
        <p14:creationId xmlns:p14="http://schemas.microsoft.com/office/powerpoint/2010/main" val="118366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jpeg"/><Relationship Id="rId2" Type="http://schemas.openxmlformats.org/officeDocument/2006/relationships/slideLayout" Target="../slideLayouts/slideLayout26.xml"/><Relationship Id="rId16"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6C4FE-88F0-4503-A51C-1E0C4797071E}" type="datetimeFigureOut">
              <a:rPr lang="en-US" smtClean="0"/>
              <a:t>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861B-43D9-41B9-B5DB-A19E19433C67}" type="slidenum">
              <a:rPr lang="en-US" smtClean="0"/>
              <a:t>‹#›</a:t>
            </a:fld>
            <a:endParaRPr lang="en-US"/>
          </a:p>
        </p:txBody>
      </p:sp>
    </p:spTree>
    <p:extLst>
      <p:ext uri="{BB962C8B-B14F-4D97-AF65-F5344CB8AC3E}">
        <p14:creationId xmlns:p14="http://schemas.microsoft.com/office/powerpoint/2010/main" val="97209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2D94A047-D0A3-4ABC-A582-2B7B1B277C6F}"/>
              </a:ext>
            </a:extLst>
          </p:cNvPr>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MAIN HEADING</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Rectangle 4">
            <a:extLst>
              <a:ext uri="{FF2B5EF4-FFF2-40B4-BE49-F238E27FC236}">
                <a16:creationId xmlns:a16="http://schemas.microsoft.com/office/drawing/2014/main" id="{14F35C5A-2A3E-4262-B188-5651325D8C7D}"/>
              </a:ext>
            </a:extLst>
          </p:cNvPr>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Box 6">
            <a:extLst>
              <a:ext uri="{FF2B5EF4-FFF2-40B4-BE49-F238E27FC236}">
                <a16:creationId xmlns:a16="http://schemas.microsoft.com/office/drawing/2014/main" id="{1D8D195E-1C04-4CB9-8FB7-AADE406497F1}"/>
              </a:ext>
            </a:extLst>
          </p:cNvPr>
          <p:cNvSpPr txBox="1">
            <a:spLocks noChangeArrowheads="1"/>
          </p:cNvSpPr>
          <p:nvPr/>
        </p:nvSpPr>
        <p:spPr bwMode="auto">
          <a:xfrm>
            <a:off x="746125" y="3694113"/>
            <a:ext cx="5349875" cy="366712"/>
          </a:xfrm>
          <a:prstGeom prst="rect">
            <a:avLst/>
          </a:prstGeom>
          <a:noFill/>
          <a:ln>
            <a:noFill/>
          </a:ln>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fontAlgn="base" hangingPunct="1">
              <a:spcBef>
                <a:spcPct val="0"/>
              </a:spcBef>
              <a:spcAft>
                <a:spcPct val="0"/>
              </a:spcAft>
              <a:defRPr/>
            </a:pPr>
            <a:endParaRPr lang="en-US" sz="1800" dirty="0">
              <a:solidFill>
                <a:srgbClr val="000000"/>
              </a:solidFill>
              <a:latin typeface="Arial" charset="0"/>
            </a:endParaRPr>
          </a:p>
        </p:txBody>
      </p:sp>
      <p:sp>
        <p:nvSpPr>
          <p:cNvPr id="2053" name="Line 7">
            <a:extLst>
              <a:ext uri="{FF2B5EF4-FFF2-40B4-BE49-F238E27FC236}">
                <a16:creationId xmlns:a16="http://schemas.microsoft.com/office/drawing/2014/main" id="{AD00E9F9-8957-4247-9AE8-DE5F5100D955}"/>
              </a:ext>
            </a:extLst>
          </p:cNvPr>
          <p:cNvSpPr>
            <a:spLocks noChangeShapeType="1"/>
          </p:cNvSpPr>
          <p:nvPr/>
        </p:nvSpPr>
        <p:spPr bwMode="auto">
          <a:xfrm>
            <a:off x="304800" y="1295400"/>
            <a:ext cx="8610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srgbClr val="000000"/>
              </a:solidFill>
              <a:latin typeface="Tahoma" panose="020B0604030504040204" pitchFamily="34" charset="0"/>
              <a:ea typeface="MS PGothic" panose="020B0600070205080204" pitchFamily="34" charset="-128"/>
            </a:endParaRPr>
          </a:p>
        </p:txBody>
      </p:sp>
      <p:sp>
        <p:nvSpPr>
          <p:cNvPr id="2054" name="Text Box 10">
            <a:extLst>
              <a:ext uri="{FF2B5EF4-FFF2-40B4-BE49-F238E27FC236}">
                <a16:creationId xmlns:a16="http://schemas.microsoft.com/office/drawing/2014/main" id="{323C3569-8E5E-413A-916D-4C7A42BCAFC2}"/>
              </a:ext>
            </a:extLst>
          </p:cNvPr>
          <p:cNvSpPr txBox="1">
            <a:spLocks noChangeArrowheads="1"/>
          </p:cNvSpPr>
          <p:nvPr/>
        </p:nvSpPr>
        <p:spPr bwMode="auto">
          <a:xfrm>
            <a:off x="8610600" y="6410325"/>
            <a:ext cx="381000" cy="276225"/>
          </a:xfrm>
          <a:prstGeom prst="rect">
            <a:avLst/>
          </a:prstGeom>
          <a:noFill/>
          <a:ln w="9525" algn="ctr">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fontAlgn="base">
              <a:spcBef>
                <a:spcPct val="50000"/>
              </a:spcBef>
              <a:spcAft>
                <a:spcPct val="0"/>
              </a:spcAft>
              <a:defRPr/>
            </a:pPr>
            <a:fld id="{84B917C8-9416-4F35-B920-3644F9070425}" type="slidenum">
              <a:rPr lang="en-US" altLang="en-US" sz="1200" smtClean="0">
                <a:solidFill>
                  <a:srgbClr val="000000"/>
                </a:solidFill>
                <a:latin typeface="Arial" panose="020B0604020202020204" pitchFamily="34" charset="0"/>
              </a:rPr>
              <a:pPr algn="r" fontAlgn="base">
                <a:spcBef>
                  <a:spcPct val="50000"/>
                </a:spcBef>
                <a:spcAft>
                  <a:spcPct val="0"/>
                </a:spcAft>
                <a:defRPr/>
              </a:pPr>
              <a:t>‹#›</a:t>
            </a:fld>
            <a:endParaRPr lang="en-US" altLang="en-US" sz="1200">
              <a:solidFill>
                <a:srgbClr val="000000"/>
              </a:solidFill>
              <a:latin typeface="Arial" panose="020B0604020202020204" pitchFamily="34" charset="0"/>
            </a:endParaRPr>
          </a:p>
        </p:txBody>
      </p:sp>
      <p:sp>
        <p:nvSpPr>
          <p:cNvPr id="2055" name="TextBox 8">
            <a:extLst>
              <a:ext uri="{FF2B5EF4-FFF2-40B4-BE49-F238E27FC236}">
                <a16:creationId xmlns:a16="http://schemas.microsoft.com/office/drawing/2014/main" id="{264D7680-A290-45E4-9045-7C97F4A1FD7C}"/>
              </a:ext>
            </a:extLst>
          </p:cNvPr>
          <p:cNvSpPr txBox="1">
            <a:spLocks noChangeArrowheads="1"/>
          </p:cNvSpPr>
          <p:nvPr/>
        </p:nvSpPr>
        <p:spPr bwMode="auto">
          <a:xfrm>
            <a:off x="6400800" y="6477000"/>
            <a:ext cx="2514600" cy="219547"/>
          </a:xfrm>
          <a:prstGeom prst="rect">
            <a:avLst/>
          </a:prstGeom>
          <a:noFill/>
          <a:ln w="9525">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a:defRPr sz="2000">
                <a:solidFill>
                  <a:schemeClr val="tx1"/>
                </a:solidFill>
                <a:latin typeface="Tahoma" panose="020B0604030504040204" pitchFamily="34" charset="0"/>
                <a:ea typeface="MS PGothic" panose="020B0600070205080204" pitchFamily="34" charset="-128"/>
              </a:defRPr>
            </a:lvl3pPr>
            <a:lvl4pPr>
              <a:defRPr sz="2000">
                <a:solidFill>
                  <a:schemeClr val="tx1"/>
                </a:solidFill>
                <a:latin typeface="Tahoma" panose="020B0604030504040204" pitchFamily="34" charset="0"/>
                <a:ea typeface="MS PGothic" panose="020B0600070205080204" pitchFamily="34" charset="-128"/>
              </a:defRPr>
            </a:lvl4pPr>
            <a:lvl5pPr>
              <a:defRPr sz="20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0" fontAlgn="base" hangingPunct="0">
              <a:lnSpc>
                <a:spcPts val="900"/>
              </a:lnSpc>
              <a:spcBef>
                <a:spcPct val="0"/>
              </a:spcBef>
              <a:spcAft>
                <a:spcPct val="0"/>
              </a:spcAft>
              <a:buFont typeface="Arial" panose="020B0604020202020204" pitchFamily="34" charset="0"/>
              <a:buNone/>
              <a:defRPr/>
            </a:pPr>
            <a:r>
              <a:rPr lang="en-US" altLang="en-US" sz="1200" b="1" dirty="0">
                <a:solidFill>
                  <a:srgbClr val="E7E6E6">
                    <a:lumMod val="50000"/>
                  </a:srgbClr>
                </a:solidFill>
                <a:latin typeface="Calibri Light" panose="020F0302020204030204"/>
              </a:rPr>
              <a:t>U.S. Department of Transportation</a:t>
            </a:r>
          </a:p>
        </p:txBody>
      </p:sp>
      <p:pic>
        <p:nvPicPr>
          <p:cNvPr id="2056" name="Picture 11" descr="Triscallion_Black">
            <a:extLst>
              <a:ext uri="{FF2B5EF4-FFF2-40B4-BE49-F238E27FC236}">
                <a16:creationId xmlns:a16="http://schemas.microsoft.com/office/drawing/2014/main" id="{F1C31945-C82E-4B0B-928E-5BA69E0ADE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4B69DD9-66AA-4218-A975-C6F22E854AFA}"/>
              </a:ext>
            </a:extLst>
          </p:cNvPr>
          <p:cNvGrpSpPr/>
          <p:nvPr/>
        </p:nvGrpSpPr>
        <p:grpSpPr>
          <a:xfrm>
            <a:off x="3200400" y="6372956"/>
            <a:ext cx="2199433" cy="383854"/>
            <a:chOff x="3968297" y="6372956"/>
            <a:chExt cx="2199433" cy="383854"/>
          </a:xfrm>
        </p:grpSpPr>
        <p:sp>
          <p:nvSpPr>
            <p:cNvPr id="9" name="TextBox 8">
              <a:extLst>
                <a:ext uri="{FF2B5EF4-FFF2-40B4-BE49-F238E27FC236}">
                  <a16:creationId xmlns:a16="http://schemas.microsoft.com/office/drawing/2014/main" id="{3B0A3CB0-D00F-463B-A110-F718F4ED8EE7}"/>
                </a:ext>
              </a:extLst>
            </p:cNvPr>
            <p:cNvSpPr txBox="1"/>
            <p:nvPr userDrawn="1"/>
          </p:nvSpPr>
          <p:spPr>
            <a:xfrm>
              <a:off x="4274524" y="6400800"/>
              <a:ext cx="1893206" cy="328167"/>
            </a:xfrm>
            <a:prstGeom prst="rect">
              <a:avLst/>
            </a:prstGeom>
            <a:noFill/>
          </p:spPr>
          <p:txBody>
            <a:bodyPr wrap="square">
              <a:spAutoFit/>
            </a:bodyPr>
            <a:lstStyle/>
            <a:p>
              <a:pPr>
                <a:lnSpc>
                  <a:spcPts val="900"/>
                </a:lnSpc>
                <a:buFont typeface="Arial" charset="0"/>
                <a:buNone/>
                <a:defRPr/>
              </a:pPr>
              <a:r>
                <a:rPr lang="en-US" sz="900" b="1" dirty="0">
                  <a:solidFill>
                    <a:srgbClr val="E7E6E6">
                      <a:lumMod val="50000"/>
                    </a:srgbClr>
                  </a:solidFill>
                  <a:latin typeface="Calibri Light" panose="020F0302020204030204"/>
                  <a:ea typeface="MS PGothic" panose="020B0600070205080204" pitchFamily="34" charset="-128"/>
                </a:rPr>
                <a:t>U.S. </a:t>
              </a:r>
              <a:r>
                <a:rPr lang="en-US" sz="1000" b="1" dirty="0">
                  <a:solidFill>
                    <a:srgbClr val="E7E6E6">
                      <a:lumMod val="50000"/>
                    </a:srgbClr>
                  </a:solidFill>
                  <a:latin typeface="Calibri Light" panose="020F0302020204030204"/>
                  <a:ea typeface="MS PGothic" panose="020B0600070205080204" pitchFamily="34" charset="-128"/>
                </a:rPr>
                <a:t>Department</a:t>
              </a:r>
              <a:r>
                <a:rPr lang="en-US" sz="900" b="1" dirty="0">
                  <a:solidFill>
                    <a:srgbClr val="E7E6E6">
                      <a:lumMod val="50000"/>
                    </a:srgbClr>
                  </a:solidFill>
                  <a:latin typeface="Calibri Light" panose="020F0302020204030204"/>
                  <a:ea typeface="MS PGothic" panose="020B0600070205080204" pitchFamily="34" charset="-128"/>
                </a:rPr>
                <a:t> of Transportation</a:t>
              </a:r>
            </a:p>
            <a:p>
              <a:pPr>
                <a:lnSpc>
                  <a:spcPts val="900"/>
                </a:lnSpc>
                <a:buFont typeface="Arial" charset="0"/>
                <a:buNone/>
                <a:defRPr/>
              </a:pPr>
              <a:r>
                <a:rPr lang="en-US" sz="900" b="1" dirty="0">
                  <a:solidFill>
                    <a:srgbClr val="E7E6E6">
                      <a:lumMod val="50000"/>
                    </a:srgbClr>
                  </a:solidFill>
                  <a:latin typeface="Calibri Light" panose="020F0302020204030204"/>
                  <a:ea typeface="MS PGothic" panose="020B0600070205080204" pitchFamily="34" charset="-128"/>
                </a:rPr>
                <a:t>ITS Joint </a:t>
              </a:r>
              <a:r>
                <a:rPr lang="en-US" sz="1000" b="1" dirty="0">
                  <a:solidFill>
                    <a:srgbClr val="E7E6E6">
                      <a:lumMod val="50000"/>
                    </a:srgbClr>
                  </a:solidFill>
                  <a:latin typeface="Calibri Light" panose="020F0302020204030204"/>
                  <a:ea typeface="MS PGothic" panose="020B0600070205080204" pitchFamily="34" charset="-128"/>
                </a:rPr>
                <a:t>Program</a:t>
              </a:r>
              <a:r>
                <a:rPr lang="en-US" sz="900" b="1" dirty="0">
                  <a:solidFill>
                    <a:srgbClr val="E7E6E6">
                      <a:lumMod val="50000"/>
                    </a:srgbClr>
                  </a:solidFill>
                  <a:latin typeface="Calibri Light" panose="020F0302020204030204"/>
                  <a:ea typeface="MS PGothic" panose="020B0600070205080204" pitchFamily="34" charset="-128"/>
                </a:rPr>
                <a:t> Office</a:t>
              </a:r>
            </a:p>
          </p:txBody>
        </p:sp>
        <p:pic>
          <p:nvPicPr>
            <p:cNvPr id="10" name="Picture 9" descr="USDOT Triskelion - Correct Direction.jpg">
              <a:extLst>
                <a:ext uri="{FF2B5EF4-FFF2-40B4-BE49-F238E27FC236}">
                  <a16:creationId xmlns:a16="http://schemas.microsoft.com/office/drawing/2014/main" id="{0D1223F1-19BC-4CC5-AE47-7FF01F8BF518}"/>
                </a:ext>
              </a:extLst>
            </p:cNvPr>
            <p:cNvPicPr>
              <a:picLocks noChangeAspect="1"/>
            </p:cNvPicPr>
            <p:nvPr userDrawn="1"/>
          </p:nvPicPr>
          <p:blipFill>
            <a:blip r:embed="rId16" cstate="print"/>
            <a:stretch>
              <a:fillRect/>
            </a:stretch>
          </p:blipFill>
          <p:spPr>
            <a:xfrm>
              <a:off x="3968297" y="6372956"/>
              <a:ext cx="383854" cy="383854"/>
            </a:xfrm>
            <a:prstGeom prst="rect">
              <a:avLst/>
            </a:prstGeom>
          </p:spPr>
        </p:pic>
      </p:grpSp>
      <p:pic>
        <p:nvPicPr>
          <p:cNvPr id="11" name="Picture 10">
            <a:extLst>
              <a:ext uri="{FF2B5EF4-FFF2-40B4-BE49-F238E27FC236}">
                <a16:creationId xmlns:a16="http://schemas.microsoft.com/office/drawing/2014/main" id="{5E38E72B-8165-4BCB-82C8-4F7100EBB78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6931" t="60028" r="5901" b="12128"/>
          <a:stretch/>
        </p:blipFill>
        <p:spPr>
          <a:xfrm>
            <a:off x="609600" y="6248400"/>
            <a:ext cx="1726622" cy="549151"/>
          </a:xfrm>
          <a:prstGeom prst="rect">
            <a:avLst/>
          </a:prstGeom>
        </p:spPr>
      </p:pic>
    </p:spTree>
    <p:extLst>
      <p:ext uri="{BB962C8B-B14F-4D97-AF65-F5344CB8AC3E}">
        <p14:creationId xmlns:p14="http://schemas.microsoft.com/office/powerpoint/2010/main" val="3873205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2D94A047-D0A3-4ABC-A582-2B7B1B277C6F}"/>
              </a:ext>
            </a:extLst>
          </p:cNvPr>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MAIN HEADING</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Rectangle 4">
            <a:extLst>
              <a:ext uri="{FF2B5EF4-FFF2-40B4-BE49-F238E27FC236}">
                <a16:creationId xmlns:a16="http://schemas.microsoft.com/office/drawing/2014/main" id="{14F35C5A-2A3E-4262-B188-5651325D8C7D}"/>
              </a:ext>
            </a:extLst>
          </p:cNvPr>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Box 6">
            <a:extLst>
              <a:ext uri="{FF2B5EF4-FFF2-40B4-BE49-F238E27FC236}">
                <a16:creationId xmlns:a16="http://schemas.microsoft.com/office/drawing/2014/main" id="{1D8D195E-1C04-4CB9-8FB7-AADE406497F1}"/>
              </a:ext>
            </a:extLst>
          </p:cNvPr>
          <p:cNvSpPr txBox="1">
            <a:spLocks noChangeArrowheads="1"/>
          </p:cNvSpPr>
          <p:nvPr/>
        </p:nvSpPr>
        <p:spPr bwMode="auto">
          <a:xfrm>
            <a:off x="746125" y="3694113"/>
            <a:ext cx="5349875" cy="366712"/>
          </a:xfrm>
          <a:prstGeom prst="rect">
            <a:avLst/>
          </a:prstGeom>
          <a:noFill/>
          <a:ln>
            <a:noFill/>
          </a:ln>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fontAlgn="base" hangingPunct="1">
              <a:spcBef>
                <a:spcPct val="0"/>
              </a:spcBef>
              <a:spcAft>
                <a:spcPct val="0"/>
              </a:spcAft>
              <a:defRPr/>
            </a:pPr>
            <a:endParaRPr lang="en-US" sz="1800" dirty="0">
              <a:solidFill>
                <a:srgbClr val="000000"/>
              </a:solidFill>
              <a:latin typeface="Arial" charset="0"/>
            </a:endParaRPr>
          </a:p>
        </p:txBody>
      </p:sp>
      <p:sp>
        <p:nvSpPr>
          <p:cNvPr id="2053" name="Line 7">
            <a:extLst>
              <a:ext uri="{FF2B5EF4-FFF2-40B4-BE49-F238E27FC236}">
                <a16:creationId xmlns:a16="http://schemas.microsoft.com/office/drawing/2014/main" id="{AD00E9F9-8957-4247-9AE8-DE5F5100D955}"/>
              </a:ext>
            </a:extLst>
          </p:cNvPr>
          <p:cNvSpPr>
            <a:spLocks noChangeShapeType="1"/>
          </p:cNvSpPr>
          <p:nvPr/>
        </p:nvSpPr>
        <p:spPr bwMode="auto">
          <a:xfrm>
            <a:off x="304800" y="1295400"/>
            <a:ext cx="8610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srgbClr val="000000"/>
              </a:solidFill>
              <a:latin typeface="Tahoma" panose="020B0604030504040204" pitchFamily="34" charset="0"/>
              <a:ea typeface="MS PGothic" panose="020B0600070205080204" pitchFamily="34" charset="-128"/>
            </a:endParaRPr>
          </a:p>
        </p:txBody>
      </p:sp>
      <p:sp>
        <p:nvSpPr>
          <p:cNvPr id="2054" name="Text Box 10">
            <a:extLst>
              <a:ext uri="{FF2B5EF4-FFF2-40B4-BE49-F238E27FC236}">
                <a16:creationId xmlns:a16="http://schemas.microsoft.com/office/drawing/2014/main" id="{323C3569-8E5E-413A-916D-4C7A42BCAFC2}"/>
              </a:ext>
            </a:extLst>
          </p:cNvPr>
          <p:cNvSpPr txBox="1">
            <a:spLocks noChangeArrowheads="1"/>
          </p:cNvSpPr>
          <p:nvPr/>
        </p:nvSpPr>
        <p:spPr bwMode="auto">
          <a:xfrm>
            <a:off x="8610600" y="6410325"/>
            <a:ext cx="381000" cy="276225"/>
          </a:xfrm>
          <a:prstGeom prst="rect">
            <a:avLst/>
          </a:prstGeom>
          <a:noFill/>
          <a:ln w="9525" algn="ctr">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fontAlgn="base">
              <a:spcBef>
                <a:spcPct val="50000"/>
              </a:spcBef>
              <a:spcAft>
                <a:spcPct val="0"/>
              </a:spcAft>
              <a:defRPr/>
            </a:pPr>
            <a:fld id="{84B917C8-9416-4F35-B920-3644F9070425}" type="slidenum">
              <a:rPr lang="en-US" altLang="en-US" sz="1200" smtClean="0">
                <a:solidFill>
                  <a:srgbClr val="000000"/>
                </a:solidFill>
                <a:latin typeface="Arial" panose="020B0604020202020204" pitchFamily="34" charset="0"/>
              </a:rPr>
              <a:pPr algn="r" fontAlgn="base">
                <a:spcBef>
                  <a:spcPct val="50000"/>
                </a:spcBef>
                <a:spcAft>
                  <a:spcPct val="0"/>
                </a:spcAft>
                <a:defRPr/>
              </a:pPr>
              <a:t>‹#›</a:t>
            </a:fld>
            <a:endParaRPr lang="en-US" altLang="en-US" sz="1200">
              <a:solidFill>
                <a:srgbClr val="000000"/>
              </a:solidFill>
              <a:latin typeface="Arial" panose="020B0604020202020204" pitchFamily="34" charset="0"/>
            </a:endParaRPr>
          </a:p>
        </p:txBody>
      </p:sp>
      <p:sp>
        <p:nvSpPr>
          <p:cNvPr id="2055" name="TextBox 8">
            <a:extLst>
              <a:ext uri="{FF2B5EF4-FFF2-40B4-BE49-F238E27FC236}">
                <a16:creationId xmlns:a16="http://schemas.microsoft.com/office/drawing/2014/main" id="{264D7680-A290-45E4-9045-7C97F4A1FD7C}"/>
              </a:ext>
            </a:extLst>
          </p:cNvPr>
          <p:cNvSpPr txBox="1">
            <a:spLocks noChangeArrowheads="1"/>
          </p:cNvSpPr>
          <p:nvPr/>
        </p:nvSpPr>
        <p:spPr bwMode="auto">
          <a:xfrm>
            <a:off x="6400800" y="6477000"/>
            <a:ext cx="2514600" cy="219547"/>
          </a:xfrm>
          <a:prstGeom prst="rect">
            <a:avLst/>
          </a:prstGeom>
          <a:noFill/>
          <a:ln w="9525">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a:defRPr sz="2000">
                <a:solidFill>
                  <a:schemeClr val="tx1"/>
                </a:solidFill>
                <a:latin typeface="Tahoma" panose="020B0604030504040204" pitchFamily="34" charset="0"/>
                <a:ea typeface="MS PGothic" panose="020B0600070205080204" pitchFamily="34" charset="-128"/>
              </a:defRPr>
            </a:lvl3pPr>
            <a:lvl4pPr>
              <a:defRPr sz="2000">
                <a:solidFill>
                  <a:schemeClr val="tx1"/>
                </a:solidFill>
                <a:latin typeface="Tahoma" panose="020B0604030504040204" pitchFamily="34" charset="0"/>
                <a:ea typeface="MS PGothic" panose="020B0600070205080204" pitchFamily="34" charset="-128"/>
              </a:defRPr>
            </a:lvl4pPr>
            <a:lvl5pPr>
              <a:defRPr sz="20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0" fontAlgn="base" hangingPunct="0">
              <a:lnSpc>
                <a:spcPts val="900"/>
              </a:lnSpc>
              <a:spcBef>
                <a:spcPct val="0"/>
              </a:spcBef>
              <a:spcAft>
                <a:spcPct val="0"/>
              </a:spcAft>
              <a:buFont typeface="Arial" panose="020B0604020202020204" pitchFamily="34" charset="0"/>
              <a:buNone/>
              <a:defRPr/>
            </a:pPr>
            <a:r>
              <a:rPr lang="en-US" altLang="en-US" sz="1200" b="1" dirty="0">
                <a:solidFill>
                  <a:srgbClr val="E7E6E6">
                    <a:lumMod val="50000"/>
                  </a:srgbClr>
                </a:solidFill>
                <a:latin typeface="Calibri Light" panose="020F0302020204030204"/>
              </a:rPr>
              <a:t>U.S. Department of Transportation</a:t>
            </a:r>
          </a:p>
        </p:txBody>
      </p:sp>
      <p:pic>
        <p:nvPicPr>
          <p:cNvPr id="2056" name="Picture 11" descr="Triscallion_Black">
            <a:extLst>
              <a:ext uri="{FF2B5EF4-FFF2-40B4-BE49-F238E27FC236}">
                <a16:creationId xmlns:a16="http://schemas.microsoft.com/office/drawing/2014/main" id="{F1C31945-C82E-4B0B-928E-5BA69E0ADE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4B69DD9-66AA-4218-A975-C6F22E854AFA}"/>
              </a:ext>
            </a:extLst>
          </p:cNvPr>
          <p:cNvGrpSpPr/>
          <p:nvPr/>
        </p:nvGrpSpPr>
        <p:grpSpPr>
          <a:xfrm>
            <a:off x="3200400" y="6372956"/>
            <a:ext cx="2199433" cy="383854"/>
            <a:chOff x="3968297" y="6372956"/>
            <a:chExt cx="2199433" cy="383854"/>
          </a:xfrm>
        </p:grpSpPr>
        <p:sp>
          <p:nvSpPr>
            <p:cNvPr id="9" name="TextBox 8">
              <a:extLst>
                <a:ext uri="{FF2B5EF4-FFF2-40B4-BE49-F238E27FC236}">
                  <a16:creationId xmlns:a16="http://schemas.microsoft.com/office/drawing/2014/main" id="{3B0A3CB0-D00F-463B-A110-F718F4ED8EE7}"/>
                </a:ext>
              </a:extLst>
            </p:cNvPr>
            <p:cNvSpPr txBox="1"/>
            <p:nvPr userDrawn="1"/>
          </p:nvSpPr>
          <p:spPr>
            <a:xfrm>
              <a:off x="4274524" y="6400800"/>
              <a:ext cx="1893206" cy="328167"/>
            </a:xfrm>
            <a:prstGeom prst="rect">
              <a:avLst/>
            </a:prstGeom>
            <a:noFill/>
          </p:spPr>
          <p:txBody>
            <a:bodyPr wrap="square">
              <a:spAutoFit/>
            </a:bodyPr>
            <a:lstStyle/>
            <a:p>
              <a:pPr>
                <a:lnSpc>
                  <a:spcPts val="900"/>
                </a:lnSpc>
                <a:buFont typeface="Arial" charset="0"/>
                <a:buNone/>
                <a:defRPr/>
              </a:pPr>
              <a:r>
                <a:rPr lang="en-US" sz="900" b="1" dirty="0">
                  <a:solidFill>
                    <a:srgbClr val="E7E6E6">
                      <a:lumMod val="50000"/>
                    </a:srgbClr>
                  </a:solidFill>
                  <a:latin typeface="Calibri Light" panose="020F0302020204030204"/>
                  <a:ea typeface="MS PGothic" panose="020B0600070205080204" pitchFamily="34" charset="-128"/>
                </a:rPr>
                <a:t>U.S. </a:t>
              </a:r>
              <a:r>
                <a:rPr lang="en-US" sz="1000" b="1" dirty="0">
                  <a:solidFill>
                    <a:srgbClr val="E7E6E6">
                      <a:lumMod val="50000"/>
                    </a:srgbClr>
                  </a:solidFill>
                  <a:latin typeface="Calibri Light" panose="020F0302020204030204"/>
                  <a:ea typeface="MS PGothic" panose="020B0600070205080204" pitchFamily="34" charset="-128"/>
                </a:rPr>
                <a:t>Department</a:t>
              </a:r>
              <a:r>
                <a:rPr lang="en-US" sz="900" b="1" dirty="0">
                  <a:solidFill>
                    <a:srgbClr val="E7E6E6">
                      <a:lumMod val="50000"/>
                    </a:srgbClr>
                  </a:solidFill>
                  <a:latin typeface="Calibri Light" panose="020F0302020204030204"/>
                  <a:ea typeface="MS PGothic" panose="020B0600070205080204" pitchFamily="34" charset="-128"/>
                </a:rPr>
                <a:t> of Transportation</a:t>
              </a:r>
            </a:p>
            <a:p>
              <a:pPr>
                <a:lnSpc>
                  <a:spcPts val="900"/>
                </a:lnSpc>
                <a:buFont typeface="Arial" charset="0"/>
                <a:buNone/>
                <a:defRPr/>
              </a:pPr>
              <a:r>
                <a:rPr lang="en-US" sz="900" b="1" dirty="0">
                  <a:solidFill>
                    <a:srgbClr val="E7E6E6">
                      <a:lumMod val="50000"/>
                    </a:srgbClr>
                  </a:solidFill>
                  <a:latin typeface="Calibri Light" panose="020F0302020204030204"/>
                  <a:ea typeface="MS PGothic" panose="020B0600070205080204" pitchFamily="34" charset="-128"/>
                </a:rPr>
                <a:t>ITS Joint </a:t>
              </a:r>
              <a:r>
                <a:rPr lang="en-US" sz="1000" b="1" dirty="0">
                  <a:solidFill>
                    <a:srgbClr val="E7E6E6">
                      <a:lumMod val="50000"/>
                    </a:srgbClr>
                  </a:solidFill>
                  <a:latin typeface="Calibri Light" panose="020F0302020204030204"/>
                  <a:ea typeface="MS PGothic" panose="020B0600070205080204" pitchFamily="34" charset="-128"/>
                </a:rPr>
                <a:t>Program</a:t>
              </a:r>
              <a:r>
                <a:rPr lang="en-US" sz="900" b="1" dirty="0">
                  <a:solidFill>
                    <a:srgbClr val="E7E6E6">
                      <a:lumMod val="50000"/>
                    </a:srgbClr>
                  </a:solidFill>
                  <a:latin typeface="Calibri Light" panose="020F0302020204030204"/>
                  <a:ea typeface="MS PGothic" panose="020B0600070205080204" pitchFamily="34" charset="-128"/>
                </a:rPr>
                <a:t> Office</a:t>
              </a:r>
            </a:p>
          </p:txBody>
        </p:sp>
        <p:pic>
          <p:nvPicPr>
            <p:cNvPr id="10" name="Picture 9" descr="USDOT Triskelion - Correct Direction.jpg">
              <a:extLst>
                <a:ext uri="{FF2B5EF4-FFF2-40B4-BE49-F238E27FC236}">
                  <a16:creationId xmlns:a16="http://schemas.microsoft.com/office/drawing/2014/main" id="{0D1223F1-19BC-4CC5-AE47-7FF01F8BF518}"/>
                </a:ext>
              </a:extLst>
            </p:cNvPr>
            <p:cNvPicPr>
              <a:picLocks noChangeAspect="1"/>
            </p:cNvPicPr>
            <p:nvPr userDrawn="1"/>
          </p:nvPicPr>
          <p:blipFill>
            <a:blip r:embed="rId16" cstate="print"/>
            <a:stretch>
              <a:fillRect/>
            </a:stretch>
          </p:blipFill>
          <p:spPr>
            <a:xfrm>
              <a:off x="3968297" y="6372956"/>
              <a:ext cx="383854" cy="383854"/>
            </a:xfrm>
            <a:prstGeom prst="rect">
              <a:avLst/>
            </a:prstGeom>
          </p:spPr>
        </p:pic>
      </p:grpSp>
      <p:pic>
        <p:nvPicPr>
          <p:cNvPr id="11" name="Picture 10">
            <a:extLst>
              <a:ext uri="{FF2B5EF4-FFF2-40B4-BE49-F238E27FC236}">
                <a16:creationId xmlns:a16="http://schemas.microsoft.com/office/drawing/2014/main" id="{5E38E72B-8165-4BCB-82C8-4F7100EBB78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6931" t="60028" r="5901" b="12128"/>
          <a:stretch/>
        </p:blipFill>
        <p:spPr>
          <a:xfrm>
            <a:off x="609600" y="6248400"/>
            <a:ext cx="1726622" cy="549151"/>
          </a:xfrm>
          <a:prstGeom prst="rect">
            <a:avLst/>
          </a:prstGeom>
        </p:spPr>
      </p:pic>
    </p:spTree>
    <p:extLst>
      <p:ext uri="{BB962C8B-B14F-4D97-AF65-F5344CB8AC3E}">
        <p14:creationId xmlns:p14="http://schemas.microsoft.com/office/powerpoint/2010/main" val="17042709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transportation.gov/"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its.dot.gov/index.htm" TargetMode="Externa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hyperlink" Target="mailto:kefty@comcast.n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tskrs.its.dot.gov/benefit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hyperlink" Target="https://trbfreightdata.com/" TargetMode="External"/><Relationship Id="rId3" Type="http://schemas.openxmlformats.org/officeDocument/2006/relationships/hyperlink" Target="https://cscmp.org/CSCMP/Educate/State_of_Logistics_2020.aspx" TargetMode="External"/><Relationship Id="rId7" Type="http://schemas.openxmlformats.org/officeDocument/2006/relationships/hyperlink" Target="https://www.bts.gov/fa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ops.fhwa.dot.gov/freight/infrastructure/truck_parking/workinggroups/web_conf/mtg/nctptpwnmtg12012020.pdf" TargetMode="External"/><Relationship Id="rId5" Type="http://schemas.openxmlformats.org/officeDocument/2006/relationships/hyperlink" Target="https://truckingresearch.org/2020/10/27/critical-issues-in-the-trucking-industry-2020/" TargetMode="External"/><Relationship Id="rId4" Type="http://schemas.openxmlformats.org/officeDocument/2006/relationships/hyperlink" Target="https://ftp.txdot.gov/pub/txdot/tpp/freight-planning/fntop/state-of-the-practice.pdf" TargetMode="External"/><Relationship Id="rId9" Type="http://schemas.openxmlformats.org/officeDocument/2006/relationships/hyperlink" Target="https://www.tech-celeratenow.org/?page_id=423"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pcb.its.dot.gov/eprime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bCauJWqyYA"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9B94E9F3-E9A3-4928-A7C6-2A05FDEE98A7}"/>
              </a:ext>
            </a:extLst>
          </p:cNvPr>
          <p:cNvSpPr>
            <a:spLocks noGrp="1" noChangeArrowheads="1"/>
          </p:cNvSpPr>
          <p:nvPr>
            <p:ph type="ctrTitle"/>
          </p:nvPr>
        </p:nvSpPr>
        <p:spPr>
          <a:xfrm>
            <a:off x="762000" y="1066800"/>
            <a:ext cx="7772400" cy="2917825"/>
          </a:xfrm>
          <a:solidFill>
            <a:schemeClr val="bg1"/>
          </a:solidFill>
        </p:spPr>
        <p:txBody>
          <a:bodyPr anchor="t">
            <a:normAutofit/>
          </a:bodyPr>
          <a:lstStyle/>
          <a:p>
            <a:pPr>
              <a:defRPr/>
            </a:pPr>
            <a:r>
              <a:rPr lang="en-US" altLang="en-US" i="1" dirty="0">
                <a:solidFill>
                  <a:srgbClr val="002060"/>
                </a:solidFill>
              </a:rPr>
              <a:t>ITS ePrimer</a:t>
            </a:r>
            <a:br>
              <a:rPr lang="en-US" altLang="en-US" i="1" dirty="0">
                <a:solidFill>
                  <a:schemeClr val="tx1"/>
                </a:solidFill>
              </a:rPr>
            </a:br>
            <a:r>
              <a:rPr lang="en-US" altLang="en-US" dirty="0">
                <a:solidFill>
                  <a:schemeClr val="tx1"/>
                </a:solidFill>
              </a:rPr>
              <a:t> </a:t>
            </a:r>
            <a:r>
              <a:rPr lang="en-US" dirty="0">
                <a:solidFill>
                  <a:srgbClr val="002060"/>
                </a:solidFill>
                <a:ea typeface="MS PGothic" pitchFamily="34" charset="-128"/>
                <a:cs typeface="Arial" charset="0"/>
              </a:rPr>
              <a:t>Module 6: Freight and Commercial Vehicle ITS</a:t>
            </a:r>
            <a:br>
              <a:rPr lang="en-US" dirty="0">
                <a:solidFill>
                  <a:srgbClr val="002060"/>
                </a:solidFill>
                <a:ea typeface="MS PGothic" pitchFamily="34" charset="-128"/>
                <a:cs typeface="Arial" charset="0"/>
              </a:rPr>
            </a:br>
            <a:r>
              <a:rPr lang="en-US" sz="2800" dirty="0">
                <a:solidFill>
                  <a:srgbClr val="002060"/>
                </a:solidFill>
                <a:ea typeface="MS PGothic" pitchFamily="34" charset="-128"/>
                <a:cs typeface="Arial" charset="0"/>
              </a:rPr>
              <a:t>February 2022</a:t>
            </a:r>
            <a:endParaRPr lang="en-US" altLang="en-US" sz="2800" dirty="0">
              <a:solidFill>
                <a:srgbClr val="C00000"/>
              </a:solidFill>
            </a:endParaRPr>
          </a:p>
        </p:txBody>
      </p:sp>
      <p:grpSp>
        <p:nvGrpSpPr>
          <p:cNvPr id="11" name="Group 10">
            <a:extLst>
              <a:ext uri="{FF2B5EF4-FFF2-40B4-BE49-F238E27FC236}">
                <a16:creationId xmlns:a16="http://schemas.microsoft.com/office/drawing/2014/main" id="{35E48BE1-2BCB-4194-B145-8B75D471FF72}"/>
              </a:ext>
            </a:extLst>
          </p:cNvPr>
          <p:cNvGrpSpPr/>
          <p:nvPr/>
        </p:nvGrpSpPr>
        <p:grpSpPr>
          <a:xfrm>
            <a:off x="228600" y="5943600"/>
            <a:ext cx="3886200" cy="885371"/>
            <a:chOff x="2457337" y="869519"/>
            <a:chExt cx="4114800" cy="1017411"/>
          </a:xfrm>
        </p:grpSpPr>
        <p:pic>
          <p:nvPicPr>
            <p:cNvPr id="12" name="Picture 2" descr="U.S. Department of Transportation (US DOT)">
              <a:hlinkClick r:id="rId3" tooltip="U.S. Department of Transportation (US DOT)"/>
              <a:extLst>
                <a:ext uri="{FF2B5EF4-FFF2-40B4-BE49-F238E27FC236}">
                  <a16:creationId xmlns:a16="http://schemas.microsoft.com/office/drawing/2014/main" id="{9624E34E-F14F-4529-A203-E858886D8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337" y="869519"/>
              <a:ext cx="4114800" cy="266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ntelligent Transportation Systems Joint Program Office">
              <a:hlinkClick r:id="rId5" tooltip="Intelligent Transportation Systems Joint Program Office"/>
              <a:extLst>
                <a:ext uri="{FF2B5EF4-FFF2-40B4-BE49-F238E27FC236}">
                  <a16:creationId xmlns:a16="http://schemas.microsoft.com/office/drawing/2014/main" id="{F31EF76D-C313-4B02-AEED-B19180A07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337" y="1153505"/>
              <a:ext cx="4114800" cy="73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52E883BC-4E69-4F97-AE9E-78A7A3CDC0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1" t="60028" r="5901" b="12128"/>
          <a:stretch/>
        </p:blipFill>
        <p:spPr>
          <a:xfrm>
            <a:off x="6019800" y="5924137"/>
            <a:ext cx="3124200" cy="977406"/>
          </a:xfrm>
          <a:prstGeom prst="rect">
            <a:avLst/>
          </a:prstGeom>
        </p:spPr>
      </p:pic>
      <p:sp>
        <p:nvSpPr>
          <p:cNvPr id="15" name="Rectangle 1">
            <a:extLst>
              <a:ext uri="{FF2B5EF4-FFF2-40B4-BE49-F238E27FC236}">
                <a16:creationId xmlns:a16="http://schemas.microsoft.com/office/drawing/2014/main" id="{C264AB80-EC9C-4B12-A45F-FD120C09842A}"/>
              </a:ext>
            </a:extLst>
          </p:cNvPr>
          <p:cNvSpPr>
            <a:spLocks noChangeArrowheads="1"/>
          </p:cNvSpPr>
          <p:nvPr/>
        </p:nvSpPr>
        <p:spPr bwMode="auto">
          <a:xfrm>
            <a:off x="2362200" y="37814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37931725" indent="-37474525">
              <a:spcBef>
                <a:spcPct val="20000"/>
              </a:spcBef>
              <a:buSzPct val="65000"/>
              <a:buFont typeface="Arial Unicode MS" charset="0"/>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SzPct val="50000"/>
              <a:buFont typeface="Arial Unicode MS" charset="0"/>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b="1" dirty="0">
                <a:solidFill>
                  <a:srgbClr val="000000"/>
                </a:solidFill>
              </a:rPr>
              <a:t>ITS Professional Capacity Building Program</a:t>
            </a:r>
            <a:endParaRPr lang="en-US" altLang="en-US" sz="2000" dirty="0">
              <a:solidFill>
                <a:srgbClr val="000000"/>
              </a:solidFill>
            </a:endParaRPr>
          </a:p>
          <a:p>
            <a:pPr algn="ctr">
              <a:spcBef>
                <a:spcPct val="0"/>
              </a:spcBef>
              <a:buFontTx/>
              <a:buNone/>
            </a:pPr>
            <a:r>
              <a:rPr lang="en-US" altLang="en-US" sz="2000" b="1" dirty="0">
                <a:solidFill>
                  <a:srgbClr val="000000"/>
                </a:solidFill>
              </a:rPr>
              <a:t>ITS Joint Program Office</a:t>
            </a:r>
            <a:endParaRPr lang="en-US" altLang="en-US" sz="2000" dirty="0">
              <a:solidFill>
                <a:srgbClr val="000000"/>
              </a:solidFill>
            </a:endParaRPr>
          </a:p>
          <a:p>
            <a:pPr algn="ctr">
              <a:spcBef>
                <a:spcPct val="0"/>
              </a:spcBef>
              <a:buFontTx/>
              <a:buNone/>
            </a:pPr>
            <a:r>
              <a:rPr lang="en-US" altLang="en-US" sz="2000" b="1" dirty="0">
                <a:solidFill>
                  <a:srgbClr val="000000"/>
                </a:solidFill>
              </a:rPr>
              <a:t>U.S. Department of Transportation</a:t>
            </a:r>
            <a:endParaRPr lang="en-US" altLang="en-US" sz="2000" dirty="0">
              <a:solidFill>
                <a:srgbClr val="000000"/>
              </a:solidFill>
            </a:endParaRPr>
          </a:p>
        </p:txBody>
      </p:sp>
      <p:pic>
        <p:nvPicPr>
          <p:cNvPr id="3" name="Picture 2" descr="Logo, company name&#10;&#10;Description automatically generated">
            <a:extLst>
              <a:ext uri="{FF2B5EF4-FFF2-40B4-BE49-F238E27FC236}">
                <a16:creationId xmlns:a16="http://schemas.microsoft.com/office/drawing/2014/main" id="{D8074262-B2E5-438E-B032-7A8E2163D7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3400" y="5943600"/>
            <a:ext cx="1676400" cy="857603"/>
          </a:xfrm>
          <a:prstGeom prst="rect">
            <a:avLst/>
          </a:prstGeom>
        </p:spPr>
      </p:pic>
    </p:spTree>
    <p:extLst>
      <p:ext uri="{BB962C8B-B14F-4D97-AF65-F5344CB8AC3E}">
        <p14:creationId xmlns:p14="http://schemas.microsoft.com/office/powerpoint/2010/main" val="112509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7439" y="3874209"/>
            <a:ext cx="3793069" cy="2133601"/>
          </a:xfrm>
          <a:prstGeom prst="rect">
            <a:avLst/>
          </a:prstGeom>
        </p:spPr>
      </p:pic>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Supply Chain in the Pandemic</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pPr marL="342900" lvl="0" indent="-342900" eaLnBrk="1" fontAlgn="auto" hangingPunct="1">
              <a:spcAft>
                <a:spcPts val="0"/>
              </a:spcAft>
              <a:buFont typeface="Arial" panose="020B0604020202020204" pitchFamily="34" charset="0"/>
              <a:buChar char="•"/>
            </a:pPr>
            <a:r>
              <a:rPr lang="en-US" sz="2400" dirty="0"/>
              <a:t>Consumers stayed home and ordered more</a:t>
            </a:r>
          </a:p>
          <a:p>
            <a:pPr marL="342900" indent="-342900" eaLnBrk="1" fontAlgn="auto" hangingPunct="1">
              <a:spcAft>
                <a:spcPts val="0"/>
              </a:spcAft>
              <a:buFont typeface="Arial" panose="020B0604020202020204" pitchFamily="34" charset="0"/>
              <a:buChar char="•"/>
            </a:pPr>
            <a:r>
              <a:rPr lang="en-US" sz="2400" dirty="0"/>
              <a:t>“Supply Chain” became a household word</a:t>
            </a:r>
          </a:p>
          <a:p>
            <a:pPr marL="342900" indent="-342900" eaLnBrk="1" fontAlgn="auto" hangingPunct="1">
              <a:spcAft>
                <a:spcPts val="0"/>
              </a:spcAft>
              <a:buFont typeface="Arial" panose="020B0604020202020204" pitchFamily="34" charset="0"/>
              <a:buChar char="•"/>
            </a:pPr>
            <a:r>
              <a:rPr lang="en-US" sz="2400" dirty="0"/>
              <a:t>Operational and coordination challenges for suppliers and carriers in United States and worldwide</a:t>
            </a:r>
          </a:p>
          <a:p>
            <a:pPr marL="342900" indent="-342900" eaLnBrk="1" fontAlgn="auto" hangingPunct="1">
              <a:spcAft>
                <a:spcPts val="0"/>
              </a:spcAft>
              <a:buFont typeface="Arial" panose="020B0604020202020204" pitchFamily="34" charset="0"/>
              <a:buChar char="•"/>
            </a:pPr>
            <a:r>
              <a:rPr lang="en-US" sz="2400" dirty="0"/>
              <a:t>Increased demand for last mile delivery</a:t>
            </a:r>
          </a:p>
          <a:p>
            <a:pPr marL="342900" lvl="0" indent="-342900" eaLnBrk="1" fontAlgn="auto" hangingPunct="1">
              <a:spcAft>
                <a:spcPts val="0"/>
              </a:spcAft>
              <a:buFont typeface="Arial" panose="020B0604020202020204" pitchFamily="34" charset="0"/>
              <a:buChar char="•"/>
            </a:pPr>
            <a:r>
              <a:rPr lang="en-US" sz="2400" dirty="0"/>
              <a:t>Accelerated interest in technology</a:t>
            </a:r>
          </a:p>
          <a:p>
            <a:pPr marL="553212" lvl="1" indent="-342900" eaLnBrk="1" fontAlgn="auto" hangingPunct="1">
              <a:spcAft>
                <a:spcPts val="0"/>
              </a:spcAft>
              <a:buFont typeface="Arial" panose="020B0604020202020204" pitchFamily="34" charset="0"/>
              <a:buChar char="•"/>
            </a:pPr>
            <a:r>
              <a:rPr lang="en-US" sz="2000" dirty="0"/>
              <a:t>Improved visibility</a:t>
            </a:r>
          </a:p>
          <a:p>
            <a:pPr marL="553212" lvl="1" indent="-342900" eaLnBrk="1" fontAlgn="auto" hangingPunct="1">
              <a:spcAft>
                <a:spcPts val="0"/>
              </a:spcAft>
              <a:buFont typeface="Arial" panose="020B0604020202020204" pitchFamily="34" charset="0"/>
              <a:buChar char="•"/>
            </a:pPr>
            <a:r>
              <a:rPr lang="en-US" sz="2000" dirty="0"/>
              <a:t>Automation of freight movements</a:t>
            </a:r>
          </a:p>
        </p:txBody>
      </p:sp>
      <p:sp>
        <p:nvSpPr>
          <p:cNvPr id="3" name="TextBox 2"/>
          <p:cNvSpPr txBox="1"/>
          <p:nvPr/>
        </p:nvSpPr>
        <p:spPr>
          <a:xfrm>
            <a:off x="4948916" y="5984011"/>
            <a:ext cx="4031360" cy="307777"/>
          </a:xfrm>
          <a:prstGeom prst="rect">
            <a:avLst/>
          </a:prstGeom>
          <a:noFill/>
        </p:spPr>
        <p:txBody>
          <a:bodyPr wrap="none" rtlCol="0">
            <a:spAutoFit/>
          </a:bodyPr>
          <a:lstStyle/>
          <a:p>
            <a:r>
              <a:rPr lang="en-US" sz="1400" dirty="0"/>
              <a:t>Source:  shutterstock_1943891122 – Ever Given</a:t>
            </a:r>
            <a:endParaRPr lang="en-US" sz="1400" i="0" dirty="0">
              <a:solidFill>
                <a:schemeClr val="tx1"/>
              </a:solidFill>
            </a:endParaRPr>
          </a:p>
        </p:txBody>
      </p:sp>
    </p:spTree>
    <p:extLst>
      <p:ext uri="{BB962C8B-B14F-4D97-AF65-F5344CB8AC3E}">
        <p14:creationId xmlns:p14="http://schemas.microsoft.com/office/powerpoint/2010/main" val="284148448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Supply Chain in the News</a:t>
            </a:r>
          </a:p>
        </p:txBody>
      </p:sp>
      <p:sp>
        <p:nvSpPr>
          <p:cNvPr id="3" name="Content Placeholder 2"/>
          <p:cNvSpPr>
            <a:spLocks noGrp="1"/>
          </p:cNvSpPr>
          <p:nvPr>
            <p:ph idx="10"/>
          </p:nvPr>
        </p:nvSpPr>
        <p:spPr>
          <a:xfrm>
            <a:off x="457200" y="2514600"/>
            <a:ext cx="4038600" cy="3306763"/>
          </a:xfrm>
        </p:spPr>
        <p:txBody>
          <a:bodyPr/>
          <a:lstStyle/>
          <a:p>
            <a:endParaRPr lang="en-US" dirty="0"/>
          </a:p>
          <a:p>
            <a:r>
              <a:rPr lang="en-US" sz="2000" dirty="0"/>
              <a:t>Biggest Dumpster Fire Ever</a:t>
            </a:r>
          </a:p>
          <a:p>
            <a:r>
              <a:rPr lang="en-US" sz="2000" dirty="0">
                <a:solidFill>
                  <a:srgbClr val="0070C0"/>
                </a:solidFill>
              </a:rPr>
              <a:t>Global, Volatile, Long, Expensive, Recovering</a:t>
            </a:r>
          </a:p>
          <a:p>
            <a:r>
              <a:rPr lang="en-US" sz="2000" dirty="0">
                <a:solidFill>
                  <a:srgbClr val="00B050"/>
                </a:solidFill>
              </a:rPr>
              <a:t>A Slow Moving Goat Rodeo</a:t>
            </a:r>
          </a:p>
          <a:p>
            <a:r>
              <a:rPr lang="en-US" sz="2000" dirty="0"/>
              <a:t>Opportunity to Improve Business Strategies</a:t>
            </a:r>
          </a:p>
          <a:p>
            <a:r>
              <a:rPr lang="en-US" sz="2000" dirty="0">
                <a:solidFill>
                  <a:srgbClr val="7030A0"/>
                </a:solidFill>
              </a:rPr>
              <a:t>Drinking From a Fire Hose</a:t>
            </a:r>
          </a:p>
          <a:p>
            <a:endParaRPr lang="en-US" dirty="0"/>
          </a:p>
        </p:txBody>
      </p:sp>
      <p:sp>
        <p:nvSpPr>
          <p:cNvPr id="4" name="Content Placeholder 3"/>
          <p:cNvSpPr>
            <a:spLocks noGrp="1"/>
          </p:cNvSpPr>
          <p:nvPr>
            <p:ph idx="11"/>
          </p:nvPr>
        </p:nvSpPr>
        <p:spPr>
          <a:xfrm>
            <a:off x="4648200" y="2743200"/>
            <a:ext cx="4038600" cy="3078163"/>
          </a:xfrm>
        </p:spPr>
        <p:txBody>
          <a:bodyPr/>
          <a:lstStyle/>
          <a:p>
            <a:r>
              <a:rPr lang="en-US" sz="2000" dirty="0">
                <a:solidFill>
                  <a:srgbClr val="FFC000"/>
                </a:solidFill>
              </a:rPr>
              <a:t>We Need Operational Resilience Now</a:t>
            </a:r>
          </a:p>
          <a:p>
            <a:r>
              <a:rPr lang="en-US" sz="2000" dirty="0">
                <a:solidFill>
                  <a:srgbClr val="7030A0"/>
                </a:solidFill>
              </a:rPr>
              <a:t>Crisis Exposed Need for Visibility</a:t>
            </a:r>
          </a:p>
          <a:p>
            <a:r>
              <a:rPr lang="en-US" sz="2000" dirty="0"/>
              <a:t>Much Ado About Nothing Delivered</a:t>
            </a:r>
          </a:p>
          <a:p>
            <a:r>
              <a:rPr lang="en-US" sz="2000" dirty="0">
                <a:solidFill>
                  <a:srgbClr val="0070C0"/>
                </a:solidFill>
              </a:rPr>
              <a:t>Adapt and Innovate to Survive</a:t>
            </a:r>
          </a:p>
          <a:p>
            <a:r>
              <a:rPr lang="en-US" sz="2000" dirty="0">
                <a:solidFill>
                  <a:srgbClr val="00B050"/>
                </a:solidFill>
              </a:rPr>
              <a:t>Ripe for Digital Disruption</a:t>
            </a:r>
          </a:p>
        </p:txBody>
      </p:sp>
      <p:sp>
        <p:nvSpPr>
          <p:cNvPr id="5" name="Rectangle 4"/>
          <p:cNvSpPr/>
          <p:nvPr/>
        </p:nvSpPr>
        <p:spPr>
          <a:xfrm>
            <a:off x="457200" y="1295400"/>
            <a:ext cx="7848600" cy="1138773"/>
          </a:xfrm>
          <a:prstGeom prst="rect">
            <a:avLst/>
          </a:prstGeom>
        </p:spPr>
        <p:txBody>
          <a:bodyPr wrap="square">
            <a:spAutoFit/>
          </a:bodyPr>
          <a:lstStyle/>
          <a:p>
            <a:r>
              <a:rPr lang="en-US" sz="2400" b="1" i="1" dirty="0"/>
              <a:t>Inbound Logistics</a:t>
            </a:r>
            <a:r>
              <a:rPr lang="en-US" sz="2400" b="1" dirty="0"/>
              <a:t> </a:t>
            </a:r>
            <a:r>
              <a:rPr lang="en-US" sz="2400" dirty="0"/>
              <a:t>December 2021 – Readers Weigh In</a:t>
            </a:r>
          </a:p>
          <a:p>
            <a:endParaRPr lang="en-US" sz="2400" dirty="0"/>
          </a:p>
          <a:p>
            <a:r>
              <a:rPr lang="en-US" sz="2000" i="1" dirty="0"/>
              <a:t>“</a:t>
            </a:r>
            <a:r>
              <a:rPr lang="en-US" sz="2000" i="1" dirty="0">
                <a:solidFill>
                  <a:srgbClr val="0070C0"/>
                </a:solidFill>
              </a:rPr>
              <a:t>How would you summarize the supply chain in 2021 in five words?”</a:t>
            </a:r>
          </a:p>
        </p:txBody>
      </p:sp>
    </p:spTree>
    <p:extLst>
      <p:ext uri="{BB962C8B-B14F-4D97-AF65-F5344CB8AC3E}">
        <p14:creationId xmlns:p14="http://schemas.microsoft.com/office/powerpoint/2010/main" val="294234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523" y="4191000"/>
            <a:ext cx="2946400" cy="1841500"/>
          </a:xfrm>
          <a:prstGeom prst="rect">
            <a:avLst/>
          </a:prstGeom>
        </p:spPr>
      </p:pic>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Truck Parking</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r>
              <a:rPr lang="en-US" sz="2400" dirty="0"/>
              <a:t>Number one problem to truckers</a:t>
            </a:r>
          </a:p>
          <a:p>
            <a:r>
              <a:rPr lang="en-US" sz="2400" dirty="0"/>
              <a:t>Closely related to hours-of-service rules and ELDs</a:t>
            </a:r>
          </a:p>
          <a:p>
            <a:r>
              <a:rPr lang="en-US" sz="2400" dirty="0"/>
              <a:t>Public and private parking areas used</a:t>
            </a:r>
          </a:p>
          <a:p>
            <a:r>
              <a:rPr lang="en-US" sz="2400" dirty="0"/>
              <a:t>Industry-government work together on technology assistance in finding existing spaces</a:t>
            </a:r>
          </a:p>
          <a:p>
            <a:r>
              <a:rPr lang="en-US" sz="2400" dirty="0"/>
              <a:t>Numerous state and regional parking initiatives</a:t>
            </a:r>
          </a:p>
          <a:p>
            <a:r>
              <a:rPr lang="en-US" sz="2400" dirty="0"/>
              <a:t>Three-part article in </a:t>
            </a:r>
            <a:r>
              <a:rPr lang="en-US" sz="2400" i="1" dirty="0" err="1"/>
              <a:t>FleetOwner</a:t>
            </a:r>
            <a:endParaRPr lang="en-US" sz="2400" i="1" dirty="0"/>
          </a:p>
        </p:txBody>
      </p:sp>
      <p:sp>
        <p:nvSpPr>
          <p:cNvPr id="4" name="TextBox 3"/>
          <p:cNvSpPr txBox="1"/>
          <p:nvPr/>
        </p:nvSpPr>
        <p:spPr>
          <a:xfrm>
            <a:off x="5761629" y="6032500"/>
            <a:ext cx="2508187" cy="307777"/>
          </a:xfrm>
          <a:prstGeom prst="rect">
            <a:avLst/>
          </a:prstGeom>
          <a:noFill/>
        </p:spPr>
        <p:txBody>
          <a:bodyPr wrap="none" rtlCol="0">
            <a:spAutoFit/>
          </a:bodyPr>
          <a:lstStyle/>
          <a:p>
            <a:r>
              <a:rPr lang="en-US" sz="1400" i="0" dirty="0">
                <a:solidFill>
                  <a:schemeClr val="tx1"/>
                </a:solidFill>
              </a:rPr>
              <a:t>Source: FHWA Truck Parking</a:t>
            </a:r>
          </a:p>
        </p:txBody>
      </p:sp>
    </p:spTree>
    <p:extLst>
      <p:ext uri="{BB962C8B-B14F-4D97-AF65-F5344CB8AC3E}">
        <p14:creationId xmlns:p14="http://schemas.microsoft.com/office/powerpoint/2010/main" val="358360521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534400" cy="523220"/>
          </a:xfrm>
        </p:spPr>
        <p:txBody>
          <a:bodyPr/>
          <a:lstStyle/>
          <a:p>
            <a:r>
              <a:rPr lang="en-US" sz="2400" dirty="0"/>
              <a:t>Truck Parking Availability Technology Projects - 2018</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97" y="1326824"/>
            <a:ext cx="7958006" cy="553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60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Truck Technologies</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r>
              <a:rPr lang="en-US" sz="3200" dirty="0"/>
              <a:t>ADAS</a:t>
            </a:r>
          </a:p>
          <a:p>
            <a:r>
              <a:rPr lang="en-US" sz="3200" dirty="0"/>
              <a:t>ADS Level 4</a:t>
            </a:r>
          </a:p>
          <a:p>
            <a:r>
              <a:rPr lang="en-US" sz="3200" dirty="0"/>
              <a:t>Electric trucks</a:t>
            </a:r>
          </a:p>
          <a:p>
            <a:r>
              <a:rPr lang="en-US" sz="3200" dirty="0"/>
              <a:t>Logging devices and virtual weigh stations</a:t>
            </a:r>
          </a:p>
          <a:p>
            <a:endParaRPr lang="en-US" sz="32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248400" y="3848099"/>
            <a:ext cx="1866900" cy="18669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66799" y="4267200"/>
            <a:ext cx="3188335" cy="1257300"/>
          </a:xfrm>
          <a:prstGeom prst="rect">
            <a:avLst/>
          </a:prstGeom>
        </p:spPr>
      </p:pic>
      <p:sp>
        <p:nvSpPr>
          <p:cNvPr id="2" name="TextBox 1"/>
          <p:cNvSpPr txBox="1"/>
          <p:nvPr/>
        </p:nvSpPr>
        <p:spPr>
          <a:xfrm>
            <a:off x="1066799" y="5561111"/>
            <a:ext cx="3191643" cy="307777"/>
          </a:xfrm>
          <a:prstGeom prst="rect">
            <a:avLst/>
          </a:prstGeom>
          <a:noFill/>
        </p:spPr>
        <p:txBody>
          <a:bodyPr wrap="none" rtlCol="0">
            <a:spAutoFit/>
          </a:bodyPr>
          <a:lstStyle/>
          <a:p>
            <a:r>
              <a:rPr lang="en-US" sz="1400" i="0" dirty="0">
                <a:solidFill>
                  <a:schemeClr val="tx1"/>
                </a:solidFill>
              </a:rPr>
              <a:t>Source:  FMCSA  virtual weigh station</a:t>
            </a:r>
          </a:p>
        </p:txBody>
      </p:sp>
      <p:sp>
        <p:nvSpPr>
          <p:cNvPr id="3" name="TextBox 2"/>
          <p:cNvSpPr txBox="1"/>
          <p:nvPr/>
        </p:nvSpPr>
        <p:spPr>
          <a:xfrm>
            <a:off x="5552269" y="5789291"/>
            <a:ext cx="3259162" cy="307777"/>
          </a:xfrm>
          <a:prstGeom prst="rect">
            <a:avLst/>
          </a:prstGeom>
          <a:noFill/>
        </p:spPr>
        <p:txBody>
          <a:bodyPr wrap="none" rtlCol="0">
            <a:spAutoFit/>
          </a:bodyPr>
          <a:lstStyle/>
          <a:p>
            <a:r>
              <a:rPr lang="en-US" sz="1400" i="0" dirty="0">
                <a:solidFill>
                  <a:schemeClr val="tx1"/>
                </a:solidFill>
              </a:rPr>
              <a:t>Source:  USDOT V2V communications</a:t>
            </a:r>
          </a:p>
        </p:txBody>
      </p:sp>
    </p:spTree>
    <p:extLst>
      <p:ext uri="{BB962C8B-B14F-4D97-AF65-F5344CB8AC3E}">
        <p14:creationId xmlns:p14="http://schemas.microsoft.com/office/powerpoint/2010/main" val="40461999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altLang="en-US" sz="2800" dirty="0"/>
              <a:t>Truck Automation - ADAS</a:t>
            </a:r>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a:xfrm>
            <a:off x="457200" y="1295400"/>
            <a:ext cx="4953000" cy="4572000"/>
          </a:xfrm>
        </p:spPr>
        <p:txBody>
          <a:bodyPr/>
          <a:lstStyle/>
          <a:p>
            <a:r>
              <a:rPr lang="en-US" sz="2800" dirty="0"/>
              <a:t>ADAS – Advanced Driver Assist System</a:t>
            </a:r>
          </a:p>
          <a:p>
            <a:pPr lvl="1"/>
            <a:r>
              <a:rPr lang="en-US" sz="2400" kern="1200" dirty="0"/>
              <a:t>Adaptive cruise control</a:t>
            </a:r>
          </a:p>
          <a:p>
            <a:pPr lvl="1"/>
            <a:r>
              <a:rPr lang="en-US" sz="2400" kern="1200" dirty="0"/>
              <a:t>Lane keeping assist</a:t>
            </a:r>
          </a:p>
          <a:p>
            <a:pPr lvl="1"/>
            <a:r>
              <a:rPr lang="en-US" sz="2400" kern="1200" dirty="0"/>
              <a:t>Automated emergency braking</a:t>
            </a:r>
          </a:p>
          <a:p>
            <a:pPr lvl="1"/>
            <a:r>
              <a:rPr lang="en-US" sz="2400" kern="1200" dirty="0"/>
              <a:t>Active warning systems</a:t>
            </a:r>
            <a:endParaRPr lang="en-US" sz="2400" dirty="0"/>
          </a:p>
          <a:p>
            <a:r>
              <a:rPr lang="en-US" sz="2800" dirty="0"/>
              <a:t>Tech-</a:t>
            </a:r>
            <a:r>
              <a:rPr lang="en-US" sz="2800" dirty="0" err="1"/>
              <a:t>Celerate</a:t>
            </a:r>
            <a:r>
              <a:rPr lang="en-US" sz="2800" dirty="0"/>
              <a:t> NOW – USDOT/Industry effort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811520" y="1905000"/>
            <a:ext cx="2875280" cy="1838325"/>
          </a:xfrm>
          <a:prstGeom prst="rect">
            <a:avLst/>
          </a:prstGeom>
        </p:spPr>
      </p:pic>
      <p:sp>
        <p:nvSpPr>
          <p:cNvPr id="3" name="TextBox 2"/>
          <p:cNvSpPr txBox="1"/>
          <p:nvPr/>
        </p:nvSpPr>
        <p:spPr>
          <a:xfrm>
            <a:off x="6484367" y="3962400"/>
            <a:ext cx="1529586" cy="307777"/>
          </a:xfrm>
          <a:prstGeom prst="rect">
            <a:avLst/>
          </a:prstGeom>
          <a:noFill/>
        </p:spPr>
        <p:txBody>
          <a:bodyPr wrap="none" rtlCol="0">
            <a:spAutoFit/>
          </a:bodyPr>
          <a:lstStyle/>
          <a:p>
            <a:r>
              <a:rPr lang="en-US" sz="1400" i="0" dirty="0">
                <a:solidFill>
                  <a:schemeClr val="tx1"/>
                </a:solidFill>
              </a:rPr>
              <a:t>Source:  FMCSA</a:t>
            </a:r>
          </a:p>
        </p:txBody>
      </p:sp>
    </p:spTree>
    <p:extLst>
      <p:ext uri="{BB962C8B-B14F-4D97-AF65-F5344CB8AC3E}">
        <p14:creationId xmlns:p14="http://schemas.microsoft.com/office/powerpoint/2010/main" val="139984430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Truck Automation - ADS</a:t>
            </a:r>
            <a:endParaRPr lang="en-US" dirty="0"/>
          </a:p>
        </p:txBody>
      </p:sp>
      <p:sp>
        <p:nvSpPr>
          <p:cNvPr id="3" name="Content Placeholder 2"/>
          <p:cNvSpPr>
            <a:spLocks noGrp="1"/>
          </p:cNvSpPr>
          <p:nvPr>
            <p:ph idx="1"/>
          </p:nvPr>
        </p:nvSpPr>
        <p:spPr/>
        <p:txBody>
          <a:bodyPr/>
          <a:lstStyle/>
          <a:p>
            <a:r>
              <a:rPr lang="en-US" sz="2400" dirty="0"/>
              <a:t>Level 4 ADS – Automated Truck with a safety driver who can take over driving when needed.</a:t>
            </a:r>
          </a:p>
          <a:p>
            <a:r>
              <a:rPr lang="en-US" sz="2400" dirty="0"/>
              <a:t>Demonstrations move the technology forward. Examples:</a:t>
            </a:r>
          </a:p>
          <a:p>
            <a:pPr lvl="1"/>
            <a:r>
              <a:rPr lang="en-US" sz="2000" dirty="0"/>
              <a:t>Uber/Otto – 2016 Beer trailer</a:t>
            </a:r>
          </a:p>
          <a:p>
            <a:pPr lvl="1"/>
            <a:r>
              <a:rPr lang="en-US" sz="2000" dirty="0"/>
              <a:t>Kodiak – Start up and trucking company -2020 “fully disengage-free day” </a:t>
            </a:r>
          </a:p>
          <a:p>
            <a:pPr lvl="1"/>
            <a:r>
              <a:rPr lang="en-US" sz="2000" dirty="0"/>
              <a:t>Waymo and UPS – Houston – Fort Worth corridor</a:t>
            </a:r>
          </a:p>
          <a:p>
            <a:pPr lvl="1"/>
            <a:r>
              <a:rPr lang="en-US" sz="2000" dirty="0"/>
              <a:t>Aurora with PACCAR and FedEx – I-45 in Texas </a:t>
            </a:r>
          </a:p>
          <a:p>
            <a:pPr lvl="1"/>
            <a:r>
              <a:rPr lang="en-US" sz="2000" dirty="0" err="1"/>
              <a:t>TuSimple</a:t>
            </a:r>
            <a:r>
              <a:rPr lang="en-US" sz="2000" dirty="0"/>
              <a:t> - 80-mile nighttime run on I-10 in Arizona without the driver touching the steering wheel</a:t>
            </a:r>
          </a:p>
          <a:p>
            <a:endParaRPr lang="en-US" dirty="0"/>
          </a:p>
          <a:p>
            <a:endParaRPr lang="en-US" dirty="0"/>
          </a:p>
          <a:p>
            <a:endParaRPr lang="en-US" dirty="0"/>
          </a:p>
        </p:txBody>
      </p:sp>
    </p:spTree>
    <p:extLst>
      <p:ext uri="{BB962C8B-B14F-4D97-AF65-F5344CB8AC3E}">
        <p14:creationId xmlns:p14="http://schemas.microsoft.com/office/powerpoint/2010/main" val="169722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Electric Trucks</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r>
              <a:rPr lang="en-US" sz="2800" dirty="0"/>
              <a:t>Truck manufacturers/tech firm efforts - examples</a:t>
            </a:r>
          </a:p>
          <a:p>
            <a:pPr lvl="2"/>
            <a:r>
              <a:rPr lang="en-US" sz="2800" dirty="0"/>
              <a:t>Volvo, Nikola, Tesla, Lion</a:t>
            </a:r>
          </a:p>
          <a:p>
            <a:r>
              <a:rPr lang="en-US" sz="2800" dirty="0"/>
              <a:t>UPS and other electric delivery trucks</a:t>
            </a:r>
          </a:p>
          <a:p>
            <a:r>
              <a:rPr lang="en-US" sz="2800" i="1" dirty="0"/>
              <a:t>Run for Less</a:t>
            </a:r>
            <a:r>
              <a:rPr lang="en-US" sz="2800" dirty="0"/>
              <a:t> demonstration</a:t>
            </a:r>
          </a:p>
          <a:p>
            <a:r>
              <a:rPr lang="en-US" sz="2800" dirty="0"/>
              <a:t>Lower ownership costs</a:t>
            </a:r>
          </a:p>
          <a:p>
            <a:r>
              <a:rPr lang="en-US" sz="2800" dirty="0"/>
              <a:t>Reduced pollution</a:t>
            </a:r>
          </a:p>
          <a:p>
            <a:r>
              <a:rPr lang="en-US" sz="2800" dirty="0"/>
              <a:t>Need for charging stations</a:t>
            </a:r>
          </a:p>
        </p:txBody>
      </p:sp>
    </p:spTree>
    <p:extLst>
      <p:ext uri="{BB962C8B-B14F-4D97-AF65-F5344CB8AC3E}">
        <p14:creationId xmlns:p14="http://schemas.microsoft.com/office/powerpoint/2010/main" val="12353709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USDOT Safety Compliance Technology</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a:xfrm>
            <a:off x="457200" y="1295400"/>
            <a:ext cx="3507235" cy="4525963"/>
          </a:xfrm>
        </p:spPr>
        <p:txBody>
          <a:bodyPr/>
          <a:lstStyle/>
          <a:p>
            <a:r>
              <a:rPr lang="en-US" sz="2800" dirty="0"/>
              <a:t>FMCSA – Safety Compliance</a:t>
            </a:r>
          </a:p>
          <a:p>
            <a:pPr lvl="1"/>
            <a:r>
              <a:rPr lang="en-US" sz="2800" dirty="0"/>
              <a:t>Virtual weigh stations</a:t>
            </a:r>
          </a:p>
          <a:p>
            <a:pPr lvl="1"/>
            <a:r>
              <a:rPr lang="en-US" sz="2800" dirty="0"/>
              <a:t>Truck size and weight</a:t>
            </a:r>
          </a:p>
          <a:p>
            <a:pPr lvl="1"/>
            <a:r>
              <a:rPr lang="en-US" sz="2800" dirty="0"/>
              <a:t>ELDs and hours of service</a:t>
            </a:r>
          </a:p>
        </p:txBody>
      </p:sp>
      <p:sp>
        <p:nvSpPr>
          <p:cNvPr id="2" name="TextBox 1"/>
          <p:cNvSpPr txBox="1"/>
          <p:nvPr/>
        </p:nvSpPr>
        <p:spPr>
          <a:xfrm>
            <a:off x="5751324" y="4682540"/>
            <a:ext cx="1529586" cy="307777"/>
          </a:xfrm>
          <a:prstGeom prst="rect">
            <a:avLst/>
          </a:prstGeom>
          <a:noFill/>
        </p:spPr>
        <p:txBody>
          <a:bodyPr wrap="none" rtlCol="0">
            <a:spAutoFit/>
          </a:bodyPr>
          <a:lstStyle/>
          <a:p>
            <a:r>
              <a:rPr lang="en-US" sz="1400" i="0" dirty="0">
                <a:solidFill>
                  <a:schemeClr val="tx1"/>
                </a:solidFill>
              </a:rPr>
              <a:t>Source:  FMCSA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435" y="2133601"/>
            <a:ext cx="5103365" cy="2607676"/>
          </a:xfrm>
          <a:prstGeom prst="rect">
            <a:avLst/>
          </a:prstGeom>
        </p:spPr>
      </p:pic>
    </p:spTree>
    <p:extLst>
      <p:ext uri="{BB962C8B-B14F-4D97-AF65-F5344CB8AC3E}">
        <p14:creationId xmlns:p14="http://schemas.microsoft.com/office/powerpoint/2010/main" val="20344314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Past USDOT Freight Research</a:t>
            </a:r>
          </a:p>
        </p:txBody>
      </p:sp>
      <p:sp>
        <p:nvSpPr>
          <p:cNvPr id="5" name="Content Placeholder 4"/>
          <p:cNvSpPr>
            <a:spLocks noGrp="1"/>
          </p:cNvSpPr>
          <p:nvPr>
            <p:ph idx="1"/>
          </p:nvPr>
        </p:nvSpPr>
        <p:spPr>
          <a:xfrm>
            <a:off x="381000" y="1256083"/>
            <a:ext cx="4572000" cy="4525963"/>
          </a:xfrm>
        </p:spPr>
        <p:txBody>
          <a:bodyPr/>
          <a:lstStyle/>
          <a:p>
            <a:r>
              <a:rPr lang="en-US" sz="2000" dirty="0"/>
              <a:t>Connected Vehicle Technology (V2V, V2I)	</a:t>
            </a:r>
          </a:p>
          <a:p>
            <a:r>
              <a:rPr lang="en-US" sz="2000" dirty="0"/>
              <a:t>Truck V2V Research	</a:t>
            </a:r>
          </a:p>
          <a:p>
            <a:r>
              <a:rPr lang="en-US" sz="2000" dirty="0"/>
              <a:t>Truck V2I/Smart Roadside</a:t>
            </a:r>
          </a:p>
          <a:p>
            <a:r>
              <a:rPr lang="en-US" sz="2000" dirty="0"/>
              <a:t>Dynamic Mobility Applications and Demonstrations (FRATIS, RESCUME)	</a:t>
            </a:r>
          </a:p>
          <a:p>
            <a:r>
              <a:rPr lang="en-US" sz="2000" dirty="0"/>
              <a:t>CVISN Core and Advanced Deployment Program, now ITD state initiatives	</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552" y="1524000"/>
            <a:ext cx="416303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15559" y="4991669"/>
            <a:ext cx="3355021" cy="307777"/>
          </a:xfrm>
          <a:prstGeom prst="rect">
            <a:avLst/>
          </a:prstGeom>
          <a:noFill/>
        </p:spPr>
        <p:txBody>
          <a:bodyPr wrap="none" rtlCol="0">
            <a:spAutoFit/>
          </a:bodyPr>
          <a:lstStyle/>
          <a:p>
            <a:r>
              <a:rPr lang="en-US" sz="1400" i="0" dirty="0">
                <a:solidFill>
                  <a:schemeClr val="tx1"/>
                </a:solidFill>
              </a:rPr>
              <a:t>Source:  ITS JPO – Traffic Management</a:t>
            </a:r>
          </a:p>
        </p:txBody>
      </p:sp>
    </p:spTree>
    <p:extLst>
      <p:ext uri="{BB962C8B-B14F-4D97-AF65-F5344CB8AC3E}">
        <p14:creationId xmlns:p14="http://schemas.microsoft.com/office/powerpoint/2010/main" val="89384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altLang="en-US" sz="2800" dirty="0">
                <a:solidFill>
                  <a:srgbClr val="002060"/>
                </a:solidFill>
              </a:rPr>
              <a:t>Author</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pPr marL="458788" indent="-285750">
              <a:defRPr/>
            </a:pPr>
            <a:endParaRPr altLang="en-US" sz="1800">
              <a:ea typeface="MS PGothic" panose="020B0600070205080204"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166" y="1981200"/>
            <a:ext cx="2367234" cy="2975838"/>
          </a:xfrm>
          <a:prstGeom prst="rect">
            <a:avLst/>
          </a:prstGeom>
        </p:spPr>
      </p:pic>
      <p:sp>
        <p:nvSpPr>
          <p:cNvPr id="2" name="Rectangle 1"/>
          <p:cNvSpPr/>
          <p:nvPr/>
        </p:nvSpPr>
        <p:spPr>
          <a:xfrm>
            <a:off x="4953000" y="2819400"/>
            <a:ext cx="3733800" cy="1477328"/>
          </a:xfrm>
          <a:prstGeom prst="rect">
            <a:avLst/>
          </a:prstGeom>
        </p:spPr>
        <p:txBody>
          <a:bodyPr wrap="square">
            <a:spAutoFit/>
          </a:bodyPr>
          <a:lstStyle/>
          <a:p>
            <a:pPr marL="579438" indent="-406400">
              <a:buFontTx/>
              <a:buNone/>
              <a:defRPr/>
            </a:pPr>
            <a:r>
              <a:rPr lang="en-US" b="1" dirty="0">
                <a:solidFill>
                  <a:srgbClr val="002060"/>
                </a:solidFill>
                <a:ea typeface="MS PGothic" pitchFamily="34" charset="-128"/>
                <a:cs typeface="Arial" charset="0"/>
              </a:rPr>
              <a:t>Kenneth F. Troup, MS</a:t>
            </a:r>
          </a:p>
          <a:p>
            <a:pPr marL="579438" indent="-406400">
              <a:buFontTx/>
              <a:buNone/>
              <a:defRPr/>
            </a:pPr>
            <a:r>
              <a:rPr lang="en-US" dirty="0">
                <a:ea typeface="MS PGothic" pitchFamily="34" charset="-128"/>
                <a:cs typeface="Arial" charset="0"/>
              </a:rPr>
              <a:t>Transportation Consultant</a:t>
            </a:r>
          </a:p>
          <a:p>
            <a:pPr marL="579438" indent="-406400">
              <a:buFontTx/>
              <a:buNone/>
              <a:defRPr/>
            </a:pPr>
            <a:r>
              <a:rPr lang="en-US" dirty="0">
                <a:ea typeface="MS PGothic" pitchFamily="34" charset="-128"/>
                <a:cs typeface="Arial" charset="0"/>
              </a:rPr>
              <a:t>Bolton, MA, USA</a:t>
            </a:r>
          </a:p>
          <a:p>
            <a:pPr marL="579438" indent="-406400">
              <a:buFontTx/>
              <a:buNone/>
              <a:defRPr/>
            </a:pPr>
            <a:endParaRPr lang="en-US" dirty="0">
              <a:ea typeface="MS PGothic" pitchFamily="34" charset="-128"/>
              <a:cs typeface="Arial" charset="0"/>
            </a:endParaRPr>
          </a:p>
          <a:p>
            <a:pPr marL="579438" indent="-406400">
              <a:buFontTx/>
              <a:buNone/>
              <a:defRPr/>
            </a:pPr>
            <a:r>
              <a:rPr lang="en-US" dirty="0">
                <a:ea typeface="MS PGothic" pitchFamily="34" charset="-128"/>
                <a:cs typeface="Arial" charset="0"/>
                <a:hlinkClick r:id="rId4"/>
              </a:rPr>
              <a:t>kefty@comcast.net</a:t>
            </a:r>
            <a:r>
              <a:rPr lang="en-US" dirty="0">
                <a:ea typeface="MS PGothic" pitchFamily="34" charset="-128"/>
                <a:cs typeface="Arial" charset="0"/>
              </a:rPr>
              <a:t> </a:t>
            </a:r>
          </a:p>
        </p:txBody>
      </p:sp>
    </p:spTree>
    <p:extLst>
      <p:ext uri="{BB962C8B-B14F-4D97-AF65-F5344CB8AC3E}">
        <p14:creationId xmlns:p14="http://schemas.microsoft.com/office/powerpoint/2010/main" val="422175840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USDOT Freight Research</a:t>
            </a:r>
          </a:p>
        </p:txBody>
      </p:sp>
      <p:sp>
        <p:nvSpPr>
          <p:cNvPr id="3" name="Content Placeholder 2"/>
          <p:cNvSpPr>
            <a:spLocks noGrp="1"/>
          </p:cNvSpPr>
          <p:nvPr>
            <p:ph idx="1"/>
          </p:nvPr>
        </p:nvSpPr>
        <p:spPr>
          <a:xfrm>
            <a:off x="457200" y="1189037"/>
            <a:ext cx="8229600" cy="4525963"/>
          </a:xfrm>
        </p:spPr>
        <p:txBody>
          <a:bodyPr/>
          <a:lstStyle/>
          <a:p>
            <a:pPr marL="173736" indent="0">
              <a:buNone/>
            </a:pPr>
            <a:r>
              <a:rPr lang="en-US" sz="2400" b="1" dirty="0"/>
              <a:t>Research Organizations</a:t>
            </a:r>
          </a:p>
          <a:p>
            <a:r>
              <a:rPr lang="en-US" sz="2400" dirty="0"/>
              <a:t>FHWA Freight Management and Operations</a:t>
            </a:r>
          </a:p>
          <a:p>
            <a:r>
              <a:rPr lang="en-US" sz="2400" dirty="0"/>
              <a:t>ITS JPO CARMA Freight – drayage operation improvements</a:t>
            </a:r>
          </a:p>
          <a:p>
            <a:r>
              <a:rPr lang="en-US" sz="2400" dirty="0"/>
              <a:t>FMCSA Automated Commercial Motor Carrier Evaluation – facilitate ADS electronic safety inspections</a:t>
            </a:r>
          </a:p>
          <a:p>
            <a:endParaRPr lang="en-US" sz="2400" dirty="0"/>
          </a:p>
          <a:p>
            <a:pPr marL="173736" indent="0">
              <a:buNone/>
            </a:pPr>
            <a:r>
              <a:rPr lang="en-US" sz="2400" b="1" dirty="0"/>
              <a:t>Current Activities</a:t>
            </a:r>
          </a:p>
          <a:p>
            <a:r>
              <a:rPr lang="en-US" sz="2400" dirty="0"/>
              <a:t>ADAS – Tech-</a:t>
            </a:r>
            <a:r>
              <a:rPr lang="en-US" sz="2400" dirty="0" err="1"/>
              <a:t>Celerate</a:t>
            </a:r>
            <a:r>
              <a:rPr lang="en-US" sz="2400" dirty="0"/>
              <a:t> NOW</a:t>
            </a:r>
          </a:p>
          <a:p>
            <a:r>
              <a:rPr lang="en-US" sz="2400" dirty="0"/>
              <a:t>Cooperative ADS – California PATH</a:t>
            </a:r>
          </a:p>
          <a:p>
            <a:r>
              <a:rPr lang="en-US" sz="2400" dirty="0"/>
              <a:t>ADS Grants – Ohio ADS Platooning</a:t>
            </a:r>
          </a:p>
          <a:p>
            <a:r>
              <a:rPr lang="en-US" sz="2400" dirty="0"/>
              <a:t>ATCMTD Grants – Automated demos on state corridors</a:t>
            </a:r>
          </a:p>
        </p:txBody>
      </p:sp>
    </p:spTree>
    <p:extLst>
      <p:ext uri="{BB962C8B-B14F-4D97-AF65-F5344CB8AC3E}">
        <p14:creationId xmlns:p14="http://schemas.microsoft.com/office/powerpoint/2010/main" val="4488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Freight Data</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a:xfrm>
            <a:off x="457200" y="1295400"/>
            <a:ext cx="4343400" cy="4525963"/>
          </a:xfrm>
        </p:spPr>
        <p:txBody>
          <a:bodyPr/>
          <a:lstStyle/>
          <a:p>
            <a:r>
              <a:rPr lang="en-US" sz="2200" dirty="0"/>
              <a:t>Industry uses – tracking, fleet management, e-commerce</a:t>
            </a:r>
          </a:p>
          <a:p>
            <a:pPr marL="173736" indent="0">
              <a:buNone/>
            </a:pPr>
            <a:endParaRPr lang="en-US" sz="2200" dirty="0"/>
          </a:p>
          <a:p>
            <a:r>
              <a:rPr lang="en-US" sz="2200" dirty="0"/>
              <a:t>Governmental uses – planning, oversight</a:t>
            </a:r>
          </a:p>
          <a:p>
            <a:pPr marL="173736" indent="0">
              <a:buNone/>
            </a:pPr>
            <a:endParaRPr lang="en-US" sz="2200" dirty="0"/>
          </a:p>
          <a:p>
            <a:r>
              <a:rPr lang="en-US" sz="2200" dirty="0"/>
              <a:t>Freight network improvement – government reporting, network analysis, freight research</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953000" y="1447800"/>
            <a:ext cx="4191000" cy="3505200"/>
          </a:xfrm>
          <a:prstGeom prst="rect">
            <a:avLst/>
          </a:prstGeom>
        </p:spPr>
      </p:pic>
      <p:sp>
        <p:nvSpPr>
          <p:cNvPr id="5" name="TextBox 4"/>
          <p:cNvSpPr txBox="1"/>
          <p:nvPr/>
        </p:nvSpPr>
        <p:spPr>
          <a:xfrm>
            <a:off x="5874396" y="4950023"/>
            <a:ext cx="2348207" cy="307777"/>
          </a:xfrm>
          <a:prstGeom prst="rect">
            <a:avLst/>
          </a:prstGeom>
          <a:noFill/>
        </p:spPr>
        <p:txBody>
          <a:bodyPr wrap="none" rtlCol="0">
            <a:spAutoFit/>
          </a:bodyPr>
          <a:lstStyle/>
          <a:p>
            <a:r>
              <a:rPr lang="en-US" sz="1400" i="0" dirty="0">
                <a:solidFill>
                  <a:schemeClr val="tx1"/>
                </a:solidFill>
              </a:rPr>
              <a:t>FHWA – Performance Data</a:t>
            </a:r>
          </a:p>
        </p:txBody>
      </p:sp>
    </p:spTree>
    <p:extLst>
      <p:ext uri="{BB962C8B-B14F-4D97-AF65-F5344CB8AC3E}">
        <p14:creationId xmlns:p14="http://schemas.microsoft.com/office/powerpoint/2010/main" val="178165933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USDOT Freight Data Projects</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r>
              <a:rPr lang="en-US" sz="2800" dirty="0"/>
              <a:t>FAF 5</a:t>
            </a:r>
          </a:p>
          <a:p>
            <a:r>
              <a:rPr lang="en-US" sz="2800" dirty="0"/>
              <a:t>Performance Monitoring</a:t>
            </a:r>
          </a:p>
          <a:p>
            <a:pPr lvl="1"/>
            <a:r>
              <a:rPr lang="en-US" sz="2400" dirty="0"/>
              <a:t>Performance measures per FAST Act</a:t>
            </a:r>
          </a:p>
          <a:p>
            <a:r>
              <a:rPr lang="en-US" sz="2800" dirty="0"/>
              <a:t>Freight Fluidity</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477528" y="3124200"/>
            <a:ext cx="3657600" cy="2590800"/>
          </a:xfrm>
          <a:prstGeom prst="rect">
            <a:avLst/>
          </a:prstGeom>
          <a:noFill/>
          <a:ln>
            <a:noFill/>
          </a:ln>
        </p:spPr>
      </p:pic>
      <p:sp>
        <p:nvSpPr>
          <p:cNvPr id="2" name="TextBox 1"/>
          <p:cNvSpPr txBox="1"/>
          <p:nvPr/>
        </p:nvSpPr>
        <p:spPr>
          <a:xfrm>
            <a:off x="4249001" y="5745356"/>
            <a:ext cx="4114653" cy="307777"/>
          </a:xfrm>
          <a:prstGeom prst="rect">
            <a:avLst/>
          </a:prstGeom>
          <a:noFill/>
        </p:spPr>
        <p:txBody>
          <a:bodyPr wrap="none" rtlCol="0">
            <a:spAutoFit/>
          </a:bodyPr>
          <a:lstStyle/>
          <a:p>
            <a:r>
              <a:rPr lang="en-US" sz="1400" i="0" dirty="0">
                <a:solidFill>
                  <a:schemeClr val="tx1"/>
                </a:solidFill>
              </a:rPr>
              <a:t>Source:  Bureau of Transportation Statistics FAF5</a:t>
            </a:r>
          </a:p>
        </p:txBody>
      </p:sp>
    </p:spTree>
    <p:extLst>
      <p:ext uri="{BB962C8B-B14F-4D97-AF65-F5344CB8AC3E}">
        <p14:creationId xmlns:p14="http://schemas.microsoft.com/office/powerpoint/2010/main" val="21377721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TRB Freight Data Efforts</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a:xfrm>
            <a:off x="457200" y="1752600"/>
            <a:ext cx="8229600" cy="4068763"/>
          </a:xfrm>
        </p:spPr>
        <p:txBody>
          <a:bodyPr/>
          <a:lstStyle/>
          <a:p>
            <a:r>
              <a:rPr lang="en-US" sz="2800" dirty="0"/>
              <a:t>Freight Data and Urban Freight Committees</a:t>
            </a:r>
          </a:p>
          <a:p>
            <a:r>
              <a:rPr lang="en-US" sz="2800" dirty="0"/>
              <a:t>Improvements in Freight Data workshops</a:t>
            </a:r>
          </a:p>
          <a:p>
            <a:r>
              <a:rPr lang="en-US" sz="2800" dirty="0"/>
              <a:t>Data sharing</a:t>
            </a:r>
          </a:p>
          <a:p>
            <a:endParaRPr lang="en-US"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636" y="2895600"/>
            <a:ext cx="5105400" cy="2871788"/>
          </a:xfrm>
          <a:prstGeom prst="rect">
            <a:avLst/>
          </a:prstGeom>
        </p:spPr>
      </p:pic>
      <p:sp>
        <p:nvSpPr>
          <p:cNvPr id="5" name="TextBox 4"/>
          <p:cNvSpPr txBox="1"/>
          <p:nvPr/>
        </p:nvSpPr>
        <p:spPr>
          <a:xfrm>
            <a:off x="4419600" y="5850523"/>
            <a:ext cx="1891865" cy="338554"/>
          </a:xfrm>
          <a:prstGeom prst="rect">
            <a:avLst/>
          </a:prstGeom>
          <a:noFill/>
        </p:spPr>
        <p:txBody>
          <a:bodyPr wrap="none" rtlCol="0">
            <a:spAutoFit/>
          </a:bodyPr>
          <a:lstStyle/>
          <a:p>
            <a:r>
              <a:rPr lang="en-US" sz="1600" i="0" dirty="0">
                <a:solidFill>
                  <a:schemeClr val="tx1"/>
                </a:solidFill>
              </a:rPr>
              <a:t>Source:  Bill </a:t>
            </a:r>
            <a:r>
              <a:rPr lang="en-US" sz="1600" i="0" dirty="0" err="1">
                <a:solidFill>
                  <a:schemeClr val="tx1"/>
                </a:solidFill>
              </a:rPr>
              <a:t>Eisele</a:t>
            </a:r>
            <a:endParaRPr lang="en-US" sz="1600" i="0" dirty="0">
              <a:solidFill>
                <a:schemeClr val="tx1"/>
              </a:solidFill>
            </a:endParaRPr>
          </a:p>
        </p:txBody>
      </p:sp>
    </p:spTree>
    <p:extLst>
      <p:ext uri="{BB962C8B-B14F-4D97-AF65-F5344CB8AC3E}">
        <p14:creationId xmlns:p14="http://schemas.microsoft.com/office/powerpoint/2010/main" val="21377721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CBP Land Border Customs Enforcement and Automated Systems</a:t>
            </a:r>
          </a:p>
        </p:txBody>
      </p:sp>
      <p:sp>
        <p:nvSpPr>
          <p:cNvPr id="3" name="Content Placeholder 2"/>
          <p:cNvSpPr>
            <a:spLocks noGrp="1"/>
          </p:cNvSpPr>
          <p:nvPr>
            <p:ph idx="1"/>
          </p:nvPr>
        </p:nvSpPr>
        <p:spPr/>
        <p:txBody>
          <a:bodyPr/>
          <a:lstStyle/>
          <a:p>
            <a:r>
              <a:rPr lang="en-US" sz="2000" dirty="0"/>
              <a:t>Customs-Trade Partnership Against Terrorism (C-TPAT) </a:t>
            </a:r>
          </a:p>
          <a:p>
            <a:pPr lvl="1"/>
            <a:r>
              <a:rPr lang="en-US" sz="2000" dirty="0"/>
              <a:t>Voluntary program to promote adoption of security best practices among shippers, carriers, consignees, and their supply chain partners</a:t>
            </a:r>
          </a:p>
          <a:p>
            <a:pPr lvl="1"/>
            <a:r>
              <a:rPr lang="en-US" sz="2000" dirty="0"/>
              <a:t>Similar programs in Canada and Mexico</a:t>
            </a:r>
          </a:p>
          <a:p>
            <a:r>
              <a:rPr lang="en-US" sz="2000" dirty="0"/>
              <a:t>Importer Security Filing – automated advanced filing</a:t>
            </a:r>
          </a:p>
          <a:p>
            <a:pPr lvl="1"/>
            <a:r>
              <a:rPr lang="en-US" sz="2000" dirty="0"/>
              <a:t>Importer provides 10 essential data elements of container &amp; contents</a:t>
            </a:r>
          </a:p>
          <a:p>
            <a:pPr lvl="1"/>
            <a:r>
              <a:rPr lang="en-US" sz="2000" dirty="0"/>
              <a:t>Carrier provide vessel stow plan and container status messages</a:t>
            </a:r>
          </a:p>
          <a:p>
            <a:r>
              <a:rPr lang="en-US" sz="2000" dirty="0"/>
              <a:t>Automated Commercial Environment (ACE) </a:t>
            </a:r>
          </a:p>
          <a:p>
            <a:pPr lvl="1"/>
            <a:r>
              <a:rPr lang="en-US" sz="2000" dirty="0"/>
              <a:t>Web-based system for filing imports across land borders for motor carriers</a:t>
            </a:r>
            <a:endParaRPr lang="en-US" dirty="0"/>
          </a:p>
          <a:p>
            <a:pPr lvl="1"/>
            <a:r>
              <a:rPr lang="en-US" sz="2000" dirty="0"/>
              <a:t>Automated Broker Interface for electronic filings</a:t>
            </a:r>
          </a:p>
          <a:p>
            <a:endParaRPr lang="en-US" dirty="0"/>
          </a:p>
        </p:txBody>
      </p:sp>
    </p:spTree>
    <p:extLst>
      <p:ext uri="{BB962C8B-B14F-4D97-AF65-F5344CB8AC3E}">
        <p14:creationId xmlns:p14="http://schemas.microsoft.com/office/powerpoint/2010/main" val="541127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Benefits of Freight ITS</a:t>
            </a:r>
          </a:p>
        </p:txBody>
      </p:sp>
      <p:sp>
        <p:nvSpPr>
          <p:cNvPr id="3" name="Content Placeholder 2"/>
          <p:cNvSpPr>
            <a:spLocks noGrp="1"/>
          </p:cNvSpPr>
          <p:nvPr>
            <p:ph idx="1"/>
          </p:nvPr>
        </p:nvSpPr>
        <p:spPr/>
        <p:txBody>
          <a:bodyPr/>
          <a:lstStyle/>
          <a:p>
            <a:pPr lvl="0"/>
            <a:endParaRPr lang="en-US" sz="2400" dirty="0"/>
          </a:p>
          <a:p>
            <a:pPr lvl="0"/>
            <a:r>
              <a:rPr lang="en-US" sz="2400" dirty="0"/>
              <a:t>Safety – goal to reduce crashes.  ADAS, ADS help</a:t>
            </a:r>
          </a:p>
          <a:p>
            <a:pPr lvl="0"/>
            <a:r>
              <a:rPr lang="en-US" sz="2400" dirty="0"/>
              <a:t>Productivity – Tech-</a:t>
            </a:r>
            <a:r>
              <a:rPr lang="en-US" sz="2400" dirty="0" err="1"/>
              <a:t>Celerate</a:t>
            </a:r>
            <a:r>
              <a:rPr lang="en-US" sz="2400" dirty="0"/>
              <a:t> NOW  ROI Brochure</a:t>
            </a:r>
          </a:p>
          <a:p>
            <a:pPr lvl="0"/>
            <a:r>
              <a:rPr lang="en-US" sz="2400" dirty="0"/>
              <a:t>Mobility – travel time savings, shipment reliability</a:t>
            </a:r>
          </a:p>
          <a:p>
            <a:pPr lvl="0"/>
            <a:r>
              <a:rPr lang="en-US" sz="2400" dirty="0"/>
              <a:t>Energy and environmental impacts</a:t>
            </a:r>
          </a:p>
          <a:p>
            <a:pPr lvl="0"/>
            <a:r>
              <a:rPr lang="en-US" sz="2400" dirty="0"/>
              <a:t>Efficiency – route planning</a:t>
            </a:r>
          </a:p>
          <a:p>
            <a:pPr lvl="0"/>
            <a:r>
              <a:rPr lang="en-US" sz="2400" dirty="0"/>
              <a:t>Customer satisfaction – advanced shipment information</a:t>
            </a:r>
          </a:p>
          <a:p>
            <a:pPr marL="173736" indent="0">
              <a:buNone/>
            </a:pPr>
            <a:endParaRPr lang="en-US" dirty="0"/>
          </a:p>
        </p:txBody>
      </p:sp>
      <p:sp>
        <p:nvSpPr>
          <p:cNvPr id="4" name="TextBox 3"/>
          <p:cNvSpPr txBox="1"/>
          <p:nvPr/>
        </p:nvSpPr>
        <p:spPr>
          <a:xfrm>
            <a:off x="3276600" y="4953000"/>
            <a:ext cx="4572000" cy="954107"/>
          </a:xfrm>
          <a:prstGeom prst="rect">
            <a:avLst/>
          </a:prstGeom>
          <a:noFill/>
        </p:spPr>
        <p:txBody>
          <a:bodyPr wrap="square" rtlCol="0">
            <a:spAutoFit/>
          </a:bodyPr>
          <a:lstStyle/>
          <a:p>
            <a:r>
              <a:rPr lang="en-US" sz="2000" dirty="0"/>
              <a:t>ITS JPO Benefits Tool and Website</a:t>
            </a:r>
          </a:p>
          <a:p>
            <a:r>
              <a:rPr lang="en-US" sz="2000" u="sng" dirty="0">
                <a:hlinkClick r:id="rId3"/>
              </a:rPr>
              <a:t>https://www.itskrs.its.dot.gov/benefits</a:t>
            </a:r>
            <a:r>
              <a:rPr lang="en-US" sz="2000" dirty="0"/>
              <a:t> </a:t>
            </a:r>
          </a:p>
          <a:p>
            <a:endParaRPr lang="en-US" sz="1600" i="0" dirty="0">
              <a:solidFill>
                <a:schemeClr val="tx1"/>
              </a:solidFill>
            </a:endParaRPr>
          </a:p>
        </p:txBody>
      </p:sp>
    </p:spTree>
    <p:extLst>
      <p:ext uri="{BB962C8B-B14F-4D97-AF65-F5344CB8AC3E}">
        <p14:creationId xmlns:p14="http://schemas.microsoft.com/office/powerpoint/2010/main" val="1440057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Future Freight Research</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r>
              <a:rPr lang="en-US" sz="2800" dirty="0"/>
              <a:t>L4 Automated Vehicles</a:t>
            </a:r>
          </a:p>
          <a:p>
            <a:r>
              <a:rPr lang="en-US" sz="2800" dirty="0"/>
              <a:t>ADAS and ADS </a:t>
            </a:r>
          </a:p>
          <a:p>
            <a:r>
              <a:rPr lang="en-US" sz="2800" dirty="0"/>
              <a:t>Cooperative ADS and increased truck platooning </a:t>
            </a:r>
          </a:p>
          <a:p>
            <a:r>
              <a:rPr lang="en-US" sz="2800" dirty="0"/>
              <a:t>Smart corridor and similar infrastructure </a:t>
            </a:r>
          </a:p>
          <a:p>
            <a:r>
              <a:rPr lang="en-US" sz="2800" dirty="0"/>
              <a:t>Electric trucks</a:t>
            </a:r>
          </a:p>
          <a:p>
            <a:r>
              <a:rPr lang="en-US" sz="2800" dirty="0"/>
              <a:t>Last Mile robotic delivery vehicles</a:t>
            </a:r>
          </a:p>
          <a:p>
            <a:r>
              <a:rPr lang="en-US" sz="2800" dirty="0"/>
              <a:t>Freight data sharing and coordination</a:t>
            </a:r>
          </a:p>
          <a:p>
            <a:r>
              <a:rPr lang="en-US" sz="2800" dirty="0"/>
              <a:t>Workforce implications</a:t>
            </a:r>
          </a:p>
          <a:p>
            <a:endParaRPr lang="en-US" sz="3200" b="1" dirty="0"/>
          </a:p>
          <a:p>
            <a:endParaRPr lang="en-US" sz="3200" dirty="0"/>
          </a:p>
        </p:txBody>
      </p:sp>
    </p:spTree>
    <p:extLst>
      <p:ext uri="{BB962C8B-B14F-4D97-AF65-F5344CB8AC3E}">
        <p14:creationId xmlns:p14="http://schemas.microsoft.com/office/powerpoint/2010/main" val="385139080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Summary</a:t>
            </a:r>
          </a:p>
        </p:txBody>
      </p:sp>
      <p:sp>
        <p:nvSpPr>
          <p:cNvPr id="3" name="Content Placeholder 2"/>
          <p:cNvSpPr>
            <a:spLocks noGrp="1"/>
          </p:cNvSpPr>
          <p:nvPr>
            <p:ph idx="1"/>
          </p:nvPr>
        </p:nvSpPr>
        <p:spPr/>
        <p:txBody>
          <a:bodyPr/>
          <a:lstStyle/>
          <a:p>
            <a:pPr marL="173736" indent="0">
              <a:buNone/>
            </a:pPr>
            <a:r>
              <a:rPr lang="en-US" sz="2400" dirty="0"/>
              <a:t>What we’ve learned:</a:t>
            </a:r>
          </a:p>
          <a:p>
            <a:pPr lvl="1"/>
            <a:r>
              <a:rPr lang="en-US" sz="2000" dirty="0"/>
              <a:t>Supply chain management is important to the United State and world economy and has been tested during the pandemic.  </a:t>
            </a:r>
          </a:p>
          <a:p>
            <a:pPr lvl="1"/>
            <a:r>
              <a:rPr lang="en-US" sz="2000" dirty="0"/>
              <a:t>All parties to the supply chain use and benefit from freight  ITS and freight data</a:t>
            </a:r>
          </a:p>
          <a:p>
            <a:pPr lvl="1"/>
            <a:r>
              <a:rPr lang="en-US" sz="2000" dirty="0"/>
              <a:t>Technology shows promise for helping address trucking industry problems including truck parking</a:t>
            </a:r>
          </a:p>
          <a:p>
            <a:pPr lvl="1"/>
            <a:r>
              <a:rPr lang="en-US" sz="2000" dirty="0"/>
              <a:t>ADAS is being used and implemented now, with </a:t>
            </a:r>
            <a:r>
              <a:rPr lang="en-US" sz="2000" i="1" dirty="0"/>
              <a:t>Tech-</a:t>
            </a:r>
            <a:r>
              <a:rPr lang="en-US" sz="2000" i="1" dirty="0" err="1"/>
              <a:t>Celerate</a:t>
            </a:r>
            <a:r>
              <a:rPr lang="en-US" sz="2000" i="1" dirty="0"/>
              <a:t> NOW</a:t>
            </a:r>
            <a:r>
              <a:rPr lang="en-US" sz="2000" dirty="0"/>
              <a:t> an important advocacy program</a:t>
            </a:r>
          </a:p>
          <a:p>
            <a:pPr lvl="1"/>
            <a:r>
              <a:rPr lang="en-US" sz="2000" dirty="0"/>
              <a:t>ADS has been demonstrated on Texas and Arizona interstates; research and demonstrations will continue</a:t>
            </a:r>
          </a:p>
          <a:p>
            <a:pPr lvl="1"/>
            <a:r>
              <a:rPr lang="en-US" sz="2000" dirty="0"/>
              <a:t>Electric trucks are being implemented, but need charging stations for widespread implementation </a:t>
            </a:r>
          </a:p>
        </p:txBody>
      </p:sp>
    </p:spTree>
    <p:extLst>
      <p:ext uri="{BB962C8B-B14F-4D97-AF65-F5344CB8AC3E}">
        <p14:creationId xmlns:p14="http://schemas.microsoft.com/office/powerpoint/2010/main" val="370031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References</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pPr marL="458788" indent="-285750">
              <a:defRPr/>
            </a:pPr>
            <a:r>
              <a:rPr lang="en-US" dirty="0"/>
              <a:t>Council of Supply Chain Management Professionals website  “32</a:t>
            </a:r>
            <a:r>
              <a:rPr lang="en-US" baseline="30000" dirty="0"/>
              <a:t>nd</a:t>
            </a:r>
            <a:r>
              <a:rPr lang="en-US" dirty="0"/>
              <a:t> Annual State of Logistics Report 2020” </a:t>
            </a:r>
            <a:r>
              <a:rPr lang="en-US" u="sng" dirty="0">
                <a:hlinkClick r:id="rId3"/>
              </a:rPr>
              <a:t>https://cscmp.org/CSCMP/Educate/State_of_Logistics_2020.aspx</a:t>
            </a:r>
            <a:endParaRPr lang="en-US" altLang="en-US" dirty="0">
              <a:ea typeface="MS PGothic" panose="020B0600070205080204" pitchFamily="34" charset="-128"/>
            </a:endParaRPr>
          </a:p>
          <a:p>
            <a:pPr marL="458788" indent="-285750">
              <a:defRPr/>
            </a:pPr>
            <a:r>
              <a:rPr lang="en-US" dirty="0"/>
              <a:t>Texas Department of Transportation - Texas Freight Network Technology and Operations Plan “State of the Practice Assessment Report”: December 2020  </a:t>
            </a:r>
            <a:r>
              <a:rPr lang="en-US" u="sng" dirty="0">
                <a:hlinkClick r:id="rId4"/>
              </a:rPr>
              <a:t>https://ftp.txdot.gov/pub/txdot/tpp/freight-planning/fntop/state-of-the-practice.pdf</a:t>
            </a:r>
            <a:endParaRPr lang="en-US" u="sng" dirty="0"/>
          </a:p>
          <a:p>
            <a:pPr marL="458788" indent="-285750">
              <a:defRPr/>
            </a:pPr>
            <a:r>
              <a:rPr lang="en-US" dirty="0"/>
              <a:t>American Transportation Research Institute “Critical Issues in the Trucking Industry – 2020” </a:t>
            </a:r>
            <a:r>
              <a:rPr lang="en-US" u="sng" dirty="0">
                <a:hlinkClick r:id="rId5"/>
              </a:rPr>
              <a:t>https://truckingresearch.org/2020/10/27/critical-issues-in-the-trucking-industry-2020/</a:t>
            </a:r>
            <a:r>
              <a:rPr lang="en-US" u="sng" dirty="0"/>
              <a:t>.</a:t>
            </a:r>
          </a:p>
          <a:p>
            <a:pPr marL="458788" indent="-285750">
              <a:defRPr/>
            </a:pPr>
            <a:r>
              <a:rPr lang="en-US" dirty="0"/>
              <a:t>FHWA website  - National Coalition on Truck Parking “Summary of Proceedings December 1, 2020. </a:t>
            </a:r>
            <a:r>
              <a:rPr lang="en-US" u="sng" dirty="0">
                <a:hlinkClick r:id="rId6"/>
              </a:rPr>
              <a:t>https://ops.fhwa.dot.gov/freight/infrastructure/truck_parking/workinggroups/web_conf/mtg/nctptpwnmtg12012020.pdf</a:t>
            </a:r>
            <a:r>
              <a:rPr lang="en-US" u="sng" dirty="0"/>
              <a:t>.</a:t>
            </a:r>
            <a:endParaRPr lang="en-US" altLang="en-US" dirty="0">
              <a:ea typeface="MS PGothic" panose="020B0600070205080204" pitchFamily="34" charset="-128"/>
            </a:endParaRPr>
          </a:p>
          <a:p>
            <a:pPr marL="458788" indent="-285750">
              <a:defRPr/>
            </a:pPr>
            <a:r>
              <a:rPr lang="en-US" dirty="0"/>
              <a:t>USDOT Bureau of Transportation Statistics website Freight Analysis Framework  August 18, 2021  </a:t>
            </a:r>
            <a:r>
              <a:rPr lang="en-US" u="sng" dirty="0">
                <a:hlinkClick r:id="rId7"/>
              </a:rPr>
              <a:t>https://www.bts.gov/faf</a:t>
            </a:r>
            <a:r>
              <a:rPr lang="en-US" u="sng" dirty="0"/>
              <a:t>.</a:t>
            </a:r>
            <a:endParaRPr lang="en-US" altLang="en-US" dirty="0">
              <a:ea typeface="MS PGothic" panose="020B0600070205080204" pitchFamily="34" charset="-128"/>
            </a:endParaRPr>
          </a:p>
          <a:p>
            <a:pPr marL="458788" indent="-285750">
              <a:defRPr/>
            </a:pPr>
            <a:r>
              <a:rPr lang="en-US" dirty="0"/>
              <a:t>Transportation Research Board  Freight Data Committee website  </a:t>
            </a:r>
            <a:r>
              <a:rPr lang="en-US" u="sng" dirty="0">
                <a:hlinkClick r:id="rId8"/>
              </a:rPr>
              <a:t>https://trbfreightdata.com/</a:t>
            </a:r>
            <a:r>
              <a:rPr lang="en-US" u="sng" dirty="0"/>
              <a:t>.</a:t>
            </a:r>
          </a:p>
          <a:p>
            <a:pPr marL="458788" indent="-285750">
              <a:defRPr/>
            </a:pPr>
            <a:r>
              <a:rPr lang="en-US" dirty="0"/>
              <a:t>FMCSA </a:t>
            </a:r>
            <a:r>
              <a:rPr lang="en-US" i="1" dirty="0"/>
              <a:t>Tech Celebrate NOW </a:t>
            </a:r>
            <a:r>
              <a:rPr lang="en-US" dirty="0"/>
              <a:t>website  </a:t>
            </a:r>
            <a:r>
              <a:rPr lang="en-US" u="sng" dirty="0"/>
              <a:t>November 2021</a:t>
            </a:r>
            <a:r>
              <a:rPr lang="en-US" dirty="0"/>
              <a:t> </a:t>
            </a:r>
            <a:r>
              <a:rPr lang="en-US" u="sng" dirty="0">
                <a:hlinkClick r:id="rId9"/>
              </a:rPr>
              <a:t>https://www.tech-celeratenow.org/?page_id=423</a:t>
            </a:r>
            <a:r>
              <a:rPr lang="en-US" u="sng" dirty="0"/>
              <a:t>.</a:t>
            </a:r>
          </a:p>
          <a:p>
            <a:pPr marL="458788" indent="-285750">
              <a:defRPr/>
            </a:pPr>
            <a:endParaRPr altLang="en-US" sz="1800" dirty="0">
              <a:ea typeface="MS PGothic" panose="020B0600070205080204" pitchFamily="34" charset="-128"/>
            </a:endParaRPr>
          </a:p>
        </p:txBody>
      </p:sp>
    </p:spTree>
    <p:extLst>
      <p:ext uri="{BB962C8B-B14F-4D97-AF65-F5344CB8AC3E}">
        <p14:creationId xmlns:p14="http://schemas.microsoft.com/office/powerpoint/2010/main" val="12747663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Acknowledgements</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pPr marL="458788" indent="-285750">
              <a:defRPr/>
            </a:pPr>
            <a:r>
              <a:rPr lang="en-US" altLang="en-US" sz="2400" dirty="0">
                <a:ea typeface="MS PGothic" panose="020B0600070205080204" pitchFamily="34" charset="-128"/>
              </a:rPr>
              <a:t>I. Michael Wolfe, original co-author</a:t>
            </a:r>
          </a:p>
          <a:p>
            <a:pPr marL="458788" indent="-285750">
              <a:defRPr/>
            </a:pPr>
            <a:r>
              <a:rPr lang="en-US" altLang="en-US" sz="2400" dirty="0">
                <a:ea typeface="MS PGothic" panose="020B0600070205080204" pitchFamily="34" charset="-128"/>
              </a:rPr>
              <a:t>Niloo </a:t>
            </a:r>
            <a:r>
              <a:rPr lang="en-US" sz="2400" dirty="0"/>
              <a:t>Parvinashtiani</a:t>
            </a:r>
            <a:r>
              <a:rPr lang="en-US" altLang="en-US" sz="2400" dirty="0">
                <a:ea typeface="MS PGothic" panose="020B0600070205080204" pitchFamily="34" charset="-128"/>
              </a:rPr>
              <a:t>, ITE, and rest of ITE team</a:t>
            </a:r>
          </a:p>
          <a:p>
            <a:pPr marL="458788" indent="-285750">
              <a:defRPr/>
            </a:pPr>
            <a:r>
              <a:rPr lang="en-US" altLang="en-US" sz="2400" dirty="0">
                <a:ea typeface="MS PGothic" panose="020B0600070205080204" pitchFamily="34" charset="-128"/>
              </a:rPr>
              <a:t>ITS JPO's </a:t>
            </a:r>
            <a:r>
              <a:rPr lang="en-US" altLang="en-US" sz="2400">
                <a:ea typeface="MS PGothic" panose="020B0600070205080204" pitchFamily="34" charset="-128"/>
              </a:rPr>
              <a:t>PCB program </a:t>
            </a:r>
            <a:r>
              <a:rPr lang="en-US" altLang="en-US" sz="2400" dirty="0">
                <a:ea typeface="MS PGothic" panose="020B0600070205080204" pitchFamily="34" charset="-128"/>
              </a:rPr>
              <a:t>and USDOT coordinators and reviewers</a:t>
            </a:r>
          </a:p>
          <a:p>
            <a:pPr marL="458788" indent="-285750">
              <a:defRPr/>
            </a:pPr>
            <a:r>
              <a:rPr lang="en-US" altLang="en-US" sz="2400" dirty="0">
                <a:ea typeface="MS PGothic" panose="020B0600070205080204" pitchFamily="34" charset="-128"/>
              </a:rPr>
              <a:t>Dan Murray, ATRI</a:t>
            </a:r>
          </a:p>
          <a:p>
            <a:pPr marL="458788" indent="-285750">
              <a:defRPr/>
            </a:pPr>
            <a:r>
              <a:rPr lang="en-US" altLang="en-US" sz="2400" dirty="0">
                <a:ea typeface="MS PGothic" panose="020B0600070205080204" pitchFamily="34" charset="-128"/>
              </a:rPr>
              <a:t>Dan Smith, Tioga Group</a:t>
            </a:r>
          </a:p>
          <a:p>
            <a:pPr marL="458788" indent="-285750">
              <a:defRPr/>
            </a:pPr>
            <a:r>
              <a:rPr lang="en-US" altLang="en-US" sz="2400" dirty="0">
                <a:ea typeface="MS PGothic" panose="020B0600070205080204" pitchFamily="34" charset="-128"/>
              </a:rPr>
              <a:t>Bill Eisele, Texas A&amp;M Transportation Institute</a:t>
            </a:r>
          </a:p>
          <a:p>
            <a:pPr marL="458788" indent="-285750">
              <a:defRPr/>
            </a:pPr>
            <a:endParaRPr altLang="en-US" sz="1800" dirty="0">
              <a:ea typeface="MS PGothic" panose="020B0600070205080204" pitchFamily="34" charset="-128"/>
            </a:endParaRPr>
          </a:p>
        </p:txBody>
      </p:sp>
    </p:spTree>
    <p:extLst>
      <p:ext uri="{BB962C8B-B14F-4D97-AF65-F5344CB8AC3E}">
        <p14:creationId xmlns:p14="http://schemas.microsoft.com/office/powerpoint/2010/main" val="398769296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altLang="en-US" sz="2800" dirty="0">
                <a:solidFill>
                  <a:srgbClr val="00355C"/>
                </a:solidFill>
              </a:rPr>
              <a:t>Learning Objectives</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pPr marL="457200" indent="-457200">
              <a:buFont typeface="Arial" charset="0"/>
              <a:buAutoNum type="arabicPeriod"/>
              <a:defRPr/>
            </a:pPr>
            <a:r>
              <a:rPr lang="en-US" sz="2000" dirty="0">
                <a:ea typeface="MS PGothic" pitchFamily="34" charset="-128"/>
              </a:rPr>
              <a:t>Provide an overview of supply chain and motor carrier freight operations.</a:t>
            </a:r>
          </a:p>
          <a:p>
            <a:pPr marL="457200" indent="-457200">
              <a:buFont typeface="Arial" charset="0"/>
              <a:buAutoNum type="arabicPeriod"/>
              <a:defRPr/>
            </a:pPr>
            <a:r>
              <a:rPr lang="en-US" sz="2000" dirty="0">
                <a:ea typeface="MS PGothic" pitchFamily="34" charset="-128"/>
              </a:rPr>
              <a:t>Describe recent freight automation advancements, future growth, and challenges.</a:t>
            </a:r>
          </a:p>
          <a:p>
            <a:pPr marL="457200" indent="-457200">
              <a:buFont typeface="Arial" charset="0"/>
              <a:buAutoNum type="arabicPeriod"/>
              <a:defRPr/>
            </a:pPr>
            <a:r>
              <a:rPr lang="en-US" sz="2000" dirty="0">
                <a:ea typeface="MS PGothic" pitchFamily="34" charset="-128"/>
              </a:rPr>
              <a:t>Identify resources for increased understanding of ITS freight applications.</a:t>
            </a:r>
          </a:p>
          <a:p>
            <a:pPr marL="458788" indent="-285750">
              <a:defRPr/>
            </a:pPr>
            <a:endParaRPr altLang="en-US" sz="1800" dirty="0">
              <a:ea typeface="MS PGothic" panose="020B0600070205080204" pitchFamily="34" charset="-128"/>
            </a:endParaRPr>
          </a:p>
        </p:txBody>
      </p:sp>
    </p:spTree>
    <p:extLst>
      <p:ext uri="{BB962C8B-B14F-4D97-AF65-F5344CB8AC3E}">
        <p14:creationId xmlns:p14="http://schemas.microsoft.com/office/powerpoint/2010/main" val="19722080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altLang="en-US" sz="2800" dirty="0">
                <a:solidFill>
                  <a:srgbClr val="00355C"/>
                </a:solidFill>
              </a:rPr>
              <a:t>Module Outline</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pPr marL="457200" indent="-457200">
              <a:buFont typeface="Arial" charset="0"/>
              <a:buAutoNum type="arabicPeriod"/>
              <a:defRPr/>
            </a:pPr>
            <a:r>
              <a:rPr lang="en-US" sz="2000" dirty="0">
                <a:ea typeface="MS PGothic" pitchFamily="34" charset="-128"/>
              </a:rPr>
              <a:t>Supply Chain Management</a:t>
            </a:r>
          </a:p>
          <a:p>
            <a:pPr marL="457200" indent="-457200">
              <a:buFont typeface="Arial" charset="0"/>
              <a:buAutoNum type="arabicPeriod"/>
              <a:defRPr/>
            </a:pPr>
            <a:r>
              <a:rPr lang="en-US" sz="2000" dirty="0">
                <a:ea typeface="MS PGothic" pitchFamily="34" charset="-128"/>
              </a:rPr>
              <a:t>Freight Technologies</a:t>
            </a:r>
          </a:p>
          <a:p>
            <a:pPr marL="457200" indent="-457200">
              <a:buFont typeface="Arial" charset="0"/>
              <a:buAutoNum type="arabicPeriod"/>
              <a:defRPr/>
            </a:pPr>
            <a:r>
              <a:rPr lang="en-US" sz="2000" dirty="0">
                <a:ea typeface="MS PGothic" pitchFamily="34" charset="-128"/>
              </a:rPr>
              <a:t>Industry/government Interactions</a:t>
            </a:r>
          </a:p>
          <a:p>
            <a:pPr marL="457200" indent="-457200">
              <a:buFont typeface="Arial" charset="0"/>
              <a:buAutoNum type="arabicPeriod"/>
              <a:defRPr/>
            </a:pPr>
            <a:r>
              <a:rPr lang="en-US" sz="2000" dirty="0">
                <a:ea typeface="MS PGothic" pitchFamily="34" charset="-128"/>
              </a:rPr>
              <a:t>USDOT Freight ITS Program</a:t>
            </a:r>
          </a:p>
          <a:p>
            <a:pPr marL="457200" indent="-457200">
              <a:buFont typeface="Arial" charset="0"/>
              <a:buAutoNum type="arabicPeriod"/>
              <a:defRPr/>
            </a:pPr>
            <a:r>
              <a:rPr lang="en-US" sz="2000" dirty="0">
                <a:ea typeface="MS PGothic" pitchFamily="34" charset="-128"/>
              </a:rPr>
              <a:t>Benefits of Freight ITS</a:t>
            </a:r>
          </a:p>
          <a:p>
            <a:pPr marL="457200" indent="-457200">
              <a:buFont typeface="Arial" charset="0"/>
              <a:buAutoNum type="arabicPeriod"/>
              <a:defRPr/>
            </a:pPr>
            <a:r>
              <a:rPr lang="en-US" sz="2000" dirty="0">
                <a:ea typeface="MS PGothic" pitchFamily="34" charset="-128"/>
              </a:rPr>
              <a:t>Future Freight ITS</a:t>
            </a:r>
          </a:p>
          <a:p>
            <a:pPr marL="457200" indent="-457200">
              <a:buFont typeface="Arial" charset="0"/>
              <a:buAutoNum type="arabicPeriod"/>
              <a:defRPr/>
            </a:pPr>
            <a:r>
              <a:rPr lang="en-US" sz="2000" dirty="0">
                <a:ea typeface="MS PGothic" pitchFamily="34" charset="-128"/>
              </a:rPr>
              <a:t>Resources</a:t>
            </a:r>
          </a:p>
          <a:p>
            <a:pPr marL="457200" indent="-457200">
              <a:buFont typeface="Arial" charset="0"/>
              <a:buAutoNum type="arabicPeriod"/>
              <a:defRPr/>
            </a:pPr>
            <a:endParaRPr lang="en-US" sz="2000" dirty="0">
              <a:ea typeface="MS PGothic" pitchFamily="34" charset="-128"/>
            </a:endParaRPr>
          </a:p>
          <a:p>
            <a:pPr marL="457200" indent="-457200">
              <a:buFont typeface="Arial" charset="0"/>
              <a:buAutoNum type="arabicPeriod"/>
              <a:defRPr/>
            </a:pPr>
            <a:endParaRPr lang="en-US" sz="2000" dirty="0">
              <a:ea typeface="MS PGothic" pitchFamily="34" charset="-128"/>
            </a:endParaRPr>
          </a:p>
          <a:p>
            <a:pPr marL="0" indent="0">
              <a:buNone/>
              <a:defRPr/>
            </a:pPr>
            <a:r>
              <a:rPr lang="en-US" sz="2000" dirty="0">
                <a:ea typeface="MS PGothic" pitchFamily="34" charset="-128"/>
              </a:rPr>
              <a:t>All e-Primer modules accessible at </a:t>
            </a:r>
            <a:r>
              <a:rPr lang="en-US" sz="2000" dirty="0">
                <a:ea typeface="MS PGothic" pitchFamily="34" charset="-128"/>
                <a:hlinkClick r:id="rId3"/>
              </a:rPr>
              <a:t>https://www.pcb.its.dot.gov/eprimer/</a:t>
            </a:r>
            <a:r>
              <a:rPr lang="en-US" sz="1800" dirty="0">
                <a:ea typeface="MS PGothic" pitchFamily="34" charset="-128"/>
              </a:rPr>
              <a:t> </a:t>
            </a:r>
          </a:p>
          <a:p>
            <a:pPr marL="458788" indent="-285750">
              <a:defRPr/>
            </a:pPr>
            <a:endParaRPr altLang="en-US" sz="1800" dirty="0">
              <a:ea typeface="MS PGothic" panose="020B0600070205080204" pitchFamily="34" charset="-128"/>
            </a:endParaRPr>
          </a:p>
        </p:txBody>
      </p:sp>
      <p:pic>
        <p:nvPicPr>
          <p:cNvPr id="4" name="Picture 3" descr="truckfront.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057400"/>
            <a:ext cx="3238500" cy="140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49370" y="3518145"/>
            <a:ext cx="1529586" cy="307777"/>
          </a:xfrm>
          <a:prstGeom prst="rect">
            <a:avLst/>
          </a:prstGeom>
          <a:noFill/>
        </p:spPr>
        <p:txBody>
          <a:bodyPr wrap="none" rtlCol="0">
            <a:spAutoFit/>
          </a:bodyPr>
          <a:lstStyle/>
          <a:p>
            <a:r>
              <a:rPr lang="en-US" sz="1400" i="0" dirty="0">
                <a:solidFill>
                  <a:schemeClr val="tx1"/>
                </a:solidFill>
              </a:rPr>
              <a:t>Source:  USDOT</a:t>
            </a:r>
          </a:p>
        </p:txBody>
      </p:sp>
    </p:spTree>
    <p:extLst>
      <p:ext uri="{BB962C8B-B14F-4D97-AF65-F5344CB8AC3E}">
        <p14:creationId xmlns:p14="http://schemas.microsoft.com/office/powerpoint/2010/main" val="353853822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Supply Chain Management</a:t>
            </a:r>
            <a:endParaRPr lang="en-US" altLang="en-US" sz="28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560" y="1981200"/>
            <a:ext cx="7373549" cy="3429000"/>
          </a:xfrm>
        </p:spPr>
      </p:pic>
      <p:sp>
        <p:nvSpPr>
          <p:cNvPr id="8" name="TextBox 7"/>
          <p:cNvSpPr txBox="1"/>
          <p:nvPr/>
        </p:nvSpPr>
        <p:spPr>
          <a:xfrm>
            <a:off x="5562600" y="5410200"/>
            <a:ext cx="3429000" cy="523220"/>
          </a:xfrm>
          <a:prstGeom prst="rect">
            <a:avLst/>
          </a:prstGeom>
          <a:noFill/>
        </p:spPr>
        <p:txBody>
          <a:bodyPr wrap="square" rtlCol="0">
            <a:spAutoFit/>
          </a:bodyPr>
          <a:lstStyle/>
          <a:p>
            <a:r>
              <a:rPr lang="en-US" sz="1400" i="0" dirty="0">
                <a:solidFill>
                  <a:schemeClr val="tx1"/>
                </a:solidFill>
              </a:rPr>
              <a:t>Source: </a:t>
            </a:r>
            <a:r>
              <a:rPr lang="en-US" sz="1400" dirty="0"/>
              <a:t>Icograms.com modified by Kenneth Troup</a:t>
            </a:r>
            <a:endParaRPr lang="en-US" sz="1400" i="0" dirty="0">
              <a:solidFill>
                <a:schemeClr val="tx1"/>
              </a:solidFill>
            </a:endParaRPr>
          </a:p>
        </p:txBody>
      </p:sp>
    </p:spTree>
    <p:extLst>
      <p:ext uri="{BB962C8B-B14F-4D97-AF65-F5344CB8AC3E}">
        <p14:creationId xmlns:p14="http://schemas.microsoft.com/office/powerpoint/2010/main" val="3681712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Supply Chain Management</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a:xfrm>
            <a:off x="457200" y="1308100"/>
            <a:ext cx="6248400" cy="4513263"/>
          </a:xfrm>
        </p:spPr>
        <p:txBody>
          <a:bodyPr/>
          <a:lstStyle/>
          <a:p>
            <a:pPr marL="342900" lvl="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Shippers – manufacturers, wholesalers, retailers</a:t>
            </a:r>
          </a:p>
          <a:p>
            <a:pPr marL="342900" lvl="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Carriers – commercial fleets, independent truckers, private fleets</a:t>
            </a:r>
          </a:p>
          <a:p>
            <a:pPr marL="342900" lvl="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Receivers/Consignees – shippers, warehouses, end customers</a:t>
            </a:r>
          </a:p>
          <a:p>
            <a:pPr marL="34290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Third Party Logistics (3PL) firms</a:t>
            </a:r>
          </a:p>
          <a:p>
            <a:pPr marL="342900" lvl="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Timeliness, accuracy, completeness essential</a:t>
            </a:r>
          </a:p>
          <a:p>
            <a:pPr marL="342900" lvl="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Technology and data help at each stage</a:t>
            </a:r>
          </a:p>
          <a:p>
            <a:pPr marL="342900" lvl="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First and last mile are especially crucial</a:t>
            </a:r>
          </a:p>
          <a:p>
            <a:pPr marL="342900" lvl="0" indent="-342900" eaLnBrk="1" fontAlgn="auto" hangingPunct="1">
              <a:spcAft>
                <a:spcPts val="0"/>
              </a:spcAft>
              <a:buFont typeface="Arial" panose="020B0604020202020204" pitchFamily="34" charset="0"/>
              <a:buChar char="•"/>
            </a:pPr>
            <a:r>
              <a:rPr lang="en-US" altLang="en-US" sz="2000" dirty="0">
                <a:ea typeface="MS PGothic" panose="020B0600070205080204" pitchFamily="34" charset="-128"/>
              </a:rPr>
              <a:t>Supply chain lecture at TRB 2022:</a:t>
            </a:r>
          </a:p>
          <a:p>
            <a:pPr marL="553212" lvl="1" indent="-342900" eaLnBrk="1" fontAlgn="auto" hangingPunct="1">
              <a:spcAft>
                <a:spcPts val="0"/>
              </a:spcAft>
              <a:buFont typeface="Arial" panose="020B0604020202020204" pitchFamily="34" charset="0"/>
              <a:buChar char="•"/>
            </a:pPr>
            <a:r>
              <a:rPr lang="en-US" sz="1800" dirty="0"/>
              <a:t>Anne Strauss-Wieder, Director, Freight Planning, North Jersey Transportation Planning Authority: </a:t>
            </a:r>
            <a:r>
              <a:rPr lang="en-US" sz="1800" u="sng" dirty="0">
                <a:hlinkClick r:id="rId3"/>
              </a:rPr>
              <a:t>https://www.youtube.com/watch?v=1bCauJWqyYA</a:t>
            </a:r>
            <a:endParaRPr lang="en-US" altLang="en-US" sz="1800" dirty="0">
              <a:ea typeface="MS PGothic" panose="020B0600070205080204" pitchFamily="34" charset="-128"/>
            </a:endParaRPr>
          </a:p>
          <a:p>
            <a:pPr marL="553212" lvl="1" indent="-342900" eaLnBrk="1" fontAlgn="auto" hangingPunct="1">
              <a:spcAft>
                <a:spcPts val="0"/>
              </a:spcAft>
              <a:buFont typeface="Arial" panose="020B0604020202020204" pitchFamily="34" charset="0"/>
              <a:buChar char="•"/>
            </a:pPr>
            <a:endParaRPr lang="en-US" altLang="en-US" sz="1800" dirty="0">
              <a:ea typeface="MS PGothic" panose="020B0600070205080204" pitchFamily="34" charset="-128"/>
            </a:endParaRPr>
          </a:p>
          <a:p>
            <a:pPr marL="0" lvl="0" indent="0" eaLnBrk="1" fontAlgn="auto" hangingPunct="1">
              <a:spcAft>
                <a:spcPts val="0"/>
              </a:spcAft>
              <a:buNone/>
            </a:pPr>
            <a:endParaRPr lang="en-US" sz="1800" u="sng" dirty="0">
              <a:hlinkClick r:id="rId3"/>
            </a:endParaRPr>
          </a:p>
          <a:p>
            <a:pPr marL="342900" lvl="0" indent="-342900" eaLnBrk="1" fontAlgn="auto" hangingPunct="1">
              <a:spcAft>
                <a:spcPts val="0"/>
              </a:spcAft>
              <a:buFont typeface="Arial" panose="020B0604020202020204" pitchFamily="34" charset="0"/>
              <a:buChar char="•"/>
            </a:pPr>
            <a:endParaRPr lang="en-US" altLang="en-US" sz="2000" dirty="0">
              <a:ea typeface="MS PGothic" panose="020B0600070205080204" pitchFamily="34" charset="-128"/>
            </a:endParaRPr>
          </a:p>
          <a:p>
            <a:pPr marL="342900" lvl="0" indent="-342900" eaLnBrk="1" fontAlgn="auto" hangingPunct="1">
              <a:spcAft>
                <a:spcPts val="0"/>
              </a:spcAft>
              <a:buFont typeface="Arial" panose="020B0604020202020204" pitchFamily="34" charset="0"/>
              <a:buChar char="•"/>
            </a:pPr>
            <a:endParaRPr altLang="en-US" dirty="0">
              <a:ea typeface="MS PGothic" panose="020B0600070205080204" pitchFamily="34" charset="-128"/>
            </a:endParaRPr>
          </a:p>
        </p:txBody>
      </p:sp>
      <p:pic>
        <p:nvPicPr>
          <p:cNvPr id="4" name="Picture 4" descr="PICT6108crop.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711" y="1539325"/>
            <a:ext cx="2634889" cy="310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31502" y="4696375"/>
            <a:ext cx="2024593" cy="307777"/>
          </a:xfrm>
          <a:prstGeom prst="rect">
            <a:avLst/>
          </a:prstGeom>
          <a:noFill/>
        </p:spPr>
        <p:txBody>
          <a:bodyPr wrap="none" rtlCol="0">
            <a:spAutoFit/>
          </a:bodyPr>
          <a:lstStyle/>
          <a:p>
            <a:r>
              <a:rPr lang="en-US" sz="1400" i="0" dirty="0">
                <a:solidFill>
                  <a:schemeClr val="tx1"/>
                </a:solidFill>
              </a:rPr>
              <a:t>Source: Kenneth Troup</a:t>
            </a:r>
          </a:p>
        </p:txBody>
      </p:sp>
    </p:spTree>
    <p:extLst>
      <p:ext uri="{BB962C8B-B14F-4D97-AF65-F5344CB8AC3E}">
        <p14:creationId xmlns:p14="http://schemas.microsoft.com/office/powerpoint/2010/main" val="79197571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Supply Chain Management Technology</a:t>
            </a:r>
          </a:p>
        </p:txBody>
      </p:sp>
      <p:sp>
        <p:nvSpPr>
          <p:cNvPr id="3" name="Content Placeholder 2"/>
          <p:cNvSpPr>
            <a:spLocks noGrp="1"/>
          </p:cNvSpPr>
          <p:nvPr>
            <p:ph idx="1"/>
          </p:nvPr>
        </p:nvSpPr>
        <p:spPr/>
        <p:txBody>
          <a:bodyPr/>
          <a:lstStyle/>
          <a:p>
            <a:r>
              <a:rPr lang="en-US" sz="2400" dirty="0"/>
              <a:t>Shipment status data</a:t>
            </a:r>
          </a:p>
          <a:p>
            <a:r>
              <a:rPr lang="en-US" sz="2400" dirty="0"/>
              <a:t>Carrier management – truck location, routing, and order management</a:t>
            </a:r>
          </a:p>
          <a:p>
            <a:r>
              <a:rPr lang="en-US" sz="2400" dirty="0"/>
              <a:t>Truck-specific navigation systems – low bridges, hazmat</a:t>
            </a:r>
          </a:p>
          <a:p>
            <a:r>
              <a:rPr lang="en-US" sz="2400" dirty="0"/>
              <a:t>Shipment visibility </a:t>
            </a:r>
          </a:p>
          <a:p>
            <a:endParaRPr lang="en-US" dirty="0"/>
          </a:p>
          <a:p>
            <a:endParaRPr lang="en-US" dirty="0"/>
          </a:p>
          <a:p>
            <a:endParaRPr lang="en-US" dirty="0"/>
          </a:p>
          <a:p>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163403" y="3581400"/>
            <a:ext cx="2855595" cy="2193925"/>
          </a:xfrm>
          <a:prstGeom prst="rect">
            <a:avLst/>
          </a:prstGeom>
        </p:spPr>
      </p:pic>
      <p:sp>
        <p:nvSpPr>
          <p:cNvPr id="5" name="TextBox 4"/>
          <p:cNvSpPr txBox="1"/>
          <p:nvPr/>
        </p:nvSpPr>
        <p:spPr>
          <a:xfrm>
            <a:off x="5729425" y="5805882"/>
            <a:ext cx="1529586" cy="307777"/>
          </a:xfrm>
          <a:prstGeom prst="rect">
            <a:avLst/>
          </a:prstGeom>
          <a:noFill/>
        </p:spPr>
        <p:txBody>
          <a:bodyPr wrap="none" rtlCol="0">
            <a:spAutoFit/>
          </a:bodyPr>
          <a:lstStyle/>
          <a:p>
            <a:r>
              <a:rPr lang="en-US" sz="1400" i="0" dirty="0">
                <a:solidFill>
                  <a:schemeClr val="tx1"/>
                </a:solidFill>
              </a:rPr>
              <a:t>Source:  USDOT</a:t>
            </a:r>
          </a:p>
        </p:txBody>
      </p:sp>
    </p:spTree>
    <p:extLst>
      <p:ext uri="{BB962C8B-B14F-4D97-AF65-F5344CB8AC3E}">
        <p14:creationId xmlns:p14="http://schemas.microsoft.com/office/powerpoint/2010/main" val="76259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E-Commerce</a:t>
            </a:r>
            <a:endParaRPr lang="en-US" altLang="en-US" sz="2800" dirty="0"/>
          </a:p>
        </p:txBody>
      </p:sp>
      <p:sp>
        <p:nvSpPr>
          <p:cNvPr id="65539" name="Content Placeholder 2">
            <a:extLst>
              <a:ext uri="{FF2B5EF4-FFF2-40B4-BE49-F238E27FC236}">
                <a16:creationId xmlns:a16="http://schemas.microsoft.com/office/drawing/2014/main" id="{9B504850-6938-41FD-80CE-EBF1FDE360E8}"/>
              </a:ext>
            </a:extLst>
          </p:cNvPr>
          <p:cNvSpPr>
            <a:spLocks noGrp="1"/>
          </p:cNvSpPr>
          <p:nvPr>
            <p:ph idx="1"/>
          </p:nvPr>
        </p:nvSpPr>
        <p:spPr/>
        <p:txBody>
          <a:bodyPr/>
          <a:lstStyle/>
          <a:p>
            <a:pPr marL="285750" indent="-285750" eaLnBrk="1" fontAlgn="auto" hangingPunct="1">
              <a:spcAft>
                <a:spcPts val="0"/>
              </a:spcAft>
            </a:pPr>
            <a:r>
              <a:rPr lang="en-US" altLang="en-US" sz="2400" dirty="0">
                <a:ea typeface="MS PGothic" panose="020B0600070205080204" pitchFamily="34" charset="-128"/>
              </a:rPr>
              <a:t>Smaller shipments directly to customers</a:t>
            </a:r>
          </a:p>
          <a:p>
            <a:pPr marL="285750" indent="-285750" eaLnBrk="1" fontAlgn="auto" hangingPunct="1">
              <a:spcAft>
                <a:spcPts val="0"/>
              </a:spcAft>
            </a:pPr>
            <a:r>
              <a:rPr lang="en-US" altLang="en-US" sz="2400" dirty="0">
                <a:ea typeface="MS PGothic" panose="020B0600070205080204" pitchFamily="34" charset="-128"/>
              </a:rPr>
              <a:t>Increased emphasis on last mile</a:t>
            </a:r>
          </a:p>
          <a:p>
            <a:pPr marL="285750" indent="-285750" eaLnBrk="1" fontAlgn="auto" hangingPunct="1">
              <a:spcAft>
                <a:spcPts val="0"/>
              </a:spcAft>
            </a:pPr>
            <a:r>
              <a:rPr lang="en-US" altLang="en-US" sz="2400" dirty="0">
                <a:ea typeface="MS PGothic" panose="020B0600070205080204" pitchFamily="34" charset="-128"/>
              </a:rPr>
              <a:t>Creates more complicated supply chains</a:t>
            </a:r>
          </a:p>
          <a:p>
            <a:pPr marL="285750" indent="-285750" eaLnBrk="1" fontAlgn="auto" hangingPunct="1">
              <a:spcAft>
                <a:spcPts val="0"/>
              </a:spcAft>
            </a:pPr>
            <a:r>
              <a:rPr lang="en-US" altLang="en-US" sz="2400" dirty="0">
                <a:ea typeface="MS PGothic" panose="020B0600070205080204" pitchFamily="34" charset="-128"/>
              </a:rPr>
              <a:t>Parcel delivery by UPS, FedEx, and USPS</a:t>
            </a:r>
          </a:p>
          <a:p>
            <a:pPr marL="285750" indent="-285750" eaLnBrk="1" fontAlgn="auto" hangingPunct="1">
              <a:spcAft>
                <a:spcPts val="0"/>
              </a:spcAft>
            </a:pPr>
            <a:r>
              <a:rPr lang="en-US" altLang="en-US" sz="2400" dirty="0">
                <a:ea typeface="MS PGothic" panose="020B0600070205080204" pitchFamily="34" charset="-128"/>
              </a:rPr>
              <a:t>Free shipping and rapid delivery</a:t>
            </a:r>
            <a:endParaRPr altLang="en-US" sz="2400" dirty="0">
              <a:ea typeface="MS PGothic" panose="020B0600070205080204" pitchFamily="34"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276600"/>
            <a:ext cx="3048000" cy="2286000"/>
          </a:xfrm>
          <a:prstGeom prst="rect">
            <a:avLst/>
          </a:prstGeom>
        </p:spPr>
      </p:pic>
      <p:sp>
        <p:nvSpPr>
          <p:cNvPr id="7" name="TextBox 6"/>
          <p:cNvSpPr txBox="1"/>
          <p:nvPr/>
        </p:nvSpPr>
        <p:spPr>
          <a:xfrm>
            <a:off x="5031435" y="5577985"/>
            <a:ext cx="4193456" cy="307777"/>
          </a:xfrm>
          <a:prstGeom prst="rect">
            <a:avLst/>
          </a:prstGeom>
          <a:noFill/>
        </p:spPr>
        <p:txBody>
          <a:bodyPr wrap="none" rtlCol="0">
            <a:spAutoFit/>
          </a:bodyPr>
          <a:lstStyle/>
          <a:p>
            <a:r>
              <a:rPr lang="en-US" sz="1400" i="0" dirty="0">
                <a:solidFill>
                  <a:schemeClr val="tx1"/>
                </a:solidFill>
              </a:rPr>
              <a:t>Source:  Kenneth Troup – Lockers at a </a:t>
            </a:r>
            <a:r>
              <a:rPr lang="en-US" sz="1400" dirty="0"/>
              <a:t>R</a:t>
            </a:r>
            <a:r>
              <a:rPr lang="en-US" sz="1400" i="0" dirty="0">
                <a:solidFill>
                  <a:schemeClr val="tx1"/>
                </a:solidFill>
              </a:rPr>
              <a:t>etail Store</a:t>
            </a:r>
          </a:p>
        </p:txBody>
      </p:sp>
    </p:spTree>
    <p:extLst>
      <p:ext uri="{BB962C8B-B14F-4D97-AF65-F5344CB8AC3E}">
        <p14:creationId xmlns:p14="http://schemas.microsoft.com/office/powerpoint/2010/main" val="278201877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sz="2800" dirty="0"/>
              <a:t>Growth of e-commerce</a:t>
            </a:r>
            <a:endParaRPr lang="en-US" altLang="en-US" sz="2800" dirty="0"/>
          </a:p>
        </p:txBody>
      </p:sp>
      <p:graphicFrame>
        <p:nvGraphicFramePr>
          <p:cNvPr id="8" name="Content Placeholder 7"/>
          <p:cNvGraphicFramePr>
            <a:graphicFrameLocks noGrp="1"/>
          </p:cNvGraphicFramePr>
          <p:nvPr>
            <p:ph type="chart" idx="1"/>
            <p:extLst>
              <p:ext uri="{D42A27DB-BD31-4B8C-83A1-F6EECF244321}">
                <p14:modId xmlns:p14="http://schemas.microsoft.com/office/powerpoint/2010/main" val="4066347424"/>
              </p:ext>
            </p:extLst>
          </p:nvPr>
        </p:nvGraphicFramePr>
        <p:xfrm>
          <a:off x="838200" y="1447799"/>
          <a:ext cx="7620000"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380397" y="5620014"/>
            <a:ext cx="4371581" cy="338554"/>
          </a:xfrm>
          <a:prstGeom prst="rect">
            <a:avLst/>
          </a:prstGeom>
          <a:noFill/>
        </p:spPr>
        <p:txBody>
          <a:bodyPr wrap="none" rtlCol="0">
            <a:spAutoFit/>
          </a:bodyPr>
          <a:lstStyle/>
          <a:p>
            <a:r>
              <a:rPr lang="en-US" sz="1600" i="0" dirty="0">
                <a:solidFill>
                  <a:schemeClr val="tx1"/>
                </a:solidFill>
              </a:rPr>
              <a:t>Source:  Kenneth Troup from US Census data</a:t>
            </a:r>
          </a:p>
        </p:txBody>
      </p:sp>
    </p:spTree>
    <p:extLst>
      <p:ext uri="{BB962C8B-B14F-4D97-AF65-F5344CB8AC3E}">
        <p14:creationId xmlns:p14="http://schemas.microsoft.com/office/powerpoint/2010/main" val="98110621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15480</TotalTime>
  <Words>7292</Words>
  <Application>Microsoft Office PowerPoint</Application>
  <PresentationFormat>On-screen Show (4:3)</PresentationFormat>
  <Paragraphs>388</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Arial Unicode MS</vt:lpstr>
      <vt:lpstr>Calibri</vt:lpstr>
      <vt:lpstr>Calibri Light</vt:lpstr>
      <vt:lpstr>Tahoma</vt:lpstr>
      <vt:lpstr>Wingdings</vt:lpstr>
      <vt:lpstr>Office Theme</vt:lpstr>
      <vt:lpstr>1_RITA_Template_rev_2</vt:lpstr>
      <vt:lpstr>2_RITA_Template_rev_2</vt:lpstr>
      <vt:lpstr>ITS ePrimer  Module 6: Freight and Commercial Vehicle ITS February 2022</vt:lpstr>
      <vt:lpstr>Author</vt:lpstr>
      <vt:lpstr>Learning Objectives</vt:lpstr>
      <vt:lpstr>Module Outline</vt:lpstr>
      <vt:lpstr>Supply Chain Management</vt:lpstr>
      <vt:lpstr>Supply Chain Management</vt:lpstr>
      <vt:lpstr>Supply Chain Management Technology</vt:lpstr>
      <vt:lpstr>E-Commerce</vt:lpstr>
      <vt:lpstr>Growth of e-commerce</vt:lpstr>
      <vt:lpstr>Supply Chain in the Pandemic</vt:lpstr>
      <vt:lpstr>Supply Chain in the News</vt:lpstr>
      <vt:lpstr>Truck Parking</vt:lpstr>
      <vt:lpstr>Truck Parking Availability Technology Projects - 2018</vt:lpstr>
      <vt:lpstr>Truck Technologies</vt:lpstr>
      <vt:lpstr>Truck Automation - ADAS</vt:lpstr>
      <vt:lpstr>Truck Automation - ADS</vt:lpstr>
      <vt:lpstr>Electric Trucks</vt:lpstr>
      <vt:lpstr>USDOT Safety Compliance Technology</vt:lpstr>
      <vt:lpstr>Past USDOT Freight Research</vt:lpstr>
      <vt:lpstr>Current USDOT Freight Research</vt:lpstr>
      <vt:lpstr>Freight Data</vt:lpstr>
      <vt:lpstr>USDOT Freight Data Projects</vt:lpstr>
      <vt:lpstr>TRB Freight Data Efforts</vt:lpstr>
      <vt:lpstr>CBP Land Border Customs Enforcement and Automated Systems</vt:lpstr>
      <vt:lpstr>Benefits of Freight ITS</vt:lpstr>
      <vt:lpstr>Future Freight Research</vt:lpstr>
      <vt:lpstr>Summary</vt:lpstr>
      <vt:lpstr>References</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Troup</dc:creator>
  <cp:lastModifiedBy>Niloo Parvinashtiani</cp:lastModifiedBy>
  <cp:revision>232</cp:revision>
  <dcterms:created xsi:type="dcterms:W3CDTF">2021-12-27T19:53:55Z</dcterms:created>
  <dcterms:modified xsi:type="dcterms:W3CDTF">2022-02-04T04:06:05Z</dcterms:modified>
</cp:coreProperties>
</file>