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 id="2147483677" r:id="rId2"/>
  </p:sldMasterIdLst>
  <p:notesMasterIdLst>
    <p:notesMasterId r:id="rId42"/>
  </p:notesMasterIdLst>
  <p:handoutMasterIdLst>
    <p:handoutMasterId r:id="rId43"/>
  </p:handoutMasterIdLst>
  <p:sldIdLst>
    <p:sldId id="672" r:id="rId3"/>
    <p:sldId id="824" r:id="rId4"/>
    <p:sldId id="826" r:id="rId5"/>
    <p:sldId id="847" r:id="rId6"/>
    <p:sldId id="834" r:id="rId7"/>
    <p:sldId id="746" r:id="rId8"/>
    <p:sldId id="835" r:id="rId9"/>
    <p:sldId id="836" r:id="rId10"/>
    <p:sldId id="749" r:id="rId11"/>
    <p:sldId id="848" r:id="rId12"/>
    <p:sldId id="833" r:id="rId13"/>
    <p:sldId id="789" r:id="rId14"/>
    <p:sldId id="838" r:id="rId15"/>
    <p:sldId id="839" r:id="rId16"/>
    <p:sldId id="840" r:id="rId17"/>
    <p:sldId id="841" r:id="rId18"/>
    <p:sldId id="842" r:id="rId19"/>
    <p:sldId id="857" r:id="rId20"/>
    <p:sldId id="844" r:id="rId21"/>
    <p:sldId id="858" r:id="rId22"/>
    <p:sldId id="792" r:id="rId23"/>
    <p:sldId id="859" r:id="rId24"/>
    <p:sldId id="860" r:id="rId25"/>
    <p:sldId id="845" r:id="rId26"/>
    <p:sldId id="846" r:id="rId27"/>
    <p:sldId id="753" r:id="rId28"/>
    <p:sldId id="784" r:id="rId29"/>
    <p:sldId id="849" r:id="rId30"/>
    <p:sldId id="850" r:id="rId31"/>
    <p:sldId id="851" r:id="rId32"/>
    <p:sldId id="852" r:id="rId33"/>
    <p:sldId id="853" r:id="rId34"/>
    <p:sldId id="854" r:id="rId35"/>
    <p:sldId id="855" r:id="rId36"/>
    <p:sldId id="856" r:id="rId37"/>
    <p:sldId id="825" r:id="rId38"/>
    <p:sldId id="861" r:id="rId39"/>
    <p:sldId id="828" r:id="rId40"/>
    <p:sldId id="829" r:id="rId41"/>
  </p:sldIdLst>
  <p:sldSz cx="9144000" cy="6858000" type="screen4x3"/>
  <p:notesSz cx="7315200" cy="9601200"/>
  <p:custDataLst>
    <p:tags r:id="rId44"/>
  </p:custDataLst>
  <p:defaultTextStyle>
    <a:defPPr>
      <a:defRPr lang="en-US"/>
    </a:defPPr>
    <a:lvl1pPr algn="l" rtl="0" eaLnBrk="0" fontAlgn="base" hangingPunct="0">
      <a:spcBef>
        <a:spcPct val="0"/>
      </a:spcBef>
      <a:spcAft>
        <a:spcPct val="0"/>
      </a:spcAft>
      <a:defRPr sz="2000" kern="1200">
        <a:solidFill>
          <a:schemeClr val="tx1"/>
        </a:solidFill>
        <a:latin typeface="Tahom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sz="2000" kern="1200">
        <a:solidFill>
          <a:schemeClr val="tx1"/>
        </a:solidFill>
        <a:latin typeface="Tahom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Tahom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Tahom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Tahoma" panose="020B0604030504040204" pitchFamily="34" charset="0"/>
        <a:ea typeface="MS PGothic" panose="020B0600070205080204" pitchFamily="34" charset="-128"/>
        <a:cs typeface="+mn-cs"/>
      </a:defRPr>
    </a:lvl5pPr>
    <a:lvl6pPr marL="2286000" algn="l" defTabSz="914400" rtl="0" eaLnBrk="1" latinLnBrk="0" hangingPunct="1">
      <a:defRPr sz="2000" kern="1200">
        <a:solidFill>
          <a:schemeClr val="tx1"/>
        </a:solidFill>
        <a:latin typeface="Tahoma" panose="020B0604030504040204" pitchFamily="34" charset="0"/>
        <a:ea typeface="MS PGothic" panose="020B0600070205080204" pitchFamily="34" charset="-128"/>
        <a:cs typeface="+mn-cs"/>
      </a:defRPr>
    </a:lvl6pPr>
    <a:lvl7pPr marL="2743200" algn="l" defTabSz="914400" rtl="0" eaLnBrk="1" latinLnBrk="0" hangingPunct="1">
      <a:defRPr sz="2000" kern="1200">
        <a:solidFill>
          <a:schemeClr val="tx1"/>
        </a:solidFill>
        <a:latin typeface="Tahoma" panose="020B0604030504040204" pitchFamily="34" charset="0"/>
        <a:ea typeface="MS PGothic" panose="020B0600070205080204" pitchFamily="34" charset="-128"/>
        <a:cs typeface="+mn-cs"/>
      </a:defRPr>
    </a:lvl7pPr>
    <a:lvl8pPr marL="3200400" algn="l" defTabSz="914400" rtl="0" eaLnBrk="1" latinLnBrk="0" hangingPunct="1">
      <a:defRPr sz="2000" kern="1200">
        <a:solidFill>
          <a:schemeClr val="tx1"/>
        </a:solidFill>
        <a:latin typeface="Tahoma" panose="020B0604030504040204" pitchFamily="34" charset="0"/>
        <a:ea typeface="MS PGothic" panose="020B0600070205080204" pitchFamily="34" charset="-128"/>
        <a:cs typeface="+mn-cs"/>
      </a:defRPr>
    </a:lvl8pPr>
    <a:lvl9pPr marL="3657600" algn="l" defTabSz="914400" rtl="0" eaLnBrk="1" latinLnBrk="0" hangingPunct="1">
      <a:defRPr sz="2000" kern="1200">
        <a:solidFill>
          <a:schemeClr val="tx1"/>
        </a:solidFill>
        <a:latin typeface="Tahom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008">
          <p15:clr>
            <a:srgbClr val="A4A3A4"/>
          </p15:clr>
        </p15:guide>
        <p15:guide id="2" pos="1536">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355C"/>
    <a:srgbClr val="F5860B"/>
    <a:srgbClr val="E78E35"/>
    <a:srgbClr val="002846"/>
    <a:srgbClr val="A4D76B"/>
    <a:srgbClr val="BEE395"/>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475" autoAdjust="0"/>
  </p:normalViewPr>
  <p:slideViewPr>
    <p:cSldViewPr>
      <p:cViewPr varScale="1">
        <p:scale>
          <a:sx n="91" d="100"/>
          <a:sy n="91" d="100"/>
        </p:scale>
        <p:origin x="72" y="137"/>
      </p:cViewPr>
      <p:guideLst>
        <p:guide orient="horz" pos="1008"/>
        <p:guide pos="1536"/>
      </p:guideLst>
    </p:cSldViewPr>
  </p:slideViewPr>
  <p:outlineViewPr>
    <p:cViewPr>
      <p:scale>
        <a:sx n="33" d="100"/>
        <a:sy n="33" d="100"/>
      </p:scale>
      <p:origin x="0" y="7904"/>
    </p:cViewPr>
  </p:outlineViewPr>
  <p:notesTextViewPr>
    <p:cViewPr>
      <p:scale>
        <a:sx n="100" d="100"/>
        <a:sy n="100" d="100"/>
      </p:scale>
      <p:origin x="0" y="0"/>
    </p:cViewPr>
  </p:notesTextViewPr>
  <p:sorterViewPr>
    <p:cViewPr>
      <p:scale>
        <a:sx n="100" d="100"/>
        <a:sy n="100" d="100"/>
      </p:scale>
      <p:origin x="0" y="3072"/>
    </p:cViewPr>
  </p:sorterViewPr>
  <p:notesViewPr>
    <p:cSldViewPr>
      <p:cViewPr>
        <p:scale>
          <a:sx n="100" d="100"/>
          <a:sy n="100" d="100"/>
        </p:scale>
        <p:origin x="-2448" y="108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048E7280-2756-4E68-8DA6-1C603A66D844}"/>
              </a:ext>
            </a:extLst>
          </p:cNvPr>
          <p:cNvSpPr>
            <a:spLocks noGrp="1" noChangeArrowheads="1"/>
          </p:cNvSpPr>
          <p:nvPr>
            <p:ph type="hdr" sz="quarter"/>
          </p:nvPr>
        </p:nvSpPr>
        <p:spPr bwMode="auto">
          <a:xfrm>
            <a:off x="0" y="0"/>
            <a:ext cx="3168650" cy="481013"/>
          </a:xfrm>
          <a:prstGeom prst="rect">
            <a:avLst/>
          </a:prstGeom>
          <a:noFill/>
          <a:ln w="9525">
            <a:noFill/>
            <a:miter lim="800000"/>
            <a:headEnd/>
            <a:tailEnd/>
          </a:ln>
        </p:spPr>
        <p:txBody>
          <a:bodyPr vert="horz" wrap="square" lIns="94830" tIns="47415" rIns="94830" bIns="47415" numCol="1" anchor="t" anchorCtr="0" compatLnSpc="1">
            <a:prstTxWarp prst="textNoShape">
              <a:avLst/>
            </a:prstTxWarp>
          </a:bodyPr>
          <a:lstStyle>
            <a:lvl1pPr eaLnBrk="0" hangingPunct="0">
              <a:spcBef>
                <a:spcPct val="20000"/>
              </a:spcBef>
              <a:buFont typeface="Arial" charset="0"/>
              <a:buChar char="•"/>
              <a:defRPr sz="1200">
                <a:latin typeface="Arial" charset="0"/>
                <a:ea typeface="MS PGothic"/>
                <a:cs typeface="MS PGothic"/>
              </a:defRPr>
            </a:lvl1pPr>
          </a:lstStyle>
          <a:p>
            <a:pPr>
              <a:defRPr/>
            </a:pPr>
            <a:endParaRPr lang="en-US" dirty="0"/>
          </a:p>
        </p:txBody>
      </p:sp>
      <p:sp>
        <p:nvSpPr>
          <p:cNvPr id="54275" name="Rectangle 3">
            <a:extLst>
              <a:ext uri="{FF2B5EF4-FFF2-40B4-BE49-F238E27FC236}">
                <a16:creationId xmlns:a16="http://schemas.microsoft.com/office/drawing/2014/main" id="{C0CAC35D-F230-44EB-B53A-877246CE31EE}"/>
              </a:ext>
            </a:extLst>
          </p:cNvPr>
          <p:cNvSpPr>
            <a:spLocks noGrp="1" noChangeArrowheads="1"/>
          </p:cNvSpPr>
          <p:nvPr>
            <p:ph type="dt" sz="quarter" idx="1"/>
          </p:nvPr>
        </p:nvSpPr>
        <p:spPr bwMode="auto">
          <a:xfrm>
            <a:off x="4144963" y="0"/>
            <a:ext cx="3168650" cy="481013"/>
          </a:xfrm>
          <a:prstGeom prst="rect">
            <a:avLst/>
          </a:prstGeom>
          <a:noFill/>
          <a:ln w="9525">
            <a:noFill/>
            <a:miter lim="800000"/>
            <a:headEnd/>
            <a:tailEnd/>
          </a:ln>
        </p:spPr>
        <p:txBody>
          <a:bodyPr vert="horz" wrap="square" lIns="94830" tIns="47415" rIns="94830" bIns="47415" numCol="1" anchor="t" anchorCtr="0" compatLnSpc="1">
            <a:prstTxWarp prst="textNoShape">
              <a:avLst/>
            </a:prstTxWarp>
          </a:bodyPr>
          <a:lstStyle>
            <a:lvl1pPr algn="r">
              <a:spcBef>
                <a:spcPct val="20000"/>
              </a:spcBef>
              <a:buFont typeface="Arial" panose="020B0604020202020204" pitchFamily="34" charset="0"/>
              <a:buChar char="•"/>
              <a:defRPr sz="1200">
                <a:latin typeface="Arial" panose="020B0604020202020204" pitchFamily="34" charset="0"/>
              </a:defRPr>
            </a:lvl1pPr>
          </a:lstStyle>
          <a:p>
            <a:pPr>
              <a:defRPr/>
            </a:pPr>
            <a:fld id="{6621ED22-26A0-46FA-98BA-881314D09127}" type="datetime1">
              <a:rPr lang="en-US" altLang="en-US"/>
              <a:pPr>
                <a:defRPr/>
              </a:pPr>
              <a:t>21/04/22</a:t>
            </a:fld>
            <a:endParaRPr lang="en-US" altLang="en-US" dirty="0"/>
          </a:p>
        </p:txBody>
      </p:sp>
      <p:sp>
        <p:nvSpPr>
          <p:cNvPr id="54276" name="Rectangle 4">
            <a:extLst>
              <a:ext uri="{FF2B5EF4-FFF2-40B4-BE49-F238E27FC236}">
                <a16:creationId xmlns:a16="http://schemas.microsoft.com/office/drawing/2014/main" id="{8D349468-E2D8-4BB4-AB94-C332BDC014BA}"/>
              </a:ext>
            </a:extLst>
          </p:cNvPr>
          <p:cNvSpPr>
            <a:spLocks noGrp="1" noChangeArrowheads="1"/>
          </p:cNvSpPr>
          <p:nvPr>
            <p:ph type="ftr" sz="quarter" idx="2"/>
          </p:nvPr>
        </p:nvSpPr>
        <p:spPr bwMode="auto">
          <a:xfrm>
            <a:off x="0" y="9118600"/>
            <a:ext cx="3168650" cy="481013"/>
          </a:xfrm>
          <a:prstGeom prst="rect">
            <a:avLst/>
          </a:prstGeom>
          <a:noFill/>
          <a:ln w="9525">
            <a:noFill/>
            <a:miter lim="800000"/>
            <a:headEnd/>
            <a:tailEnd/>
          </a:ln>
        </p:spPr>
        <p:txBody>
          <a:bodyPr vert="horz" wrap="square" lIns="94830" tIns="47415" rIns="94830" bIns="47415" numCol="1" anchor="b" anchorCtr="0" compatLnSpc="1">
            <a:prstTxWarp prst="textNoShape">
              <a:avLst/>
            </a:prstTxWarp>
          </a:bodyPr>
          <a:lstStyle>
            <a:lvl1pPr eaLnBrk="0" hangingPunct="0">
              <a:spcBef>
                <a:spcPct val="20000"/>
              </a:spcBef>
              <a:buFont typeface="Arial" charset="0"/>
              <a:buChar char="•"/>
              <a:defRPr sz="1200">
                <a:latin typeface="Arial" charset="0"/>
                <a:ea typeface="MS PGothic"/>
                <a:cs typeface="MS PGothic"/>
              </a:defRPr>
            </a:lvl1pPr>
          </a:lstStyle>
          <a:p>
            <a:pPr>
              <a:defRPr/>
            </a:pPr>
            <a:endParaRPr lang="en-US" dirty="0"/>
          </a:p>
        </p:txBody>
      </p:sp>
      <p:sp>
        <p:nvSpPr>
          <p:cNvPr id="54277" name="Rectangle 5">
            <a:extLst>
              <a:ext uri="{FF2B5EF4-FFF2-40B4-BE49-F238E27FC236}">
                <a16:creationId xmlns:a16="http://schemas.microsoft.com/office/drawing/2014/main" id="{249CA92A-BA69-485B-83C2-17152A0A93C5}"/>
              </a:ext>
            </a:extLst>
          </p:cNvPr>
          <p:cNvSpPr>
            <a:spLocks noGrp="1" noChangeArrowheads="1"/>
          </p:cNvSpPr>
          <p:nvPr>
            <p:ph type="sldNum" sz="quarter" idx="3"/>
          </p:nvPr>
        </p:nvSpPr>
        <p:spPr bwMode="auto">
          <a:xfrm>
            <a:off x="4144963" y="9118600"/>
            <a:ext cx="3168650" cy="481013"/>
          </a:xfrm>
          <a:prstGeom prst="rect">
            <a:avLst/>
          </a:prstGeom>
          <a:noFill/>
          <a:ln w="9525">
            <a:noFill/>
            <a:miter lim="800000"/>
            <a:headEnd/>
            <a:tailEnd/>
          </a:ln>
        </p:spPr>
        <p:txBody>
          <a:bodyPr vert="horz" wrap="square" lIns="94830" tIns="47415" rIns="94830" bIns="47415" numCol="1" anchor="b" anchorCtr="0" compatLnSpc="1">
            <a:prstTxWarp prst="textNoShape">
              <a:avLst/>
            </a:prstTxWarp>
          </a:bodyPr>
          <a:lstStyle>
            <a:lvl1pPr algn="r">
              <a:spcBef>
                <a:spcPct val="20000"/>
              </a:spcBef>
              <a:buFont typeface="Arial" panose="020B0604020202020204" pitchFamily="34" charset="0"/>
              <a:buChar char="•"/>
              <a:defRPr sz="1200" smtClean="0">
                <a:latin typeface="Arial" panose="020B0604020202020204" pitchFamily="34" charset="0"/>
              </a:defRPr>
            </a:lvl1pPr>
          </a:lstStyle>
          <a:p>
            <a:pPr>
              <a:defRPr/>
            </a:pPr>
            <a:fld id="{EAF2A739-88DC-4FA1-BD50-D79CB8829365}"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CAE6AC6-60B3-484B-9501-D5A03950AD57}"/>
              </a:ext>
            </a:extLst>
          </p:cNvPr>
          <p:cNvSpPr>
            <a:spLocks noGrp="1" noChangeArrowheads="1"/>
          </p:cNvSpPr>
          <p:nvPr>
            <p:ph type="hdr" sz="quarter"/>
          </p:nvPr>
        </p:nvSpPr>
        <p:spPr bwMode="auto">
          <a:xfrm>
            <a:off x="0" y="0"/>
            <a:ext cx="3168650" cy="481013"/>
          </a:xfrm>
          <a:prstGeom prst="rect">
            <a:avLst/>
          </a:prstGeom>
          <a:noFill/>
          <a:ln w="9525">
            <a:noFill/>
            <a:miter lim="800000"/>
            <a:headEnd/>
            <a:tailEnd/>
          </a:ln>
        </p:spPr>
        <p:txBody>
          <a:bodyPr vert="horz" wrap="square" lIns="96631" tIns="48315" rIns="96631" bIns="48315" numCol="1" anchor="t" anchorCtr="0" compatLnSpc="1">
            <a:prstTxWarp prst="textNoShape">
              <a:avLst/>
            </a:prstTxWarp>
          </a:bodyPr>
          <a:lstStyle>
            <a:lvl1pPr defTabSz="964974" eaLnBrk="1" hangingPunct="1">
              <a:defRPr sz="1200">
                <a:latin typeface="Arial" charset="0"/>
                <a:ea typeface="MS PGothic"/>
                <a:cs typeface="MS PGothic"/>
              </a:defRPr>
            </a:lvl1pPr>
          </a:lstStyle>
          <a:p>
            <a:pPr>
              <a:defRPr/>
            </a:pPr>
            <a:endParaRPr lang="en-US" dirty="0"/>
          </a:p>
        </p:txBody>
      </p:sp>
      <p:sp>
        <p:nvSpPr>
          <p:cNvPr id="7171" name="Rectangle 3">
            <a:extLst>
              <a:ext uri="{FF2B5EF4-FFF2-40B4-BE49-F238E27FC236}">
                <a16:creationId xmlns:a16="http://schemas.microsoft.com/office/drawing/2014/main" id="{869D1D55-7F66-47FC-BD88-1010403A08A7}"/>
              </a:ext>
            </a:extLst>
          </p:cNvPr>
          <p:cNvSpPr>
            <a:spLocks noGrp="1" noChangeArrowheads="1"/>
          </p:cNvSpPr>
          <p:nvPr>
            <p:ph type="dt" idx="1"/>
          </p:nvPr>
        </p:nvSpPr>
        <p:spPr bwMode="auto">
          <a:xfrm>
            <a:off x="4144963" y="0"/>
            <a:ext cx="3168650" cy="481013"/>
          </a:xfrm>
          <a:prstGeom prst="rect">
            <a:avLst/>
          </a:prstGeom>
          <a:noFill/>
          <a:ln w="9525">
            <a:noFill/>
            <a:miter lim="800000"/>
            <a:headEnd/>
            <a:tailEnd/>
          </a:ln>
        </p:spPr>
        <p:txBody>
          <a:bodyPr vert="horz" wrap="square" lIns="96631" tIns="48315" rIns="96631" bIns="48315" numCol="1" anchor="t" anchorCtr="0" compatLnSpc="1">
            <a:prstTxWarp prst="textNoShape">
              <a:avLst/>
            </a:prstTxWarp>
          </a:bodyPr>
          <a:lstStyle>
            <a:lvl1pPr algn="r" defTabSz="964974" eaLnBrk="1" hangingPunct="1">
              <a:defRPr sz="1200">
                <a:latin typeface="Arial" charset="0"/>
                <a:ea typeface="MS PGothic"/>
                <a:cs typeface="MS PGothic"/>
              </a:defRPr>
            </a:lvl1pPr>
          </a:lstStyle>
          <a:p>
            <a:pPr>
              <a:defRPr/>
            </a:pPr>
            <a:endParaRPr lang="en-US" dirty="0"/>
          </a:p>
        </p:txBody>
      </p:sp>
      <p:sp>
        <p:nvSpPr>
          <p:cNvPr id="3076" name="Rectangle 4">
            <a:extLst>
              <a:ext uri="{FF2B5EF4-FFF2-40B4-BE49-F238E27FC236}">
                <a16:creationId xmlns:a16="http://schemas.microsoft.com/office/drawing/2014/main" id="{4060C470-E79A-4342-A75C-3D0694F76CD2}"/>
              </a:ext>
            </a:extLst>
          </p:cNvPr>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a16="http://schemas.microsoft.com/office/drawing/2014/main" id="{2C8928AB-10CE-45C2-85AA-41DD3892DB7A}"/>
              </a:ext>
            </a:extLst>
          </p:cNvPr>
          <p:cNvSpPr>
            <a:spLocks noGrp="1" noChangeArrowheads="1"/>
          </p:cNvSpPr>
          <p:nvPr>
            <p:ph type="body" sz="quarter" idx="3"/>
          </p:nvPr>
        </p:nvSpPr>
        <p:spPr bwMode="auto">
          <a:xfrm>
            <a:off x="731838" y="4559300"/>
            <a:ext cx="5851525" cy="4322763"/>
          </a:xfrm>
          <a:prstGeom prst="rect">
            <a:avLst/>
          </a:prstGeom>
          <a:noFill/>
          <a:ln w="9525">
            <a:noFill/>
            <a:miter lim="800000"/>
            <a:headEnd/>
            <a:tailEnd/>
          </a:ln>
        </p:spPr>
        <p:txBody>
          <a:bodyPr vert="horz" wrap="square" lIns="96631" tIns="48315" rIns="96631" bIns="48315"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174" name="Rectangle 6">
            <a:extLst>
              <a:ext uri="{FF2B5EF4-FFF2-40B4-BE49-F238E27FC236}">
                <a16:creationId xmlns:a16="http://schemas.microsoft.com/office/drawing/2014/main" id="{A957B962-D731-453E-86CC-1A823B7AA3B4}"/>
              </a:ext>
            </a:extLst>
          </p:cNvPr>
          <p:cNvSpPr>
            <a:spLocks noGrp="1" noChangeArrowheads="1"/>
          </p:cNvSpPr>
          <p:nvPr>
            <p:ph type="ftr" sz="quarter" idx="4"/>
          </p:nvPr>
        </p:nvSpPr>
        <p:spPr bwMode="auto">
          <a:xfrm>
            <a:off x="0" y="9118600"/>
            <a:ext cx="3168650" cy="481013"/>
          </a:xfrm>
          <a:prstGeom prst="rect">
            <a:avLst/>
          </a:prstGeom>
          <a:noFill/>
          <a:ln w="9525">
            <a:noFill/>
            <a:miter lim="800000"/>
            <a:headEnd/>
            <a:tailEnd/>
          </a:ln>
        </p:spPr>
        <p:txBody>
          <a:bodyPr vert="horz" wrap="square" lIns="96631" tIns="48315" rIns="96631" bIns="48315" numCol="1" anchor="b" anchorCtr="0" compatLnSpc="1">
            <a:prstTxWarp prst="textNoShape">
              <a:avLst/>
            </a:prstTxWarp>
          </a:bodyPr>
          <a:lstStyle>
            <a:lvl1pPr defTabSz="964974" eaLnBrk="1" hangingPunct="1">
              <a:defRPr sz="1200">
                <a:latin typeface="Arial" charset="0"/>
                <a:ea typeface="MS PGothic"/>
                <a:cs typeface="MS PGothic"/>
              </a:defRPr>
            </a:lvl1pPr>
          </a:lstStyle>
          <a:p>
            <a:pPr>
              <a:defRPr/>
            </a:pPr>
            <a:endParaRPr lang="en-US" dirty="0"/>
          </a:p>
        </p:txBody>
      </p:sp>
      <p:sp>
        <p:nvSpPr>
          <p:cNvPr id="7175" name="Rectangle 7">
            <a:extLst>
              <a:ext uri="{FF2B5EF4-FFF2-40B4-BE49-F238E27FC236}">
                <a16:creationId xmlns:a16="http://schemas.microsoft.com/office/drawing/2014/main" id="{1DBFED95-457A-4444-BF6A-2BB8D674CD0D}"/>
              </a:ext>
            </a:extLst>
          </p:cNvPr>
          <p:cNvSpPr>
            <a:spLocks noGrp="1" noChangeArrowheads="1"/>
          </p:cNvSpPr>
          <p:nvPr>
            <p:ph type="sldNum" sz="quarter" idx="5"/>
          </p:nvPr>
        </p:nvSpPr>
        <p:spPr bwMode="auto">
          <a:xfrm>
            <a:off x="4144963" y="9118600"/>
            <a:ext cx="3168650" cy="481013"/>
          </a:xfrm>
          <a:prstGeom prst="rect">
            <a:avLst/>
          </a:prstGeom>
          <a:noFill/>
          <a:ln w="9525">
            <a:noFill/>
            <a:miter lim="800000"/>
            <a:headEnd/>
            <a:tailEnd/>
          </a:ln>
        </p:spPr>
        <p:txBody>
          <a:bodyPr vert="horz" wrap="square" lIns="96631" tIns="48315" rIns="96631" bIns="48315" numCol="1" anchor="b" anchorCtr="0" compatLnSpc="1">
            <a:prstTxWarp prst="textNoShape">
              <a:avLst/>
            </a:prstTxWarp>
          </a:bodyPr>
          <a:lstStyle>
            <a:lvl1pPr algn="r" defTabSz="963613" eaLnBrk="1" hangingPunct="1">
              <a:defRPr sz="1200" smtClean="0">
                <a:latin typeface="Arial" panose="020B0604020202020204" pitchFamily="34" charset="0"/>
              </a:defRPr>
            </a:lvl1pPr>
          </a:lstStyle>
          <a:p>
            <a:pPr>
              <a:defRPr/>
            </a:pPr>
            <a:fld id="{11BD1B47-854E-408A-B33F-716F75751E07}"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Arial" charset="0"/>
        <a:ea typeface="MS PGothic" pitchFamily="34" charset="-128"/>
        <a:cs typeface="MS PGothic"/>
      </a:defRPr>
    </a:lvl1pPr>
    <a:lvl2pPr marL="457200" algn="l" rtl="0" eaLnBrk="0" fontAlgn="base" hangingPunct="0">
      <a:spcBef>
        <a:spcPct val="30000"/>
      </a:spcBef>
      <a:spcAft>
        <a:spcPct val="0"/>
      </a:spcAft>
      <a:defRPr sz="1600" kern="1200">
        <a:solidFill>
          <a:schemeClr val="tx1"/>
        </a:solidFill>
        <a:latin typeface="Arial" charset="0"/>
        <a:ea typeface="MS PGothic" pitchFamily="34" charset="-128"/>
        <a:cs typeface="MS PGothic" pitchFamily="34" charset="-128"/>
      </a:defRPr>
    </a:lvl2pPr>
    <a:lvl3pPr marL="914400" algn="l" rtl="0" eaLnBrk="0" fontAlgn="base" hangingPunct="0">
      <a:spcBef>
        <a:spcPct val="30000"/>
      </a:spcBef>
      <a:spcAft>
        <a:spcPct val="0"/>
      </a:spcAft>
      <a:defRPr sz="1600" kern="1200">
        <a:solidFill>
          <a:schemeClr val="tx1"/>
        </a:solidFill>
        <a:latin typeface="Arial" charset="0"/>
        <a:ea typeface="MS PGothic" pitchFamily="34" charset="-128"/>
        <a:cs typeface="MS PGothic" pitchFamily="34" charset="-128"/>
      </a:defRPr>
    </a:lvl3pPr>
    <a:lvl4pPr marL="1371600" algn="l" rtl="0" eaLnBrk="0" fontAlgn="base" hangingPunct="0">
      <a:spcBef>
        <a:spcPct val="30000"/>
      </a:spcBef>
      <a:spcAft>
        <a:spcPct val="0"/>
      </a:spcAft>
      <a:defRPr sz="1600" kern="1200">
        <a:solidFill>
          <a:schemeClr val="tx1"/>
        </a:solidFill>
        <a:latin typeface="Arial" charset="0"/>
        <a:ea typeface="MS PGothic" pitchFamily="34" charset="-128"/>
        <a:cs typeface="MS PGothic" pitchFamily="34" charset="-128"/>
      </a:defRPr>
    </a:lvl4pPr>
    <a:lvl5pPr marL="1828800" algn="l" rtl="0" eaLnBrk="0" fontAlgn="base" hangingPunct="0">
      <a:spcBef>
        <a:spcPct val="30000"/>
      </a:spcBef>
      <a:spcAft>
        <a:spcPct val="0"/>
      </a:spcAft>
      <a:defRPr sz="1600" kern="1200">
        <a:solidFill>
          <a:schemeClr val="tx1"/>
        </a:solidFill>
        <a:latin typeface="Arial" charset="0"/>
        <a:ea typeface="MS PGothic" pitchFamily="34" charset="-128"/>
        <a:cs typeface="MS PGothic"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local.iteris.com/arc-it/html/viewpoints/enterprise.html" TargetMode="External"/><Relationship Id="rId7" Type="http://schemas.openxmlformats.org/officeDocument/2006/relationships/hyperlink" Target="https://local.iteris.com/arc-it/index.html"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local.iteris.com/arc-it/html/viewpoints/communications.html" TargetMode="External"/><Relationship Id="rId5" Type="http://schemas.openxmlformats.org/officeDocument/2006/relationships/hyperlink" Target="https://local.iteris.com/arc-it/html/viewpoints/physical.html" TargetMode="External"/><Relationship Id="rId4" Type="http://schemas.openxmlformats.org/officeDocument/2006/relationships/hyperlink" Target="https://local.iteris.com/arc-it/html/viewpoints/functional.html"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gps.gov/"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qualcomm.com/media/documents/files/introduction-to-c-v2x.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its.dot.gov/pilots/index.htm"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transportationops.org/CATCoalition"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transportationops.org/spatchallenge"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transportation.gov/research-and-technology/interactive-connected-vehicle-deployment-map"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apps.trb.org/cmsfeed/TRBNetProjectDisplay.asp?ProjectID=3824"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ite.org/technical-resources/standards/connected-intersection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C46C20DB-9FD7-499F-B496-26CCB532F125}"/>
              </a:ext>
            </a:extLst>
          </p:cNvPr>
          <p:cNvSpPr>
            <a:spLocks noGrp="1" noRot="1" noChangeAspect="1" noChangeArrowheads="1" noTextEdit="1"/>
          </p:cNvSpPr>
          <p:nvPr>
            <p:ph type="sldImg"/>
          </p:nvPr>
        </p:nvSpPr>
        <p:spPr>
          <a:ln/>
        </p:spPr>
      </p:sp>
      <p:sp>
        <p:nvSpPr>
          <p:cNvPr id="6147" name="Notes Placeholder 2">
            <a:extLst>
              <a:ext uri="{FF2B5EF4-FFF2-40B4-BE49-F238E27FC236}">
                <a16:creationId xmlns:a16="http://schemas.microsoft.com/office/drawing/2014/main" id="{B19025CB-FE3F-4577-8B6F-47BAE12950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dirty="0">
                <a:latin typeface="Arial" panose="020B0604020202020204" pitchFamily="34" charset="0"/>
                <a:cs typeface="Arial" panose="020B0604020202020204" pitchFamily="34" charset="0"/>
              </a:rPr>
              <a:t>All slides need to have notes, below is the example notes from the 2016 ITS e-primer slides</a:t>
            </a:r>
          </a:p>
          <a:p>
            <a:r>
              <a:rPr lang="en-US" altLang="en-US" sz="1200" dirty="0">
                <a:latin typeface="Arial" panose="020B0604020202020204" pitchFamily="34" charset="0"/>
                <a:cs typeface="Arial" panose="020B0604020202020204" pitchFamily="34" charset="0"/>
              </a:rPr>
              <a:t>===================================================================</a:t>
            </a:r>
          </a:p>
          <a:p>
            <a:endParaRPr lang="en-US" altLang="en-US" sz="1200" dirty="0">
              <a:latin typeface="Arial" panose="020B0604020202020204" pitchFamily="34" charset="0"/>
              <a:cs typeface="Arial" panose="020B0604020202020204" pitchFamily="34" charset="0"/>
            </a:endParaRPr>
          </a:p>
          <a:p>
            <a:r>
              <a:rPr lang="en-US" altLang="en-US" sz="1200" dirty="0">
                <a:latin typeface="Arial" panose="020B0604020202020204" pitchFamily="34" charset="0"/>
                <a:cs typeface="Arial" panose="020B0604020202020204" pitchFamily="34" charset="0"/>
              </a:rPr>
              <a:t>This is the first, title slide in all modules.</a:t>
            </a:r>
          </a:p>
          <a:p>
            <a:endParaRPr lang="en-US" altLang="en-US" sz="1200" dirty="0">
              <a:latin typeface="Arial" panose="020B0604020202020204" pitchFamily="34" charset="0"/>
              <a:cs typeface="Arial" panose="020B0604020202020204" pitchFamily="34" charset="0"/>
            </a:endParaRPr>
          </a:p>
          <a:p>
            <a:r>
              <a:rPr lang="en-US" altLang="en-US" sz="1200" dirty="0">
                <a:latin typeface="Arial" panose="020B0604020202020204" pitchFamily="34" charset="0"/>
                <a:cs typeface="Arial" panose="020B0604020202020204" pitchFamily="34" charset="0"/>
              </a:rPr>
              <a:t>The following slides are in this order:</a:t>
            </a:r>
          </a:p>
          <a:p>
            <a:pPr>
              <a:buFont typeface="Wingdings" panose="05000000000000000000" pitchFamily="2" charset="2"/>
              <a:buChar char="§"/>
            </a:pPr>
            <a:r>
              <a:rPr lang="en-US" altLang="en-US" sz="1200" dirty="0">
                <a:latin typeface="Arial" panose="020B0604020202020204" pitchFamily="34" charset="0"/>
                <a:cs typeface="Arial" panose="020B0604020202020204" pitchFamily="34" charset="0"/>
              </a:rPr>
              <a:t>Instructor</a:t>
            </a:r>
          </a:p>
          <a:p>
            <a:pPr>
              <a:buFont typeface="Wingdings" panose="05000000000000000000" pitchFamily="2" charset="2"/>
              <a:buChar char="§"/>
            </a:pPr>
            <a:r>
              <a:rPr lang="en-US" altLang="en-US" sz="1200" dirty="0">
                <a:latin typeface="Arial" panose="020B0604020202020204" pitchFamily="34" charset="0"/>
                <a:cs typeface="Arial" panose="020B0604020202020204" pitchFamily="34" charset="0"/>
              </a:rPr>
              <a:t>Learning Objectives</a:t>
            </a:r>
          </a:p>
          <a:p>
            <a:pPr>
              <a:buFont typeface="Wingdings" panose="05000000000000000000" pitchFamily="2" charset="2"/>
              <a:buChar char="§"/>
            </a:pPr>
            <a:r>
              <a:rPr lang="en-US" altLang="en-US" sz="1200" dirty="0">
                <a:latin typeface="Arial" panose="020B0604020202020204" pitchFamily="34" charset="0"/>
                <a:cs typeface="Arial" panose="020B0604020202020204" pitchFamily="34" charset="0"/>
              </a:rPr>
              <a:t>Content-related slide(s)</a:t>
            </a:r>
          </a:p>
          <a:p>
            <a:pPr>
              <a:buFont typeface="Wingdings" panose="05000000000000000000" pitchFamily="2" charset="2"/>
              <a:buChar char="§"/>
            </a:pPr>
            <a:r>
              <a:rPr lang="en-US" altLang="en-US" sz="1200" dirty="0">
                <a:latin typeface="Arial" panose="020B0604020202020204" pitchFamily="34" charset="0"/>
                <a:cs typeface="Arial" panose="020B0604020202020204" pitchFamily="34" charset="0"/>
              </a:rPr>
              <a:t>Summary (what we have learned)</a:t>
            </a:r>
          </a:p>
          <a:p>
            <a:pPr>
              <a:buFont typeface="Wingdings" panose="05000000000000000000" pitchFamily="2" charset="2"/>
              <a:buChar char="§"/>
            </a:pPr>
            <a:r>
              <a:rPr lang="en-US" altLang="en-US" sz="1200" dirty="0">
                <a:latin typeface="Arial" panose="020B0604020202020204" pitchFamily="34" charset="0"/>
                <a:cs typeface="Arial" panose="020B0604020202020204" pitchFamily="34" charset="0"/>
              </a:rPr>
              <a:t>References</a:t>
            </a:r>
          </a:p>
          <a:p>
            <a:pPr>
              <a:buFont typeface="Wingdings" panose="05000000000000000000" pitchFamily="2" charset="2"/>
              <a:buChar char="§"/>
            </a:pPr>
            <a:r>
              <a:rPr lang="en-US" altLang="en-US" sz="1200" dirty="0">
                <a:latin typeface="Arial" panose="020B0604020202020204" pitchFamily="34" charset="0"/>
                <a:cs typeface="Arial" panose="020B0604020202020204" pitchFamily="34" charset="0"/>
              </a:rPr>
              <a:t>Questions?</a:t>
            </a:r>
          </a:p>
          <a:p>
            <a:pPr>
              <a:buFontTx/>
              <a:buChar char="-"/>
            </a:pPr>
            <a:endParaRPr lang="en-US" altLang="en-US" sz="1200" dirty="0">
              <a:latin typeface="Arial" panose="020B0604020202020204" pitchFamily="34" charset="0"/>
              <a:cs typeface="Arial" panose="020B0604020202020204" pitchFamily="34" charset="0"/>
            </a:endParaRPr>
          </a:p>
          <a:p>
            <a:pPr eaLnBrk="1" hangingPunct="1"/>
            <a:r>
              <a:rPr lang="en-US" altLang="en-US" sz="1200" dirty="0">
                <a:latin typeface="Arial" panose="020B0604020202020204" pitchFamily="34" charset="0"/>
              </a:rPr>
              <a:t>This module is sponsored by the U.S. Department of Transportation</a:t>
            </a:r>
            <a:r>
              <a:rPr lang="ja-JP" altLang="en-US" sz="1200" dirty="0">
                <a:latin typeface="Arial" panose="020B0604020202020204" pitchFamily="34" charset="0"/>
              </a:rPr>
              <a:t>’</a:t>
            </a:r>
            <a:r>
              <a:rPr lang="en-US" altLang="ja-JP" sz="1200" dirty="0">
                <a:latin typeface="Arial" panose="020B0604020202020204" pitchFamily="34" charset="0"/>
              </a:rPr>
              <a:t>s ITS Professional Capacity Building (PCB) Program</a:t>
            </a:r>
            <a:r>
              <a:rPr lang="en-US" altLang="ja-JP" sz="1200" i="1" dirty="0">
                <a:latin typeface="Arial" panose="020B0604020202020204" pitchFamily="34" charset="0"/>
              </a:rPr>
              <a:t>.</a:t>
            </a:r>
            <a:r>
              <a:rPr lang="en-US" altLang="ja-JP" sz="1200" dirty="0">
                <a:latin typeface="Arial" panose="020B0604020202020204" pitchFamily="34" charset="0"/>
              </a:rPr>
              <a:t> The ITS PCB Program is part of the Research and Innovative Technology Administration</a:t>
            </a:r>
            <a:r>
              <a:rPr lang="ja-JP" altLang="en-US" sz="1200" dirty="0">
                <a:latin typeface="Arial" panose="020B0604020202020204" pitchFamily="34" charset="0"/>
              </a:rPr>
              <a:t>’</a:t>
            </a:r>
            <a:r>
              <a:rPr lang="en-US" altLang="ja-JP" sz="1200" dirty="0">
                <a:latin typeface="Arial" panose="020B0604020202020204" pitchFamily="34" charset="0"/>
              </a:rPr>
              <a:t>s ITS Joint Program Office.</a:t>
            </a:r>
          </a:p>
          <a:p>
            <a:pPr eaLnBrk="1" hangingPunct="1"/>
            <a:r>
              <a:rPr lang="en-US" altLang="en-US" sz="1200" dirty="0">
                <a:latin typeface="Arial" panose="020B0604020202020204" pitchFamily="34" charset="0"/>
              </a:rPr>
              <a:t> </a:t>
            </a:r>
          </a:p>
          <a:p>
            <a:pPr eaLnBrk="1" hangingPunct="1">
              <a:spcBef>
                <a:spcPct val="0"/>
              </a:spcBef>
            </a:pPr>
            <a:r>
              <a:rPr lang="en-US" altLang="en-US" sz="1200" dirty="0">
                <a:latin typeface="Arial" panose="020B0604020202020204" pitchFamily="34" charset="0"/>
              </a:rPr>
              <a:t>Thank you for participating and we hope you find this module helpful.</a:t>
            </a:r>
          </a:p>
        </p:txBody>
      </p:sp>
      <p:sp>
        <p:nvSpPr>
          <p:cNvPr id="6148" name="Slide Number Placeholder 3">
            <a:extLst>
              <a:ext uri="{FF2B5EF4-FFF2-40B4-BE49-F238E27FC236}">
                <a16:creationId xmlns:a16="http://schemas.microsoft.com/office/drawing/2014/main" id="{0E2DE24C-B07A-4854-A9BC-35572EC5FA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000">
                <a:solidFill>
                  <a:schemeClr val="tx1"/>
                </a:solidFill>
                <a:latin typeface="Tahoma" panose="020B0604030504040204" pitchFamily="34" charset="0"/>
                <a:ea typeface="MS PGothic" panose="020B0600070205080204" pitchFamily="34" charset="-128"/>
              </a:defRPr>
            </a:lvl1pPr>
            <a:lvl2pPr marL="37931725" indent="-37474525" defTabSz="963613">
              <a:defRPr sz="2000">
                <a:solidFill>
                  <a:schemeClr val="tx1"/>
                </a:solidFill>
                <a:latin typeface="Tahoma" panose="020B0604030504040204" pitchFamily="34" charset="0"/>
                <a:ea typeface="MS PGothic" panose="020B0600070205080204" pitchFamily="34" charset="-128"/>
              </a:defRPr>
            </a:lvl2pPr>
            <a:lvl3pPr marL="1143000" indent="-228600" defTabSz="963613">
              <a:defRPr sz="2000">
                <a:solidFill>
                  <a:schemeClr val="tx1"/>
                </a:solidFill>
                <a:latin typeface="Tahoma" panose="020B0604030504040204" pitchFamily="34" charset="0"/>
                <a:ea typeface="MS PGothic" panose="020B0600070205080204" pitchFamily="34" charset="-128"/>
              </a:defRPr>
            </a:lvl3pPr>
            <a:lvl4pPr marL="1600200" indent="-228600" defTabSz="963613">
              <a:defRPr sz="2000">
                <a:solidFill>
                  <a:schemeClr val="tx1"/>
                </a:solidFill>
                <a:latin typeface="Tahoma" panose="020B0604030504040204" pitchFamily="34" charset="0"/>
                <a:ea typeface="MS PGothic" panose="020B0600070205080204" pitchFamily="34" charset="-128"/>
              </a:defRPr>
            </a:lvl4pPr>
            <a:lvl5pPr marL="2057400" indent="-228600" defTabSz="963613">
              <a:defRPr sz="2000">
                <a:solidFill>
                  <a:schemeClr val="tx1"/>
                </a:solidFill>
                <a:latin typeface="Tahoma" panose="020B0604030504040204" pitchFamily="34" charset="0"/>
                <a:ea typeface="MS PGothic" panose="020B0600070205080204" pitchFamily="34" charset="-128"/>
              </a:defRPr>
            </a:lvl5pPr>
            <a:lvl6pPr marL="2514600" indent="-228600" defTabSz="963613"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defTabSz="963613"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defTabSz="963613"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defTabSz="963613"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fld id="{100977A8-F75F-4722-9334-F475EADD7760}" type="slidenum">
              <a:rPr lang="en-US" altLang="en-US" sz="1200">
                <a:latin typeface="Arial" panose="020B0604020202020204" pitchFamily="34" charset="0"/>
              </a:rPr>
              <a:pPr/>
              <a:t>1</a:t>
            </a:fld>
            <a:endParaRPr lang="en-US" altLang="en-US" sz="1200"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018B5F6E-20D8-4B0C-82CB-15460B79FBD8}"/>
              </a:ext>
            </a:extLst>
          </p:cNvPr>
          <p:cNvSpPr>
            <a:spLocks noGrp="1" noRot="1" noChangeAspect="1" noTextEdit="1"/>
          </p:cNvSpPr>
          <p:nvPr>
            <p:ph type="sldImg"/>
          </p:nvPr>
        </p:nvSpPr>
        <p:spPr>
          <a:ln/>
        </p:spPr>
      </p:sp>
      <p:sp>
        <p:nvSpPr>
          <p:cNvPr id="38915" name="Notes Placeholder 2">
            <a:extLst>
              <a:ext uri="{FF2B5EF4-FFF2-40B4-BE49-F238E27FC236}">
                <a16:creationId xmlns:a16="http://schemas.microsoft.com/office/drawing/2014/main" id="{07E0DEBF-CE35-4A85-9FD3-526B119D50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MS PGothic" panose="020B0600070205080204" pitchFamily="34" charset="-128"/>
              </a:rPr>
              <a:t>Over the past few years, the USDOT and the transportation industry have made a significant investment in the development of applications in the connected vehicle environment.  This development included significant research into identifying and documenting the needs associated with the various stakeholders from which system requirements were developed and prototype applications were built and tested.  As part of the Connected Vehicle Pilot program, the USDOT identified a significant number of applications or potential applications for deployment at these sites.</a:t>
            </a:r>
          </a:p>
        </p:txBody>
      </p:sp>
      <p:sp>
        <p:nvSpPr>
          <p:cNvPr id="38916" name="Slide Number Placeholder 3">
            <a:extLst>
              <a:ext uri="{FF2B5EF4-FFF2-40B4-BE49-F238E27FC236}">
                <a16:creationId xmlns:a16="http://schemas.microsoft.com/office/drawing/2014/main" id="{A1123457-FF84-435A-AFEE-13C19F36DD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000">
                <a:solidFill>
                  <a:schemeClr val="tx1"/>
                </a:solidFill>
                <a:latin typeface="Tahoma" panose="020B0604030504040204" pitchFamily="34" charset="0"/>
                <a:ea typeface="MS PGothic" panose="020B0600070205080204" pitchFamily="34" charset="-128"/>
              </a:defRPr>
            </a:lvl1pPr>
            <a:lvl2pPr marL="742950" indent="-285750" defTabSz="930275">
              <a:defRPr sz="2000">
                <a:solidFill>
                  <a:schemeClr val="tx1"/>
                </a:solidFill>
                <a:latin typeface="Tahoma" panose="020B0604030504040204" pitchFamily="34" charset="0"/>
                <a:ea typeface="MS PGothic" panose="020B0600070205080204" pitchFamily="34" charset="-128"/>
              </a:defRPr>
            </a:lvl2pPr>
            <a:lvl3pPr marL="1143000" indent="-228600" defTabSz="930275">
              <a:defRPr sz="2000">
                <a:solidFill>
                  <a:schemeClr val="tx1"/>
                </a:solidFill>
                <a:latin typeface="Tahoma" panose="020B0604030504040204" pitchFamily="34" charset="0"/>
                <a:ea typeface="MS PGothic" panose="020B0600070205080204" pitchFamily="34" charset="-128"/>
              </a:defRPr>
            </a:lvl3pPr>
            <a:lvl4pPr marL="1600200" indent="-228600" defTabSz="930275">
              <a:defRPr sz="2000">
                <a:solidFill>
                  <a:schemeClr val="tx1"/>
                </a:solidFill>
                <a:latin typeface="Tahoma" panose="020B0604030504040204" pitchFamily="34" charset="0"/>
                <a:ea typeface="MS PGothic" panose="020B0600070205080204" pitchFamily="34" charset="-128"/>
              </a:defRPr>
            </a:lvl4pPr>
            <a:lvl5pPr marL="2057400" indent="-228600" defTabSz="930275">
              <a:defRPr sz="2000">
                <a:solidFill>
                  <a:schemeClr val="tx1"/>
                </a:solidFill>
                <a:latin typeface="Tahom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fld id="{733C322E-0AF4-4443-BECD-1C33005A9188}" type="slidenum">
              <a:rPr lang="en-US" altLang="en-US" sz="1200">
                <a:latin typeface="Arial" panose="020B0604020202020204" pitchFamily="34" charset="0"/>
              </a:rPr>
              <a:pPr/>
              <a:t>12</a:t>
            </a:fld>
            <a:endParaRPr lang="en-US" altLang="en-US" sz="1200"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185"/>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Red light violation warning (RLVW) is a priority V2I safety application.  It has the potential to reduce the likelihood of serious crashes and can be deployed in all vehicle types.</a:t>
            </a:r>
          </a:p>
          <a:p>
            <a:pPr marL="0" marR="0">
              <a:spcBef>
                <a:spcPts val="185"/>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p>
          <a:p>
            <a:pPr marL="0" marR="0">
              <a:spcBef>
                <a:spcPts val="185"/>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In the RLVW application, as shown in Figure 2, a CV approaching a connected intersection receives messages describing the intersection geometry, signal phase and timing, and real-time position corrections (if available).  The application in the vehicle uses its position, speed, and heading to make a determination relative to intersection geometry and signal timing as to whether it can proceed through the intersection without violating the red signal.  A warning is shown to the driver if a violation is likely.</a:t>
            </a:r>
          </a:p>
          <a:p>
            <a:endParaRPr lang="en-US" dirty="0"/>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13</a:t>
            </a:fld>
            <a:endParaRPr lang="en-US" altLang="en-US" dirty="0"/>
          </a:p>
        </p:txBody>
      </p:sp>
    </p:spTree>
    <p:extLst>
      <p:ext uri="{BB962C8B-B14F-4D97-AF65-F5344CB8AC3E}">
        <p14:creationId xmlns:p14="http://schemas.microsoft.com/office/powerpoint/2010/main" val="1680992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185"/>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The National ITS Reference Architecture, now known as the Architecture Reference for Cooperative and Intelligent Transportation (ARC-IT), combines the previous National Intelligent Transportation Systems Architecture and the Connected Vehicle Reference Implementation Architecture (CVRIA).  It describes the integration of CV systems with infrastructural ITS in a set of four architectural views: Enterprise, Functional, Physical, and Communications.  </a:t>
            </a:r>
          </a:p>
          <a:p>
            <a:pPr marL="0" marR="0">
              <a:spcBef>
                <a:spcPts val="185"/>
              </a:spcBef>
              <a:spcAft>
                <a:spcPts val="0"/>
              </a:spcAf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a:buFont typeface="Arial" panose="020B0604020202020204" pitchFamily="34" charset="0"/>
              <a:buChar char="•"/>
            </a:pPr>
            <a:r>
              <a:rPr lang="en-US" sz="2000" kern="1200" dirty="0">
                <a:solidFill>
                  <a:schemeClr val="tx1"/>
                </a:solidFill>
                <a:latin typeface="Arial" charset="0"/>
                <a:ea typeface="MS PGothic" pitchFamily="34" charset="-128"/>
                <a:hlinkClick r:id="rId3">
                  <a:extLst>
                    <a:ext uri="{A12FA001-AC4F-418D-AE19-62706E023703}">
                      <ahyp:hlinkClr xmlns:ahyp="http://schemas.microsoft.com/office/drawing/2018/hyperlinkcolor" val="tx"/>
                    </a:ext>
                  </a:extLst>
                </a:hlinkClick>
              </a:rPr>
              <a:t>Enterprise</a:t>
            </a:r>
            <a:r>
              <a:rPr lang="en-US" sz="2000" kern="1200" dirty="0">
                <a:solidFill>
                  <a:schemeClr val="tx1"/>
                </a:solidFill>
                <a:latin typeface="Arial" charset="0"/>
                <a:ea typeface="MS PGothic" pitchFamily="34" charset="-128"/>
              </a:rPr>
              <a:t> - Describes the relationships between organizations and the roles those organizations play within the connected vehicle environment</a:t>
            </a:r>
          </a:p>
          <a:p>
            <a:pPr>
              <a:buFont typeface="Arial" panose="020B0604020202020204" pitchFamily="34" charset="0"/>
              <a:buChar char="•"/>
            </a:pPr>
            <a:r>
              <a:rPr lang="en-US" sz="2000" kern="1200" dirty="0">
                <a:solidFill>
                  <a:schemeClr val="tx1"/>
                </a:solidFill>
                <a:latin typeface="Arial" charset="0"/>
                <a:ea typeface="MS PGothic" pitchFamily="34" charset="-128"/>
                <a:hlinkClick r:id="rId4">
                  <a:extLst>
                    <a:ext uri="{A12FA001-AC4F-418D-AE19-62706E023703}">
                      <ahyp:hlinkClr xmlns:ahyp="http://schemas.microsoft.com/office/drawing/2018/hyperlinkcolor" val="tx"/>
                    </a:ext>
                  </a:extLst>
                </a:hlinkClick>
              </a:rPr>
              <a:t>Functional</a:t>
            </a:r>
            <a:r>
              <a:rPr lang="en-US" sz="2000" kern="1200" dirty="0">
                <a:solidFill>
                  <a:schemeClr val="tx1"/>
                </a:solidFill>
                <a:latin typeface="Arial" charset="0"/>
                <a:ea typeface="MS PGothic" pitchFamily="34" charset="-128"/>
              </a:rPr>
              <a:t> - Describes abstract functional elements (processes) and their logical interactions (data flows) that satisfy the system requirements</a:t>
            </a:r>
          </a:p>
          <a:p>
            <a:pPr>
              <a:buFont typeface="Arial" panose="020B0604020202020204" pitchFamily="34" charset="0"/>
              <a:buChar char="•"/>
            </a:pPr>
            <a:r>
              <a:rPr lang="en-US" sz="2000" kern="1200" dirty="0">
                <a:solidFill>
                  <a:schemeClr val="tx1"/>
                </a:solidFill>
                <a:latin typeface="Arial" charset="0"/>
                <a:ea typeface="MS PGothic" pitchFamily="34" charset="-128"/>
                <a:hlinkClick r:id="rId5">
                  <a:extLst>
                    <a:ext uri="{A12FA001-AC4F-418D-AE19-62706E023703}">
                      <ahyp:hlinkClr xmlns:ahyp="http://schemas.microsoft.com/office/drawing/2018/hyperlinkcolor" val="tx"/>
                    </a:ext>
                  </a:extLst>
                </a:hlinkClick>
              </a:rPr>
              <a:t>Physical</a:t>
            </a:r>
            <a:r>
              <a:rPr lang="en-US" sz="2000" kern="1200" dirty="0">
                <a:solidFill>
                  <a:schemeClr val="tx1"/>
                </a:solidFill>
                <a:latin typeface="Arial" charset="0"/>
                <a:ea typeface="MS PGothic" pitchFamily="34" charset="-128"/>
              </a:rPr>
              <a:t> - Describes physical objects (systems and devices) and their functional objects as well as the high-level interfaces between those physical objects</a:t>
            </a:r>
          </a:p>
          <a:p>
            <a:pPr>
              <a:buFont typeface="Arial" panose="020B0604020202020204" pitchFamily="34" charset="0"/>
              <a:buChar char="•"/>
            </a:pPr>
            <a:r>
              <a:rPr lang="en-US" sz="2000" kern="1200" dirty="0">
                <a:solidFill>
                  <a:schemeClr val="tx1"/>
                </a:solidFill>
                <a:latin typeface="Arial" charset="0"/>
                <a:ea typeface="MS PGothic" pitchFamily="34" charset="-128"/>
                <a:hlinkClick r:id="rId6">
                  <a:extLst>
                    <a:ext uri="{A12FA001-AC4F-418D-AE19-62706E023703}">
                      <ahyp:hlinkClr xmlns:ahyp="http://schemas.microsoft.com/office/drawing/2018/hyperlinkcolor" val="tx"/>
                    </a:ext>
                  </a:extLst>
                </a:hlinkClick>
              </a:rPr>
              <a:t>Communications</a:t>
            </a:r>
            <a:r>
              <a:rPr lang="en-US" sz="2000" kern="1200" dirty="0">
                <a:solidFill>
                  <a:schemeClr val="tx1"/>
                </a:solidFill>
                <a:latin typeface="Arial" charset="0"/>
                <a:ea typeface="MS PGothic" pitchFamily="34" charset="-128"/>
              </a:rPr>
              <a:t> - Describes </a:t>
            </a:r>
            <a:r>
              <a:rPr lang="en-US" sz="2000" dirty="0"/>
              <a:t>the layered sets of communications protocols that are required to support communications among the physical objects that participate in the connected vehicle environment</a:t>
            </a:r>
          </a:p>
          <a:p>
            <a:pPr marL="0" marR="0">
              <a:spcBef>
                <a:spcPts val="185"/>
              </a:spcBef>
              <a:spcAft>
                <a:spcPts val="0"/>
              </a:spcAf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185"/>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Connected vehicle applications are incorporated among the service packages defined by ARC-IT.</a:t>
            </a:r>
          </a:p>
          <a:p>
            <a:pPr marL="0" marR="0">
              <a:spcBef>
                <a:spcPts val="0"/>
              </a:spcBef>
              <a:spcAft>
                <a:spcPts val="0"/>
              </a:spcAft>
            </a:pPr>
            <a:r>
              <a:rPr lang="en-US"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7"/>
              </a:rPr>
              <a:t>https://local.iteris.com/arc-it/index.html</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14</a:t>
            </a:fld>
            <a:endParaRPr lang="en-US" altLang="en-US" dirty="0"/>
          </a:p>
        </p:txBody>
      </p:sp>
    </p:spTree>
    <p:extLst>
      <p:ext uri="{BB962C8B-B14F-4D97-AF65-F5344CB8AC3E}">
        <p14:creationId xmlns:p14="http://schemas.microsoft.com/office/powerpoint/2010/main" val="1128226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Times New Roman" panose="02020603050405020304" pitchFamily="18" charset="0"/>
                <a:cs typeface="Arial" panose="020B0604020202020204" pitchFamily="34" charset="0"/>
              </a:rPr>
              <a:t>Operation and data exchanges among CVs and with infrastructure in a connected ecosystem require both physical and informational technologies to be deployed to the CV.  Many of these are common features in modern vehicles, but become essential to CV applications.  As shown in the figure, these can be grouped broadly into location technologies, vehicle sensors, on-board equipment for communications, and the driver-vehicle interface features for connected applications.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Times New Roman" panose="02020603050405020304" pitchFamily="18" charset="0"/>
              </a:rPr>
              <a:t>Determining vehicle location is critical to safety and most mobility applications.  Vehicle location and time reference are provided by a global navigation satellite system (GNSS).  In the United States, GNSS location services are provided by the Global Positioning System (GPS) operated and maintained by the US Air Force. Positions provided by GPS may be locally corrected by fixed Differential GPS (DGPS) to account for reduced satellite visibility in dense urban canyons or mountainous areas.  </a:t>
            </a:r>
            <a:r>
              <a:rPr lang="en-US"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3"/>
              </a:rPr>
              <a:t>https://www.gps.gov/</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Times New Roman" panose="02020603050405020304" pitchFamily="18" charset="0"/>
              </a:rPr>
              <a:t>On-board vehicle sensors and controls provide data for use in the vehicle’s own electronic control units, but the data may also be sent and used by CV applications outside the vehicle.  Sensors and controls with data valuable to CV applications are generally monitoring the vehicle’s kinematics (speed, acceleration, and direction of travel), the roadway (vertical accelerations and braking effectiveness), or its operating environment (ambient temperature, precipitation, and lighting).</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a:p>
            <a:pPr marL="0" marR="0">
              <a:spcBef>
                <a:spcPts val="185"/>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On-board equipment (OBE) provides vehicular access to wireless communications with other vehicles, infrastructure, and networks.  An OBE provides access through one or more wireless media and communications spectrum bands.  The OBE accesses vehicle data from the controller area network (CAN) bus, packages the data in message formats appropriate to the communication media type, and broadcasts the messages through its antenna.  The OBE may also provide processing and data storage for on-board components of CV applications.</a:t>
            </a:r>
          </a:p>
          <a:p>
            <a:pPr marL="0" marR="0">
              <a:spcBef>
                <a:spcPts val="185"/>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p>
          <a:p>
            <a:pPr marL="0" marR="0">
              <a:spcBef>
                <a:spcPts val="185"/>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Connected vehicle applications may also need a driver-vehicle interface (DVI) for providing advisories and warnings.  The DVI may be an aftermarket device such as a tablet that is mounted in the vehicle operator's view, or may be more fully integrated with the vehicle’s operator displays and controls.</a:t>
            </a:r>
          </a:p>
          <a:p>
            <a:endParaRPr lang="en-US" dirty="0"/>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16</a:t>
            </a:fld>
            <a:endParaRPr lang="en-US" altLang="en-US" dirty="0"/>
          </a:p>
        </p:txBody>
      </p:sp>
    </p:spTree>
    <p:extLst>
      <p:ext uri="{BB962C8B-B14F-4D97-AF65-F5344CB8AC3E}">
        <p14:creationId xmlns:p14="http://schemas.microsoft.com/office/powerpoint/2010/main" val="3867731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Times New Roman" panose="02020603050405020304" pitchFamily="18" charset="0"/>
                <a:cs typeface="Arial" panose="020B0604020202020204" pitchFamily="34" charset="0"/>
              </a:rPr>
              <a:t>Communications between vehicles and roadway infrastructure are critical to many CV applications.  Connected infrastructure maintains existing ITS functionality to support non-connected vehicles and their drivers, and is expanded to support CV applications and eventually AVs.  The connected infrastructure includes field components at the roadside and systems in the back office.</a:t>
            </a:r>
          </a:p>
          <a:p>
            <a:endParaRPr lang="en-US" dirty="0"/>
          </a:p>
          <a:p>
            <a:pPr marL="0" marR="0">
              <a:spcBef>
                <a:spcPts val="185"/>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Traffic signal controllers are located at intersections to monitor and control traffic signal operations.  These locations are ideally suited for connected infrastructure interactions with passing CVs.  As illustrated in the figure, they can process and broadcast traffic operations data, such as SPaT, that can be used in many CV intersection safety and mobility applications. </a:t>
            </a:r>
          </a:p>
          <a:p>
            <a:pPr marL="0" marR="0">
              <a:spcBef>
                <a:spcPts val="0"/>
              </a:spcBef>
              <a:spcAft>
                <a:spcPts val="0"/>
              </a:spcAft>
            </a:pPr>
            <a:endParaRPr lang="en-US" sz="10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endParaRPr>
          </a:p>
          <a:p>
            <a:r>
              <a:rPr lang="en-US" sz="1800" dirty="0">
                <a:effectLst/>
                <a:latin typeface="Arial" panose="020B0604020202020204" pitchFamily="34" charset="0"/>
                <a:ea typeface="Times New Roman" panose="02020603050405020304" pitchFamily="18" charset="0"/>
              </a:rPr>
              <a:t>Other ITS field devices and controllers may be upgraded to support specific CV applications at locations other than intersections.  Dynamic message signs (DMS) can be connected to provide local broadcast of traveler information for in-vehicle displays.  Ramp metering systems and controllers located along freeway corridors could be enabled to provide in-vehicle metering indications and to support mobility applications.</a:t>
            </a:r>
          </a:p>
          <a:p>
            <a:endParaRPr lang="en-US" sz="1800" dirty="0">
              <a:effectLst/>
              <a:latin typeface="Arial" panose="020B0604020202020204" pitchFamily="34" charset="0"/>
            </a:endParaRPr>
          </a:p>
          <a:p>
            <a:r>
              <a:rPr lang="en-US" sz="1800">
                <a:effectLst/>
                <a:latin typeface="Arial" panose="020B0604020202020204" pitchFamily="34" charset="0"/>
                <a:ea typeface="Times New Roman" panose="02020603050405020304" pitchFamily="18" charset="0"/>
              </a:rPr>
              <a:t>Environmental sensor stations (ESS) monitor weather and road conditions that are needed for developing motorist advisories and warnings (MAW).</a:t>
            </a:r>
            <a:endParaRPr lang="en-US" dirty="0"/>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17</a:t>
            </a:fld>
            <a:endParaRPr lang="en-US" altLang="en-US" dirty="0"/>
          </a:p>
        </p:txBody>
      </p:sp>
    </p:spTree>
    <p:extLst>
      <p:ext uri="{BB962C8B-B14F-4D97-AF65-F5344CB8AC3E}">
        <p14:creationId xmlns:p14="http://schemas.microsoft.com/office/powerpoint/2010/main" val="2072408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Times New Roman" panose="02020603050405020304" pitchFamily="18" charset="0"/>
              </a:rPr>
              <a:t>Roadside equipment (RSE) for wireless communications provides the infrastructure interface for V2I communications.  Independent of the particular wireless spectrum and media protocols used for the communications, the RSE consists of a radio, antenna, processor, and interfaces to other local devices (generally through a local Ethernet connection).  It generally will also interface with an agency or commercial network for backhaul to central ITS services and data.</a:t>
            </a:r>
          </a:p>
          <a:p>
            <a:endParaRPr lang="en-US" sz="1800" dirty="0">
              <a:effectLst/>
              <a:latin typeface="Arial" panose="020B0604020202020204" pitchFamily="34" charset="0"/>
            </a:endParaRPr>
          </a:p>
          <a:p>
            <a:r>
              <a:rPr lang="en-US" sz="1800" dirty="0">
                <a:effectLst/>
                <a:latin typeface="Arial" panose="020B0604020202020204" pitchFamily="34" charset="0"/>
                <a:ea typeface="Times New Roman" panose="02020603050405020304" pitchFamily="18" charset="0"/>
              </a:rPr>
              <a:t>Data in the connected ecosystem is shared among many components and services, each with its own native data structures and formats.  Data translation between these formats is a fundamental need and challenge for CV applications.  The V2X Hub is an open-source software package developed by USDOT for CV data translation, aggregation, and dissemination.</a:t>
            </a:r>
          </a:p>
          <a:p>
            <a:endParaRPr lang="en-US" sz="1800" dirty="0">
              <a:effectLst/>
              <a:latin typeface="Arial" panose="020B0604020202020204" pitchFamily="34" charset="0"/>
            </a:endParaRPr>
          </a:p>
          <a:p>
            <a:r>
              <a:rPr lang="en-US" sz="1800" dirty="0">
                <a:effectLst/>
                <a:latin typeface="Arial" panose="020B0604020202020204" pitchFamily="34" charset="0"/>
                <a:ea typeface="Times New Roman" panose="02020603050405020304" pitchFamily="18" charset="0"/>
              </a:rPr>
              <a:t>Center systems within an ITS architecture will generally be users of CV data from the field and providers of traveler information processed from CV data and other ITS sources. </a:t>
            </a:r>
            <a:endParaRPr lang="en-US" dirty="0"/>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18</a:t>
            </a:fld>
            <a:endParaRPr lang="en-US" altLang="en-US" dirty="0"/>
          </a:p>
        </p:txBody>
      </p:sp>
    </p:spTree>
    <p:extLst>
      <p:ext uri="{BB962C8B-B14F-4D97-AF65-F5344CB8AC3E}">
        <p14:creationId xmlns:p14="http://schemas.microsoft.com/office/powerpoint/2010/main" val="1804142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Communications put the connectivity in connected vehicles!</a:t>
            </a:r>
          </a:p>
          <a:p>
            <a:endParaRPr lang="en-US" dirty="0"/>
          </a:p>
          <a:p>
            <a:r>
              <a:rPr lang="en-US" dirty="0"/>
              <a:t>USDOT Safety Band website: </a:t>
            </a:r>
            <a:r>
              <a:rPr lang="en-US" sz="1800" dirty="0">
                <a:effectLst/>
                <a:latin typeface="Arial" panose="020B0604020202020204" pitchFamily="34" charset="0"/>
                <a:ea typeface="Times New Roman" panose="02020603050405020304" pitchFamily="18" charset="0"/>
              </a:rPr>
              <a:t>https://www.transportation.gov/content/safety-band</a:t>
            </a:r>
          </a:p>
          <a:p>
            <a:endParaRPr lang="en-US" sz="1800" dirty="0">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Times New Roman" panose="02020603050405020304" pitchFamily="18" charset="0"/>
              </a:rPr>
              <a:t>Although the 1999 FCC spectrum allocation for ITS safety and mobility applications reserved the 5.9 GHz band for DSRC, the use of that band for particular communications technologies is under FCC review as of 2020.  Updated information on communications technologies in the 5.9 GHz band may be found on the USDOT’s Safety Band website or Federal Communication Commission online docket resources.  Connected vehicle communications are possible and have been demonstrated over a variety of wireless media.  The criteria for what media are applicable for a given application.</a:t>
            </a:r>
            <a:r>
              <a:rPr lang="en-US" sz="2000" dirty="0">
                <a:effectLst/>
              </a:rPr>
              <a:t> </a:t>
            </a:r>
            <a:r>
              <a:rPr lang="en-US" sz="1800" dirty="0">
                <a:effectLst/>
                <a:latin typeface="Arial" panose="020B0604020202020204" pitchFamily="34" charset="0"/>
                <a:ea typeface="Times New Roman" panose="02020603050405020304" pitchFamily="18" charset="0"/>
                <a:cs typeface="Arial" panose="020B0604020202020204" pitchFamily="34" charset="0"/>
              </a:rPr>
              <a:t>https://www.transportation.gov/content/safety-band</a:t>
            </a:r>
          </a:p>
          <a:p>
            <a:endParaRPr lang="en-US" sz="1800" dirty="0">
              <a:effectLst/>
              <a:latin typeface="Arial" panose="020B0604020202020204" pitchFamily="34" charset="0"/>
              <a:ea typeface="Times New Roman" panose="02020603050405020304" pitchFamily="18" charset="0"/>
            </a:endParaRPr>
          </a:p>
          <a:p>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19</a:t>
            </a:fld>
            <a:endParaRPr lang="en-US" altLang="en-US" dirty="0"/>
          </a:p>
        </p:txBody>
      </p:sp>
    </p:spTree>
    <p:extLst>
      <p:ext uri="{BB962C8B-B14F-4D97-AF65-F5344CB8AC3E}">
        <p14:creationId xmlns:p14="http://schemas.microsoft.com/office/powerpoint/2010/main" val="2133069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ea typeface="MS PGothic" panose="020B0600070205080204" pitchFamily="34" charset="-128"/>
              </a:rPr>
              <a:t>DSRC technologies were developed specifically for vehicular communications. In 1999, the Federal Communications Commission (FCC) established standard licensing and service rules for DSRC and allocated 75 MHz of spectrum in the 5.9 GHz band. DSRC is to be used for the purpose of protecting the safety of the traveling public.</a:t>
            </a:r>
          </a:p>
          <a:p>
            <a:endParaRPr lang="en-US" altLang="en-US" dirty="0">
              <a:latin typeface="Arial" panose="020B0604020202020204" pitchFamily="34" charset="0"/>
              <a:ea typeface="MS PGothic" panose="020B0600070205080204" pitchFamily="34" charset="-128"/>
            </a:endParaRPr>
          </a:p>
          <a:p>
            <a:r>
              <a:rPr lang="en-US" altLang="en-US" dirty="0">
                <a:latin typeface="Arial" panose="020B0604020202020204" pitchFamily="34" charset="0"/>
                <a:ea typeface="MS PGothic" panose="020B0600070205080204" pitchFamily="34" charset="-128"/>
              </a:rPr>
              <a:t>DSRC is a communications protocol developed to address the technical issues associated with sending and receiving data among vehicles, and between moving vehicles and fixed roadside access points. </a:t>
            </a:r>
          </a:p>
          <a:p>
            <a:endParaRPr lang="en-US" altLang="en-US" dirty="0">
              <a:latin typeface="Arial" panose="020B0604020202020204" pitchFamily="34" charset="0"/>
              <a:ea typeface="MS PGothic" panose="020B0600070205080204" pitchFamily="34" charset="-128"/>
            </a:endParaRPr>
          </a:p>
          <a:p>
            <a:r>
              <a:rPr lang="en-US" altLang="en-US" dirty="0">
                <a:latin typeface="Arial" panose="020B0604020202020204" pitchFamily="34" charset="0"/>
                <a:ea typeface="MS PGothic" panose="020B0600070205080204" pitchFamily="34" charset="-128"/>
              </a:rPr>
              <a:t>DSRC also includes the Wireless Access in Vehicular Environments (WAVE) Short Message protocol defined in the IEEE 1609 standard that allows terminals to broadcast messages to all other devices in radio range.</a:t>
            </a:r>
          </a:p>
          <a:p>
            <a:endParaRPr lang="en-US" altLang="en-US" dirty="0">
              <a:latin typeface="Arial" panose="020B0604020202020204" pitchFamily="34" charset="0"/>
              <a:ea typeface="MS PGothic" panose="020B0600070205080204" pitchFamily="34" charset="-128"/>
            </a:endParaRPr>
          </a:p>
          <a:p>
            <a:r>
              <a:rPr lang="en-US" altLang="en-US" dirty="0">
                <a:latin typeface="Arial" panose="020B0604020202020204" pitchFamily="34" charset="0"/>
                <a:ea typeface="MS PGothic" panose="020B0600070205080204" pitchFamily="34" charset="-128"/>
              </a:rPr>
              <a:t>The design range of a DSRC access point is about 300 meters, although ranges up to about 1 kilometer have been observed. Typical installations are expected to be at intersections and other roadside locations.</a:t>
            </a:r>
          </a:p>
          <a:p>
            <a:endParaRPr lang="en-US" dirty="0"/>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20</a:t>
            </a:fld>
            <a:endParaRPr lang="en-US" altLang="en-US" dirty="0"/>
          </a:p>
        </p:txBody>
      </p:sp>
    </p:spTree>
    <p:extLst>
      <p:ext uri="{BB962C8B-B14F-4D97-AF65-F5344CB8AC3E}">
        <p14:creationId xmlns:p14="http://schemas.microsoft.com/office/powerpoint/2010/main" val="485710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96DEC3B1-2FC4-42AE-B26C-D851ABC24EFB}"/>
              </a:ext>
            </a:extLst>
          </p:cNvPr>
          <p:cNvSpPr>
            <a:spLocks noGrp="1" noRot="1" noChangeAspect="1" noTextEdit="1"/>
          </p:cNvSpPr>
          <p:nvPr>
            <p:ph type="sldImg"/>
          </p:nvPr>
        </p:nvSpPr>
        <p:spPr>
          <a:ln/>
        </p:spPr>
      </p:sp>
      <p:sp>
        <p:nvSpPr>
          <p:cNvPr id="30723" name="Notes Placeholder 2">
            <a:extLst>
              <a:ext uri="{FF2B5EF4-FFF2-40B4-BE49-F238E27FC236}">
                <a16:creationId xmlns:a16="http://schemas.microsoft.com/office/drawing/2014/main" id="{C8CD9C1D-F095-49E3-BBE0-5F636BF224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MS PGothic" panose="020B0600070205080204" pitchFamily="34" charset="-128"/>
              </a:rPr>
              <a:t>Beyond the commitment to DSRC for active safety applications, USDOT is exploring all wireless technologies for their applicability to other safety, mobility, and environmental applications. Cellular communications is a candidate for some safety applications, as well as mobility and environmental applications in the Connected Vehicle Environment. </a:t>
            </a:r>
          </a:p>
          <a:p>
            <a:endParaRPr lang="en-US" altLang="en-US" dirty="0">
              <a:latin typeface="Arial" panose="020B0604020202020204" pitchFamily="34" charset="0"/>
              <a:ea typeface="MS PGothic" panose="020B0600070205080204" pitchFamily="34" charset="-128"/>
            </a:endParaRPr>
          </a:p>
          <a:p>
            <a:r>
              <a:rPr lang="en-US" altLang="en-US" dirty="0">
                <a:latin typeface="Arial" panose="020B0604020202020204" pitchFamily="34" charset="0"/>
                <a:ea typeface="MS PGothic" panose="020B0600070205080204" pitchFamily="34" charset="-128"/>
              </a:rPr>
              <a:t>Cellular communications systems are intended to serve mobile users, so they are designed to provide high data bandwidth to users in motion. They are also widely deployed so that users can access the service wherever they go. Generally, all urban areas have cellular coverage provided by multiple carriers. While not ubiquitous, most major highways also have coverage.</a:t>
            </a:r>
          </a:p>
          <a:p>
            <a:endParaRPr lang="en-US" altLang="en-US" dirty="0">
              <a:latin typeface="Arial" panose="020B0604020202020204" pitchFamily="34" charset="0"/>
              <a:ea typeface="MS PGothic" panose="020B0600070205080204" pitchFamily="34" charset="-128"/>
            </a:endParaRPr>
          </a:p>
          <a:p>
            <a:r>
              <a:rPr lang="en-US" altLang="en-US" dirty="0">
                <a:latin typeface="Arial" panose="020B0604020202020204" pitchFamily="34" charset="0"/>
                <a:ea typeface="MS PGothic" panose="020B0600070205080204" pitchFamily="34" charset="-128"/>
              </a:rPr>
              <a:t>The next generation technologies for cellular communications are being designed with higher bandwidth’s and speeds to support new applications and the Internet of Things community.  These technologies, including LTE Direct and 5G have the potential to expand cellular’s role in the future of the CV program (2020 and beyond).</a:t>
            </a:r>
          </a:p>
        </p:txBody>
      </p:sp>
      <p:sp>
        <p:nvSpPr>
          <p:cNvPr id="30724" name="Slide Number Placeholder 3">
            <a:extLst>
              <a:ext uri="{FF2B5EF4-FFF2-40B4-BE49-F238E27FC236}">
                <a16:creationId xmlns:a16="http://schemas.microsoft.com/office/drawing/2014/main" id="{3BE39BE3-FC59-41F6-BFF1-3B3DD709057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000">
                <a:solidFill>
                  <a:schemeClr val="tx1"/>
                </a:solidFill>
                <a:latin typeface="Tahoma" panose="020B0604030504040204" pitchFamily="34" charset="0"/>
                <a:ea typeface="MS PGothic" panose="020B0600070205080204" pitchFamily="34" charset="-128"/>
              </a:defRPr>
            </a:lvl1pPr>
            <a:lvl2pPr marL="742950" indent="-285750" defTabSz="930275">
              <a:defRPr sz="2000">
                <a:solidFill>
                  <a:schemeClr val="tx1"/>
                </a:solidFill>
                <a:latin typeface="Tahoma" panose="020B0604030504040204" pitchFamily="34" charset="0"/>
                <a:ea typeface="MS PGothic" panose="020B0600070205080204" pitchFamily="34" charset="-128"/>
              </a:defRPr>
            </a:lvl2pPr>
            <a:lvl3pPr marL="1143000" indent="-228600" defTabSz="930275">
              <a:defRPr sz="2000">
                <a:solidFill>
                  <a:schemeClr val="tx1"/>
                </a:solidFill>
                <a:latin typeface="Tahoma" panose="020B0604030504040204" pitchFamily="34" charset="0"/>
                <a:ea typeface="MS PGothic" panose="020B0600070205080204" pitchFamily="34" charset="-128"/>
              </a:defRPr>
            </a:lvl3pPr>
            <a:lvl4pPr marL="1600200" indent="-228600" defTabSz="930275">
              <a:defRPr sz="2000">
                <a:solidFill>
                  <a:schemeClr val="tx1"/>
                </a:solidFill>
                <a:latin typeface="Tahoma" panose="020B0604030504040204" pitchFamily="34" charset="0"/>
                <a:ea typeface="MS PGothic" panose="020B0600070205080204" pitchFamily="34" charset="-128"/>
              </a:defRPr>
            </a:lvl4pPr>
            <a:lvl5pPr marL="2057400" indent="-228600" defTabSz="930275">
              <a:defRPr sz="2000">
                <a:solidFill>
                  <a:schemeClr val="tx1"/>
                </a:solidFill>
                <a:latin typeface="Tahom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fld id="{2F9E8EBA-C340-4B95-9745-D0D89D95FBDD}" type="slidenum">
              <a:rPr lang="en-US" altLang="en-US" sz="1200">
                <a:latin typeface="Arial" panose="020B0604020202020204" pitchFamily="34" charset="0"/>
              </a:rPr>
              <a:pPr/>
              <a:t>21</a:t>
            </a:fld>
            <a:endParaRPr lang="en-US" altLang="en-US" sz="1200" dirty="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Times New Roman" panose="02020603050405020304" pitchFamily="18" charset="0"/>
              </a:rPr>
              <a:t>Cellular V2X (C-V2X) is an extension of cellular technology that adds direct V2V and V2I communications to the network modes used by handsets around the world.  The V2V and V2I communications are an adaptation of earlier LTE Direct connection technology for vehicular applications.  The FCC has approved C-V2X demonstration operations in the 5.9 GHz band alongside DSRC.</a:t>
            </a:r>
            <a:r>
              <a:rPr lang="en-US" dirty="0">
                <a:effectLst/>
              </a:rPr>
              <a:t> </a:t>
            </a:r>
            <a:r>
              <a:rPr lang="en-US"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3"/>
              </a:rPr>
              <a:t>https://www.qualcomm.com/media/documents/files/introduction-to-c-v2x.pdf</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22</a:t>
            </a:fld>
            <a:endParaRPr lang="en-US" altLang="en-US" dirty="0"/>
          </a:p>
        </p:txBody>
      </p:sp>
    </p:spTree>
    <p:extLst>
      <p:ext uri="{BB962C8B-B14F-4D97-AF65-F5344CB8AC3E}">
        <p14:creationId xmlns:p14="http://schemas.microsoft.com/office/powerpoint/2010/main" val="2822791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Kyle Garrett is a founding Principal with Synesis Partners and has over forty years of systems engineering and project management experience. In that time he has worked with transportation systems, information technology, wireless commerce, and nuclear power. Kyle and Synesis Partners have provided systems engineering and development in connected and automated vehicle projects for the FHWA Office of Operations, the Saxton Transportation Operations Laboratory, AASHTO, and the Connected Vehicle Pooled Fund Study. He has also been extensively involved with road weather data systems such as FHWA’s Weather Data Environment and its work on Integrated Modeling for Road Condition Prediction. Kyle has degrees in nuclear and mechanical engineering and is a member of the Transportation Research Board Standing Committee on Road Weather.</a:t>
            </a:r>
            <a:endParaRPr lang="en-US" sz="1800" dirty="0">
              <a:effectLst/>
              <a:latin typeface="Book Antiqua" panose="0204060205030503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2</a:t>
            </a:fld>
            <a:endParaRPr lang="en-US" altLang="en-US" dirty="0"/>
          </a:p>
        </p:txBody>
      </p:sp>
    </p:spTree>
    <p:extLst>
      <p:ext uri="{BB962C8B-B14F-4D97-AF65-F5344CB8AC3E}">
        <p14:creationId xmlns:p14="http://schemas.microsoft.com/office/powerpoint/2010/main" val="4122574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Basic Safety Message (BSM), for information from a vehicle describing its position, speed, heading, and state.  This message is used in many safety applications.</a:t>
            </a:r>
          </a:p>
          <a:p>
            <a:pPr lvl="1"/>
            <a:endParaRPr lang="en-US" dirty="0"/>
          </a:p>
          <a:p>
            <a:pPr lvl="1"/>
            <a:r>
              <a:rPr lang="en-US" dirty="0"/>
              <a:t>Emergency Vehicle Alert (EVA), for warnings for emergency vehicles operating in the vicinity.</a:t>
            </a:r>
          </a:p>
          <a:p>
            <a:pPr lvl="1"/>
            <a:endParaRPr lang="en-US" dirty="0"/>
          </a:p>
          <a:p>
            <a:pPr lvl="1"/>
            <a:r>
              <a:rPr lang="en-US" dirty="0"/>
              <a:t>Map Data (MAP), describing intersection, roadway, and curve geometries.</a:t>
            </a:r>
          </a:p>
          <a:p>
            <a:pPr lvl="1"/>
            <a:endParaRPr lang="en-US" dirty="0"/>
          </a:p>
          <a:p>
            <a:pPr lvl="1"/>
            <a:r>
              <a:rPr lang="en-US" dirty="0"/>
              <a:t>Signal Phase and Timing (SPAT), used in intersection conflict avoidance and mobility applications.</a:t>
            </a:r>
          </a:p>
          <a:p>
            <a:pPr lvl="1"/>
            <a:endParaRPr lang="en-US" dirty="0"/>
          </a:p>
          <a:p>
            <a:pPr lvl="1"/>
            <a:r>
              <a:rPr lang="en-US" dirty="0"/>
              <a:t>Real-time position correction in a standard Radio Technical Commission for Maritime Services (RCTM) format.</a:t>
            </a:r>
          </a:p>
          <a:p>
            <a:pPr lvl="1"/>
            <a:endParaRPr lang="en-US" dirty="0"/>
          </a:p>
          <a:p>
            <a:pPr lvl="1"/>
            <a:r>
              <a:rPr lang="en-US" dirty="0"/>
              <a:t>Traveler Information (TIM), providing advisories and road sign information.</a:t>
            </a:r>
          </a:p>
          <a:p>
            <a:endParaRPr lang="en-US" dirty="0"/>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23</a:t>
            </a:fld>
            <a:endParaRPr lang="en-US" altLang="en-US" dirty="0"/>
          </a:p>
        </p:txBody>
      </p:sp>
    </p:spTree>
    <p:extLst>
      <p:ext uri="{BB962C8B-B14F-4D97-AF65-F5344CB8AC3E}">
        <p14:creationId xmlns:p14="http://schemas.microsoft.com/office/powerpoint/2010/main" val="3251899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A broad view of cyber security measures in support of CV applications needs to address potential threats to the vehicles, infrastructure, and communications.  Each of these has its own challenges based on access, types of potential attacks, and functional vulnerabilities. </a:t>
            </a: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24</a:t>
            </a:fld>
            <a:endParaRPr lang="en-US" altLang="en-US" dirty="0"/>
          </a:p>
        </p:txBody>
      </p:sp>
    </p:spTree>
    <p:extLst>
      <p:ext uri="{BB962C8B-B14F-4D97-AF65-F5344CB8AC3E}">
        <p14:creationId xmlns:p14="http://schemas.microsoft.com/office/powerpoint/2010/main" val="2633440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EFA43AF7-BEDB-4EFA-BA91-56FE7E45719A}"/>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5A8FFB11-530D-428D-A3F3-115A54EFB4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MS PGothic" panose="020B0600070205080204" pitchFamily="34" charset="-128"/>
              </a:rPr>
              <a:t>The Safety Pilot Model Deployment emphasized Vehicle-to-Vehicle Communications for Safety—the wireless exchange of data between nearby vehicles to achieve safety improvements. By exchanging position, speed, and location data, V2V communications enables a vehicle to sense threats and hazards with an awareness of the position of vehicles relative to each other, as well as the threat or hazard they present; calculate risk; issue driver advisories or warnings; or other actions to avoid or mitigate crashes.  </a:t>
            </a:r>
          </a:p>
          <a:p>
            <a:endParaRPr lang="en-US" altLang="en-US" dirty="0">
              <a:latin typeface="Arial" panose="020B0604020202020204" pitchFamily="34" charset="0"/>
              <a:ea typeface="MS PGothic" panose="020B0600070205080204" pitchFamily="34" charset="-128"/>
            </a:endParaRPr>
          </a:p>
          <a:p>
            <a:r>
              <a:rPr lang="en-US" altLang="en-US" dirty="0">
                <a:latin typeface="Arial" panose="020B0604020202020204" pitchFamily="34" charset="0"/>
                <a:ea typeface="MS PGothic" panose="020B0600070205080204" pitchFamily="34" charset="-128"/>
              </a:rPr>
              <a:t>The vision for V2V safety applications is that eventually, each vehicle on the roadway (inclusive of automobiles, trucks, buses, motorcoaches, and motorcycles) will be able to communicate with other vehicles and that this rich set of data being communicated will support a new generation of active safety applications and safety systems. </a:t>
            </a:r>
          </a:p>
          <a:p>
            <a:endParaRPr lang="en-US" altLang="en-US" dirty="0">
              <a:latin typeface="Arial" panose="020B0604020202020204" pitchFamily="34" charset="0"/>
              <a:ea typeface="MS PGothic" panose="020B0600070205080204" pitchFamily="34" charset="-128"/>
            </a:endParaRPr>
          </a:p>
          <a:p>
            <a:r>
              <a:rPr lang="en-US" altLang="en-US" dirty="0">
                <a:latin typeface="Arial" panose="020B0604020202020204" pitchFamily="34" charset="0"/>
                <a:ea typeface="MS PGothic" panose="020B0600070205080204" pitchFamily="34" charset="-128"/>
              </a:rPr>
              <a:t>Additional development work is being done by CAMP to address more complex crash scenarios.</a:t>
            </a:r>
          </a:p>
        </p:txBody>
      </p:sp>
      <p:sp>
        <p:nvSpPr>
          <p:cNvPr id="34820" name="Slide Number Placeholder 3">
            <a:extLst>
              <a:ext uri="{FF2B5EF4-FFF2-40B4-BE49-F238E27FC236}">
                <a16:creationId xmlns:a16="http://schemas.microsoft.com/office/drawing/2014/main" id="{E6468727-533C-4721-8635-A2E8322F5AC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000">
                <a:solidFill>
                  <a:schemeClr val="tx1"/>
                </a:solidFill>
                <a:latin typeface="Tahoma" panose="020B0604030504040204" pitchFamily="34" charset="0"/>
                <a:ea typeface="MS PGothic" panose="020B0600070205080204" pitchFamily="34" charset="-128"/>
              </a:defRPr>
            </a:lvl1pPr>
            <a:lvl2pPr marL="742950" indent="-285750" defTabSz="930275">
              <a:defRPr sz="2000">
                <a:solidFill>
                  <a:schemeClr val="tx1"/>
                </a:solidFill>
                <a:latin typeface="Tahoma" panose="020B0604030504040204" pitchFamily="34" charset="0"/>
                <a:ea typeface="MS PGothic" panose="020B0600070205080204" pitchFamily="34" charset="-128"/>
              </a:defRPr>
            </a:lvl2pPr>
            <a:lvl3pPr marL="1143000" indent="-228600" defTabSz="930275">
              <a:defRPr sz="2000">
                <a:solidFill>
                  <a:schemeClr val="tx1"/>
                </a:solidFill>
                <a:latin typeface="Tahoma" panose="020B0604030504040204" pitchFamily="34" charset="0"/>
                <a:ea typeface="MS PGothic" panose="020B0600070205080204" pitchFamily="34" charset="-128"/>
              </a:defRPr>
            </a:lvl3pPr>
            <a:lvl4pPr marL="1600200" indent="-228600" defTabSz="930275">
              <a:defRPr sz="2000">
                <a:solidFill>
                  <a:schemeClr val="tx1"/>
                </a:solidFill>
                <a:latin typeface="Tahoma" panose="020B0604030504040204" pitchFamily="34" charset="0"/>
                <a:ea typeface="MS PGothic" panose="020B0600070205080204" pitchFamily="34" charset="-128"/>
              </a:defRPr>
            </a:lvl4pPr>
            <a:lvl5pPr marL="2057400" indent="-228600" defTabSz="930275">
              <a:defRPr sz="2000">
                <a:solidFill>
                  <a:schemeClr val="tx1"/>
                </a:solidFill>
                <a:latin typeface="Tahom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fld id="{28083755-B35D-4006-BB59-114665A57927}" type="slidenum">
              <a:rPr lang="en-US" altLang="en-US" sz="1200">
                <a:latin typeface="Arial" panose="020B0604020202020204" pitchFamily="34" charset="0"/>
              </a:rPr>
              <a:pPr/>
              <a:t>26</a:t>
            </a:fld>
            <a:endParaRPr lang="en-US" altLang="en-US" sz="1200" dirty="0">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7440B269-7037-4127-8576-4A6046C46268}"/>
              </a:ext>
            </a:extLst>
          </p:cNvPr>
          <p:cNvSpPr>
            <a:spLocks noGrp="1" noRot="1" noChangeAspect="1" noTextEdit="1"/>
          </p:cNvSpPr>
          <p:nvPr>
            <p:ph type="sldImg"/>
          </p:nvPr>
        </p:nvSpPr>
        <p:spPr>
          <a:ln/>
        </p:spPr>
      </p:sp>
      <p:sp>
        <p:nvSpPr>
          <p:cNvPr id="63491" name="Notes Placeholder 2">
            <a:extLst>
              <a:ext uri="{FF2B5EF4-FFF2-40B4-BE49-F238E27FC236}">
                <a16:creationId xmlns:a16="http://schemas.microsoft.com/office/drawing/2014/main" id="{90BA894F-1F94-4ED7-87D1-0E7F637401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MS PGothic" panose="020B0600070205080204" pitchFamily="34" charset="-128"/>
              </a:rPr>
              <a:t>In 2014, the USDOT focused more on implementation issues associated with the Connected Vehicle program.  Past investments in foundational research and the initial development of connected vehicle applications had resulted in many tools that needed to be exercised in a real-world environment.  This included the tools to support development of concepts of operations and system requirements and a number of prototype applications.  There was a need to couple these investments with an investment in deployment and operations to determine the potential long-term impacts of a connected vehicle deployment.</a:t>
            </a:r>
          </a:p>
        </p:txBody>
      </p:sp>
      <p:sp>
        <p:nvSpPr>
          <p:cNvPr id="63492" name="Slide Number Placeholder 3">
            <a:extLst>
              <a:ext uri="{FF2B5EF4-FFF2-40B4-BE49-F238E27FC236}">
                <a16:creationId xmlns:a16="http://schemas.microsoft.com/office/drawing/2014/main" id="{D970025A-C5AD-4F16-B748-281F0893721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000">
                <a:solidFill>
                  <a:schemeClr val="tx1"/>
                </a:solidFill>
                <a:latin typeface="Tahoma" panose="020B0604030504040204" pitchFamily="34" charset="0"/>
                <a:ea typeface="MS PGothic" panose="020B0600070205080204" pitchFamily="34" charset="-128"/>
              </a:defRPr>
            </a:lvl1pPr>
            <a:lvl2pPr marL="742950" indent="-285750" defTabSz="930275">
              <a:defRPr sz="2000">
                <a:solidFill>
                  <a:schemeClr val="tx1"/>
                </a:solidFill>
                <a:latin typeface="Tahoma" panose="020B0604030504040204" pitchFamily="34" charset="0"/>
                <a:ea typeface="MS PGothic" panose="020B0600070205080204" pitchFamily="34" charset="-128"/>
              </a:defRPr>
            </a:lvl2pPr>
            <a:lvl3pPr marL="1143000" indent="-228600" defTabSz="930275">
              <a:defRPr sz="2000">
                <a:solidFill>
                  <a:schemeClr val="tx1"/>
                </a:solidFill>
                <a:latin typeface="Tahoma" panose="020B0604030504040204" pitchFamily="34" charset="0"/>
                <a:ea typeface="MS PGothic" panose="020B0600070205080204" pitchFamily="34" charset="-128"/>
              </a:defRPr>
            </a:lvl3pPr>
            <a:lvl4pPr marL="1600200" indent="-228600" defTabSz="930275">
              <a:defRPr sz="2000">
                <a:solidFill>
                  <a:schemeClr val="tx1"/>
                </a:solidFill>
                <a:latin typeface="Tahoma" panose="020B0604030504040204" pitchFamily="34" charset="0"/>
                <a:ea typeface="MS PGothic" panose="020B0600070205080204" pitchFamily="34" charset="-128"/>
              </a:defRPr>
            </a:lvl4pPr>
            <a:lvl5pPr marL="2057400" indent="-228600" defTabSz="930275">
              <a:defRPr sz="2000">
                <a:solidFill>
                  <a:schemeClr val="tx1"/>
                </a:solidFill>
                <a:latin typeface="Tahom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fld id="{A12874BE-A342-4117-AEC9-52BA27CDE909}" type="slidenum">
              <a:rPr lang="en-US" altLang="en-US" sz="1200">
                <a:latin typeface="Arial" panose="020B0604020202020204" pitchFamily="34" charset="0"/>
              </a:rPr>
              <a:pPr/>
              <a:t>27</a:t>
            </a:fld>
            <a:endParaRPr lang="en-US" altLang="en-US" sz="1200" dirty="0">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Times New Roman" panose="02020603050405020304" pitchFamily="18" charset="0"/>
              </a:rPr>
              <a:t>In September of 2015, the USDOT selected the following three pilot sites: New York City, Wyoming, along its I-80 corridor; and Tampa, Florida.  Each site spent 12 months developing a deployment concept and 24 months to design, build, and test deployment of the CV technologies described in their concepts.  In late 2018, the sites began a third phase of operations for monitoring system impacts against key performance measures.  More information on these sites and the lessons learned is being published on a regular basis by USDOT at </a:t>
            </a:r>
            <a:r>
              <a:rPr lang="en-US" sz="1800" u="sng" dirty="0">
                <a:solidFill>
                  <a:srgbClr val="0563C1"/>
                </a:solidFill>
                <a:effectLst/>
                <a:latin typeface="Arial" panose="020B0604020202020204" pitchFamily="34" charset="0"/>
                <a:ea typeface="Times New Roman" panose="02020603050405020304" pitchFamily="18" charset="0"/>
                <a:hlinkClick r:id="rId3"/>
              </a:rPr>
              <a:t>http://www.its.dot.gov/pilots/index.htm</a:t>
            </a:r>
            <a:r>
              <a:rPr lang="en-US" sz="1800" dirty="0">
                <a:effectLst/>
                <a:latin typeface="Arial" panose="020B0604020202020204" pitchFamily="34" charset="0"/>
                <a:ea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28</a:t>
            </a:fld>
            <a:endParaRPr lang="en-US" altLang="en-US" dirty="0"/>
          </a:p>
        </p:txBody>
      </p:sp>
    </p:spTree>
    <p:extLst>
      <p:ext uri="{BB962C8B-B14F-4D97-AF65-F5344CB8AC3E}">
        <p14:creationId xmlns:p14="http://schemas.microsoft.com/office/powerpoint/2010/main" val="37342596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Times New Roman" panose="02020603050405020304" pitchFamily="18" charset="0"/>
              </a:rPr>
              <a:t>In December of 2015, USDOT launched its Smart City Challenge, “asking mid-sized cities across America to develop ideas for an integrated, first-of-its-kind smart transportation system that would use data, applications, and technology to help people and goods move more quickly, cheaply, and efficiently.  The Challenge generated an overwhelming response: 78 applicant cities shared the challenges they face and ideas for how to tackle them.” Seven finalists worked with the DOT to further develop their ideas, and the City of Columbus, Ohio, was selected as the winner.  Connected vehicle technologies and applications were key enablers of the Smart Columbus solution.</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29</a:t>
            </a:fld>
            <a:endParaRPr lang="en-US" altLang="en-US" dirty="0"/>
          </a:p>
        </p:txBody>
      </p:sp>
    </p:spTree>
    <p:extLst>
      <p:ext uri="{BB962C8B-B14F-4D97-AF65-F5344CB8AC3E}">
        <p14:creationId xmlns:p14="http://schemas.microsoft.com/office/powerpoint/2010/main" val="2168933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The Connected Vehicle Pooled Fund Study (CV PFS) was formed by Federal, State, local, and international transportation infrastructure owner-operators (IOOs) in 2009, “to aid transportation agencies and OEMs [original equipment manufacturers] in justifying and promoting the largescale deployment of connected vehicle environment and applications through modeling, development, engineering and planning activities.” The CV PFS has sponsored research, development, deployment, and evaluation of CV application in 13completed projects and has four projects underway as of 2020. </a:t>
            </a:r>
            <a:endParaRPr lang="en-US" dirty="0"/>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30</a:t>
            </a:fld>
            <a:endParaRPr lang="en-US" altLang="en-US" dirty="0"/>
          </a:p>
        </p:txBody>
      </p:sp>
    </p:spTree>
    <p:extLst>
      <p:ext uri="{BB962C8B-B14F-4D97-AF65-F5344CB8AC3E}">
        <p14:creationId xmlns:p14="http://schemas.microsoft.com/office/powerpoint/2010/main" val="24021289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Times New Roman" panose="02020603050405020304" pitchFamily="18" charset="0"/>
              </a:rPr>
              <a:t>“The Cooperative Automated Transportation (CAT) Coalition serves as a collaborative focal point for Federal, State and local government officials, academia, industry and their related associations to address critical program and technical issues associated with the nationwide deployment of connected and automated vehicles on streets and highways.  Coalition membership includes representation from infrastructure owners and operators (IOOs), OEMs, technology and service providers, and Internet of things (IOT) suppliers.” The CAT Coalition is collaboratively sponsored by the American Association of State Highway and Transportation Officials (AASHTO), ITS America, and ITE.</a:t>
            </a:r>
            <a:r>
              <a:rPr lang="en-US" dirty="0">
                <a:effectLst/>
              </a:rPr>
              <a:t> </a:t>
            </a:r>
            <a:r>
              <a:rPr lang="en-US"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3"/>
              </a:rPr>
              <a:t>https://transportationops.org/CATCoalition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Times New Roman" panose="02020603050405020304" pitchFamily="18" charset="0"/>
              </a:rPr>
              <a:t>In 2015, the CAT Coalition issued the SPaT Challenge as means of equipping and seeking the commitment of US IOOs to deploy V2I infrastructure with SPaT and MAP message broadcasts in at least one corridor or network—about 20 signalized intersections—in each of the 50 States by 2020.  The program also developed informational and technical resources to support these deployment commitments.  Applications intending to use SPaT and MAP messages in these deployments include transit and snow plow signal prioritization, red light violation warning, spot weather warnings, and vehicle-to-pedestrian warnings.  More information is available at </a:t>
            </a:r>
            <a:r>
              <a:rPr lang="en-US" sz="1800" u="sng" dirty="0">
                <a:solidFill>
                  <a:srgbClr val="0563C1"/>
                </a:solidFill>
                <a:effectLst/>
                <a:latin typeface="Arial" panose="020B0604020202020204" pitchFamily="34" charset="0"/>
                <a:ea typeface="Times New Roman" panose="02020603050405020304" pitchFamily="18" charset="0"/>
                <a:hlinkClick r:id="rId4"/>
              </a:rPr>
              <a:t>https://transportationops.org/spatchallenge</a:t>
            </a:r>
            <a:r>
              <a:rPr lang="en-US" sz="1800" dirty="0">
                <a:effectLst/>
                <a:latin typeface="Arial" panose="020B0604020202020204" pitchFamily="34" charset="0"/>
                <a:ea typeface="Times New Roman" panose="02020603050405020304" pitchFamily="18" charset="0"/>
              </a:rPr>
              <a:t>.</a:t>
            </a:r>
            <a:r>
              <a:rPr lang="en-US" sz="2000" dirty="0">
                <a:effectLst/>
              </a:rPr>
              <a:t> </a:t>
            </a:r>
            <a:r>
              <a:rPr lang="en-US"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4"/>
              </a:rPr>
              <a:t>https://transportationops.org/spatchallenge</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31</a:t>
            </a:fld>
            <a:endParaRPr lang="en-US" altLang="en-US" dirty="0"/>
          </a:p>
        </p:txBody>
      </p:sp>
    </p:spTree>
    <p:extLst>
      <p:ext uri="{BB962C8B-B14F-4D97-AF65-F5344CB8AC3E}">
        <p14:creationId xmlns:p14="http://schemas.microsoft.com/office/powerpoint/2010/main" val="30591015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Times New Roman" panose="02020603050405020304" pitchFamily="18" charset="0"/>
              </a:rPr>
              <a:t>The number of CV deployments across the United States has made it difficult to maintain awareness of the variety of applications and technologies being deployed.  USDOT has compiled an interactive map and database of CV operational and planned deployments to provide that overview. The Interactive Connected Vehicle Deployment Map tool, available at </a:t>
            </a:r>
            <a:r>
              <a:rPr lang="en-US"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3"/>
              </a:rPr>
              <a:t>https://www.transportation.gov/research-and-technology/interactive-connected-vehicle-deployment-map</a:t>
            </a:r>
            <a:r>
              <a:rPr lang="en-US" sz="1800" dirty="0">
                <a:effectLst/>
                <a:latin typeface="Arial" panose="020B0604020202020204" pitchFamily="34" charset="0"/>
                <a:ea typeface="Times New Roman" panose="02020603050405020304" pitchFamily="18" charset="0"/>
              </a:rPr>
              <a:t>, also provides a state-by-state view of economic costs that might be mitigated in potential CV deployments.</a:t>
            </a:r>
            <a:r>
              <a:rPr lang="en-US" dirty="0">
                <a:effectLst/>
              </a:rPr>
              <a:t> </a:t>
            </a:r>
            <a:r>
              <a:rPr lang="en-US"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3"/>
              </a:rPr>
              <a:t>https://www.transportation.gov/research-and-technology/interactive-connected-vehicle-deployment-map</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32</a:t>
            </a:fld>
            <a:endParaRPr lang="en-US" altLang="en-US" dirty="0"/>
          </a:p>
        </p:txBody>
      </p:sp>
    </p:spTree>
    <p:extLst>
      <p:ext uri="{BB962C8B-B14F-4D97-AF65-F5344CB8AC3E}">
        <p14:creationId xmlns:p14="http://schemas.microsoft.com/office/powerpoint/2010/main" val="10419435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The Transportation Research Board (TRB) NCHRP Project 20-102 on </a:t>
            </a:r>
            <a:r>
              <a:rPr lang="en-US" sz="1800" i="1" dirty="0">
                <a:effectLst/>
                <a:latin typeface="Arial" panose="020B0604020202020204" pitchFamily="34" charset="0"/>
                <a:ea typeface="Times New Roman" panose="02020603050405020304" pitchFamily="18" charset="0"/>
              </a:rPr>
              <a:t>Impacts of Connected and Automated Vehicles on State and Local Transportation Agencies</a:t>
            </a:r>
            <a:r>
              <a:rPr lang="en-US" sz="1800" dirty="0">
                <a:effectLst/>
                <a:latin typeface="Arial" panose="020B0604020202020204" pitchFamily="34" charset="0"/>
                <a:ea typeface="Times New Roman" panose="02020603050405020304" pitchFamily="18" charset="0"/>
              </a:rPr>
              <a:t> has developed a significant body of fundamental research.  Its objectives are to identify, conduct, and disseminate findings in CV and AV research for IOOs.  Reports produced under this project have addressed topics as varied as business models, data management, planning guidance, and laws and regulations.  More information is available at </a:t>
            </a:r>
            <a:r>
              <a:rPr lang="en-US" sz="1800" u="sng" dirty="0">
                <a:solidFill>
                  <a:srgbClr val="0563C1"/>
                </a:solidFill>
                <a:effectLst/>
                <a:latin typeface="Arial" panose="020B0604020202020204" pitchFamily="34" charset="0"/>
                <a:ea typeface="Times New Roman" panose="02020603050405020304" pitchFamily="18" charset="0"/>
                <a:hlinkClick r:id="rId3"/>
              </a:rPr>
              <a:t>https://apps.trb.org/cmsfeed/TRBNetProjectDisplay.asp?ProjectID=3824</a:t>
            </a:r>
            <a:r>
              <a:rPr lang="en-US" dirty="0">
                <a:effectLst/>
              </a:rPr>
              <a:t> </a:t>
            </a:r>
            <a:r>
              <a:rPr lang="en-US"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3"/>
              </a:rPr>
              <a:t>https://apps.trb.org/cmsfeed/TRBNetProjectDisplay.asp?ProjectID=3824</a:t>
            </a:r>
            <a:endParaRPr lang="en-US" dirty="0"/>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33</a:t>
            </a:fld>
            <a:endParaRPr lang="en-US" altLang="en-US" dirty="0"/>
          </a:p>
        </p:txBody>
      </p:sp>
    </p:spTree>
    <p:extLst>
      <p:ext uri="{BB962C8B-B14F-4D97-AF65-F5344CB8AC3E}">
        <p14:creationId xmlns:p14="http://schemas.microsoft.com/office/powerpoint/2010/main" val="2281837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Module description: This ITS Primer webinar will describe the development and eventual deployment of connected vehicles (CVs) within the surface transportation system with an emphasis on ITS. The module addresses the current and emerging connected ecosystem, technologies, demonstrations, and challenges of deploying infrastructure in support of connected vehicle applications.</a:t>
            </a:r>
          </a:p>
          <a:p>
            <a:endParaRPr lang="en-US" dirty="0"/>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3</a:t>
            </a:fld>
            <a:endParaRPr lang="en-US" altLang="en-US" dirty="0"/>
          </a:p>
        </p:txBody>
      </p:sp>
    </p:spTree>
    <p:extLst>
      <p:ext uri="{BB962C8B-B14F-4D97-AF65-F5344CB8AC3E}">
        <p14:creationId xmlns:p14="http://schemas.microsoft.com/office/powerpoint/2010/main" val="40326220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80" marR="0">
              <a:spcBef>
                <a:spcPts val="185"/>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Connected vehicle technologies have largely achieved interoperability through development and application of standards to equipment and software.  Some level of standard practices will also be necessary to achieve a consistent deployment of CV applications and infrastructure across the US. Original equipment manufacturers and vehicle owners will have an expectation that CV applications deployed in those vehicles are broadly and reliably available as they operate around the country.</a:t>
            </a:r>
          </a:p>
          <a:p>
            <a:pPr marL="5080" marR="0">
              <a:spcBef>
                <a:spcPts val="185"/>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p>
          <a:p>
            <a:pPr marL="5080" marR="0">
              <a:spcBef>
                <a:spcPts val="185"/>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The Institute of Transportation Engineers and partner associations including the USDOT, AASHTO, IEEE, SAE, and the National Electrical Manufacturers Association (NEMA) are developing standards and recommended practices for deployment of connected intersections. Stakeholders from among IOOs, OEMs, fleet operators, safety advocacy groups, multimodal partners, and others are providing perspectives and information to the systems engineering process for these developing connected intersection standards. More information is available at </a:t>
            </a:r>
            <a:r>
              <a:rPr lang="en-US"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3"/>
              </a:rPr>
              <a:t>https://www.ite.org/technical-resources/standards/</a:t>
            </a:r>
            <a:r>
              <a:rPr lang="en-US" sz="1800" u="sng">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3"/>
              </a:rPr>
              <a:t>connected-intersections/</a:t>
            </a:r>
            <a:r>
              <a:rPr lang="en-US" sz="1800">
                <a:effectLst/>
                <a:latin typeface="Arial" panose="020B0604020202020204" pitchFamily="34" charset="0"/>
                <a:ea typeface="Times New Roman" panose="02020603050405020304" pitchFamily="18" charset="0"/>
                <a:cs typeface="Arial" panose="020B0604020202020204" pitchFamily="34" charset="0"/>
              </a:rPr>
              <a:t>.</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34</a:t>
            </a:fld>
            <a:endParaRPr lang="en-US" altLang="en-US" dirty="0"/>
          </a:p>
        </p:txBody>
      </p:sp>
    </p:spTree>
    <p:extLst>
      <p:ext uri="{BB962C8B-B14F-4D97-AF65-F5344CB8AC3E}">
        <p14:creationId xmlns:p14="http://schemas.microsoft.com/office/powerpoint/2010/main" val="39829456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Times New Roman" panose="02020603050405020304" pitchFamily="18" charset="0"/>
                <a:cs typeface="Arial" panose="020B0604020202020204" pitchFamily="34" charset="0"/>
              </a:rPr>
              <a:t>Recognizing that development and deployment of CV applications extends across international borders, the USDOT collaborates with other institutions including governments, industry associations, experts, and standards development organizations (SDOs) to support those efforts. </a:t>
            </a:r>
          </a:p>
          <a:p>
            <a:endParaRPr lang="en-US" dirty="0"/>
          </a:p>
          <a:p>
            <a:r>
              <a:rPr lang="en-US" sz="1800" dirty="0">
                <a:effectLst/>
                <a:latin typeface="Arial" panose="020B0604020202020204" pitchFamily="34" charset="0"/>
                <a:ea typeface="Times New Roman" panose="02020603050405020304" pitchFamily="18" charset="0"/>
              </a:rPr>
              <a:t>the USDOT maintains important cooperative agreements with other countries in support of harmonization efforts.  The Implementing Arrangement with the European Union (EU) has formed the basis of much of the USDOT’s work in international harmonization, and has provided additional means for multilateral efforts with other nations. </a:t>
            </a:r>
          </a:p>
          <a:p>
            <a:endParaRPr lang="en-US" sz="1800" dirty="0">
              <a:effectLst/>
              <a:latin typeface="Arial" panose="020B0604020202020204" pitchFamily="34" charset="0"/>
              <a:ea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rPr>
              <a:t>USDOT collaborates with multiple SDOs working on ITS and related standards to facilitate harmonization when in the public interest.  These relationships fund experts and State and local participants to identify requirements in standards working groups, as appropriate. </a:t>
            </a:r>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35</a:t>
            </a:fld>
            <a:endParaRPr lang="en-US" altLang="en-US" dirty="0"/>
          </a:p>
        </p:txBody>
      </p:sp>
    </p:spTree>
    <p:extLst>
      <p:ext uri="{BB962C8B-B14F-4D97-AF65-F5344CB8AC3E}">
        <p14:creationId xmlns:p14="http://schemas.microsoft.com/office/powerpoint/2010/main" val="15548634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100" dirty="0">
                <a:effectLst/>
                <a:latin typeface="Arial" panose="020B0604020202020204" pitchFamily="34" charset="0"/>
                <a:ea typeface="Times New Roman" panose="02020603050405020304" pitchFamily="18" charset="0"/>
                <a:cs typeface="Arial" panose="020B0604020202020204" pitchFamily="34" charset="0"/>
              </a:rPr>
              <a:t>The connected ecosystem uses wireless connectivity among vehicles, the infrastructure, and mobile devices to bring about transformative changes in highway safety, mobility, and the environmental impacts of the transportation system. </a:t>
            </a:r>
          </a:p>
          <a:p>
            <a:pPr marL="0" marR="0">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a:t>
            </a:r>
          </a:p>
          <a:p>
            <a:pPr marL="342900" marR="0" lvl="0" indent="-342900">
              <a:spcBef>
                <a:spcPts val="0"/>
              </a:spcBef>
              <a:spcAft>
                <a:spcPts val="0"/>
              </a:spcAft>
              <a:buFont typeface="Symbol" panose="05050102010706020507" pitchFamily="18" charset="2"/>
              <a:buChar char=""/>
            </a:pPr>
            <a:r>
              <a:rPr lang="en-US" sz="1100" dirty="0">
                <a:effectLst/>
                <a:latin typeface="Arial" panose="020B0604020202020204" pitchFamily="34" charset="0"/>
                <a:ea typeface="Times New Roman" panose="02020603050405020304" pitchFamily="18" charset="0"/>
                <a:cs typeface="Arial" panose="020B0604020202020204" pitchFamily="34" charset="0"/>
              </a:rPr>
              <a:t>The vision of a national multimodal connected ecosystem requires participation of a broad community of the following stakeholders: Federal, state, and local transportation agencies; car, truck and bus manufacturers; telecommunications providers and consumer electronics manufacturers; transportation information service providers; and researchers. </a:t>
            </a:r>
          </a:p>
          <a:p>
            <a:pPr marL="0" marR="0">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a:t>
            </a:r>
          </a:p>
          <a:p>
            <a:pPr marL="342900" marR="0" lvl="0" indent="-342900">
              <a:spcBef>
                <a:spcPts val="0"/>
              </a:spcBef>
              <a:spcAft>
                <a:spcPts val="0"/>
              </a:spcAft>
              <a:buFont typeface="Symbol" panose="05050102010706020507" pitchFamily="18" charset="2"/>
              <a:buChar char=""/>
            </a:pPr>
            <a:r>
              <a:rPr lang="en-US" sz="1100" dirty="0">
                <a:effectLst/>
                <a:latin typeface="Arial" panose="020B0604020202020204" pitchFamily="34" charset="0"/>
                <a:ea typeface="Times New Roman" panose="02020603050405020304" pitchFamily="18" charset="0"/>
                <a:cs typeface="Arial" panose="020B0604020202020204" pitchFamily="34" charset="0"/>
              </a:rPr>
              <a:t>Benefits from the connected ecosystem are expected to accrue in a number of the following areas: </a:t>
            </a:r>
          </a:p>
          <a:p>
            <a:pPr marL="742950" marR="0" lvl="1" indent="-285750">
              <a:spcBef>
                <a:spcPts val="0"/>
              </a:spcBef>
              <a:spcAft>
                <a:spcPts val="0"/>
              </a:spcAft>
              <a:buFont typeface="Courier New" panose="02070309020205020404" pitchFamily="49" charset="0"/>
              <a:buChar char="o"/>
            </a:pPr>
            <a:r>
              <a:rPr lang="en-US" sz="1100" dirty="0">
                <a:effectLst/>
                <a:latin typeface="Arial" panose="020B0604020202020204" pitchFamily="34" charset="0"/>
                <a:ea typeface="Times New Roman" panose="02020603050405020304" pitchFamily="18" charset="0"/>
                <a:cs typeface="Arial" panose="020B0604020202020204" pitchFamily="34" charset="0"/>
              </a:rPr>
              <a:t>Combined use of V2V and V2I communications to address crashes in all vehicle types</a:t>
            </a:r>
          </a:p>
          <a:p>
            <a:pPr marL="742950" marR="0" lvl="1" indent="-285750">
              <a:spcBef>
                <a:spcPts val="0"/>
              </a:spcBef>
              <a:spcAft>
                <a:spcPts val="0"/>
              </a:spcAft>
              <a:buFont typeface="Courier New" panose="02070309020205020404" pitchFamily="49" charset="0"/>
              <a:buChar char="o"/>
            </a:pPr>
            <a:r>
              <a:rPr lang="en-US" sz="1100" dirty="0">
                <a:effectLst/>
                <a:latin typeface="Arial" panose="020B0604020202020204" pitchFamily="34" charset="0"/>
                <a:ea typeface="Times New Roman" panose="02020603050405020304" pitchFamily="18" charset="0"/>
                <a:cs typeface="Arial" panose="020B0604020202020204" pitchFamily="34" charset="0"/>
              </a:rPr>
              <a:t>CV systems to reduce urban traffic congestion, travel delays, and vehicle emissions as well as improve vehicle fuel efficiency</a:t>
            </a:r>
          </a:p>
          <a:p>
            <a:pPr marL="0" marR="0">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a:t>
            </a:r>
          </a:p>
          <a:p>
            <a:pPr marL="342900" marR="0" lvl="0" indent="-342900">
              <a:spcBef>
                <a:spcPts val="0"/>
              </a:spcBef>
              <a:spcAft>
                <a:spcPts val="0"/>
              </a:spcAft>
              <a:buFont typeface="Symbol" panose="05050102010706020507" pitchFamily="18" charset="2"/>
              <a:buChar char=""/>
            </a:pPr>
            <a:r>
              <a:rPr lang="en-US" sz="1100" dirty="0">
                <a:effectLst/>
                <a:latin typeface="Arial" panose="020B0604020202020204" pitchFamily="34" charset="0"/>
                <a:ea typeface="Times New Roman" panose="02020603050405020304" pitchFamily="18" charset="0"/>
                <a:cs typeface="Arial" panose="020B0604020202020204" pitchFamily="34" charset="0"/>
              </a:rPr>
              <a:t>Applications enable the CV systems and technologies to deliver services and benefits to users.  Applications are the most visible part of the connected ecosystem. </a:t>
            </a:r>
          </a:p>
          <a:p>
            <a:pPr marL="0" marR="0">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a:t>
            </a:r>
          </a:p>
          <a:p>
            <a:pPr marL="342900" marR="0" lvl="0" indent="-342900">
              <a:spcBef>
                <a:spcPts val="0"/>
              </a:spcBef>
              <a:spcAft>
                <a:spcPts val="0"/>
              </a:spcAft>
              <a:buSzPts val="1000"/>
              <a:buFont typeface="Symbol" panose="05050102010706020507" pitchFamily="18" charset="2"/>
              <a:buChar char=""/>
              <a:tabLst>
                <a:tab pos="457200" algn="l"/>
              </a:tabLst>
            </a:pPr>
            <a:r>
              <a:rPr lang="en-US" sz="1100" dirty="0">
                <a:effectLst/>
                <a:latin typeface="Arial" panose="020B0604020202020204" pitchFamily="34" charset="0"/>
                <a:ea typeface="Times New Roman" panose="02020603050405020304" pitchFamily="18" charset="0"/>
                <a:cs typeface="Arial" panose="020B0604020202020204" pitchFamily="34" charset="0"/>
              </a:rPr>
              <a:t>Connected vehicle applications are typically divided into the following seven broad categories, with each category comprised of bundles of individual applications:</a:t>
            </a:r>
          </a:p>
          <a:p>
            <a:pPr marL="742950" marR="0" lvl="1" indent="-285750">
              <a:spcBef>
                <a:spcPts val="0"/>
              </a:spcBef>
              <a:spcAft>
                <a:spcPts val="0"/>
              </a:spcAft>
              <a:buFont typeface="Courier New" panose="02070309020205020404" pitchFamily="49" charset="0"/>
              <a:buChar char="o"/>
            </a:pPr>
            <a:r>
              <a:rPr lang="en-US" sz="1100" dirty="0">
                <a:effectLst/>
                <a:latin typeface="Arial" panose="020B0604020202020204" pitchFamily="34" charset="0"/>
                <a:ea typeface="Times New Roman" panose="02020603050405020304" pitchFamily="18" charset="0"/>
                <a:cs typeface="Arial" panose="020B0604020202020204" pitchFamily="34" charset="0"/>
              </a:rPr>
              <a:t>V2V safety</a:t>
            </a:r>
          </a:p>
          <a:p>
            <a:pPr marL="742950" marR="0" lvl="1" indent="-285750">
              <a:spcBef>
                <a:spcPts val="0"/>
              </a:spcBef>
              <a:spcAft>
                <a:spcPts val="0"/>
              </a:spcAft>
              <a:buFont typeface="Courier New" panose="02070309020205020404" pitchFamily="49" charset="0"/>
              <a:buChar char="o"/>
            </a:pPr>
            <a:r>
              <a:rPr lang="en-US" sz="1100" dirty="0">
                <a:effectLst/>
                <a:latin typeface="Arial" panose="020B0604020202020204" pitchFamily="34" charset="0"/>
                <a:ea typeface="Times New Roman" panose="02020603050405020304" pitchFamily="18" charset="0"/>
                <a:cs typeface="Arial" panose="020B0604020202020204" pitchFamily="34" charset="0"/>
              </a:rPr>
              <a:t>V2I safety</a:t>
            </a:r>
          </a:p>
          <a:p>
            <a:pPr marL="742950" marR="0" lvl="1" indent="-285750">
              <a:spcBef>
                <a:spcPts val="0"/>
              </a:spcBef>
              <a:spcAft>
                <a:spcPts val="0"/>
              </a:spcAft>
              <a:buFont typeface="Courier New" panose="02070309020205020404" pitchFamily="49" charset="0"/>
              <a:buChar char="o"/>
            </a:pPr>
            <a:r>
              <a:rPr lang="en-US" sz="1100" dirty="0">
                <a:effectLst/>
                <a:latin typeface="Arial" panose="020B0604020202020204" pitchFamily="34" charset="0"/>
                <a:ea typeface="Times New Roman" panose="02020603050405020304" pitchFamily="18" charset="0"/>
                <a:cs typeface="Arial" panose="020B0604020202020204" pitchFamily="34" charset="0"/>
              </a:rPr>
              <a:t>Mobility</a:t>
            </a:r>
          </a:p>
          <a:p>
            <a:pPr marL="742950" marR="0" lvl="1" indent="-285750">
              <a:spcBef>
                <a:spcPts val="0"/>
              </a:spcBef>
              <a:spcAft>
                <a:spcPts val="0"/>
              </a:spcAft>
              <a:buFont typeface="Courier New" panose="02070309020205020404" pitchFamily="49" charset="0"/>
              <a:buChar char="o"/>
            </a:pPr>
            <a:r>
              <a:rPr lang="en-US" sz="1100" dirty="0">
                <a:effectLst/>
                <a:latin typeface="Arial" panose="020B0604020202020204" pitchFamily="34" charset="0"/>
                <a:ea typeface="Times New Roman" panose="02020603050405020304" pitchFamily="18" charset="0"/>
                <a:cs typeface="Arial" panose="020B0604020202020204" pitchFamily="34" charset="0"/>
              </a:rPr>
              <a:t>Environmental</a:t>
            </a:r>
          </a:p>
          <a:p>
            <a:pPr marL="742950" marR="0" lvl="1" indent="-285750">
              <a:spcBef>
                <a:spcPts val="0"/>
              </a:spcBef>
              <a:spcAft>
                <a:spcPts val="0"/>
              </a:spcAft>
              <a:buFont typeface="Courier New" panose="02070309020205020404" pitchFamily="49" charset="0"/>
              <a:buChar char="o"/>
            </a:pPr>
            <a:r>
              <a:rPr lang="en-US" sz="1100" dirty="0">
                <a:effectLst/>
                <a:latin typeface="Arial" panose="020B0604020202020204" pitchFamily="34" charset="0"/>
                <a:ea typeface="Times New Roman" panose="02020603050405020304" pitchFamily="18" charset="0"/>
                <a:cs typeface="Arial" panose="020B0604020202020204" pitchFamily="34" charset="0"/>
              </a:rPr>
              <a:t>Road Weather</a:t>
            </a:r>
          </a:p>
          <a:p>
            <a:pPr marL="742950" marR="0" lvl="1" indent="-285750">
              <a:spcBef>
                <a:spcPts val="0"/>
              </a:spcBef>
              <a:spcAft>
                <a:spcPts val="0"/>
              </a:spcAft>
              <a:buFont typeface="Courier New" panose="02070309020205020404" pitchFamily="49" charset="0"/>
              <a:buChar char="o"/>
            </a:pPr>
            <a:r>
              <a:rPr lang="en-US" sz="1100" dirty="0">
                <a:effectLst/>
                <a:latin typeface="Arial" panose="020B0604020202020204" pitchFamily="34" charset="0"/>
                <a:ea typeface="Times New Roman" panose="02020603050405020304" pitchFamily="18" charset="0"/>
                <a:cs typeface="Arial" panose="020B0604020202020204" pitchFamily="34" charset="0"/>
              </a:rPr>
              <a:t>Agency Data</a:t>
            </a:r>
          </a:p>
          <a:p>
            <a:pPr marL="742950" marR="0" lvl="1" indent="-285750">
              <a:spcBef>
                <a:spcPts val="0"/>
              </a:spcBef>
              <a:spcAft>
                <a:spcPts val="0"/>
              </a:spcAft>
              <a:buFont typeface="Courier New" panose="02070309020205020404" pitchFamily="49" charset="0"/>
              <a:buChar char="o"/>
            </a:pPr>
            <a:r>
              <a:rPr lang="en-US" sz="1100" dirty="0">
                <a:effectLst/>
                <a:latin typeface="Arial" panose="020B0604020202020204" pitchFamily="34" charset="0"/>
                <a:ea typeface="Times New Roman" panose="02020603050405020304" pitchFamily="18" charset="0"/>
                <a:cs typeface="Arial" panose="020B0604020202020204" pitchFamily="34" charset="0"/>
              </a:rPr>
              <a:t>Smart Roadside</a:t>
            </a:r>
          </a:p>
          <a:p>
            <a:endParaRPr lang="en-US" dirty="0"/>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36</a:t>
            </a:fld>
            <a:endParaRPr lang="en-US" altLang="en-US" dirty="0"/>
          </a:p>
        </p:txBody>
      </p:sp>
    </p:spTree>
    <p:extLst>
      <p:ext uri="{BB962C8B-B14F-4D97-AF65-F5344CB8AC3E}">
        <p14:creationId xmlns:p14="http://schemas.microsoft.com/office/powerpoint/2010/main" val="25131765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sz="1100" dirty="0">
                <a:effectLst/>
                <a:latin typeface="Arial" panose="020B0604020202020204" pitchFamily="34" charset="0"/>
                <a:ea typeface="Times New Roman" panose="02020603050405020304" pitchFamily="18" charset="0"/>
                <a:cs typeface="Arial" panose="020B0604020202020204" pitchFamily="34" charset="0"/>
              </a:rPr>
              <a:t>The connected ecosystem will require the deployment of technologies on vehicles and across the following infrastructure systems: </a:t>
            </a:r>
          </a:p>
          <a:p>
            <a:pPr marL="742950" marR="0" lvl="1" indent="-285750">
              <a:spcBef>
                <a:spcPts val="0"/>
              </a:spcBef>
              <a:spcAft>
                <a:spcPts val="0"/>
              </a:spcAft>
              <a:buFont typeface="Courier New" panose="02070309020205020404" pitchFamily="49" charset="0"/>
              <a:buChar char="o"/>
            </a:pPr>
            <a:r>
              <a:rPr lang="en-US" sz="1100" dirty="0">
                <a:effectLst/>
                <a:latin typeface="Arial" panose="020B0604020202020204" pitchFamily="34" charset="0"/>
                <a:ea typeface="Times New Roman" panose="02020603050405020304" pitchFamily="18" charset="0"/>
                <a:cs typeface="Arial" panose="020B0604020202020204" pitchFamily="34" charset="0"/>
              </a:rPr>
              <a:t>Connected vehicles, their sensors, and on-board equipment for communications and application processing</a:t>
            </a:r>
          </a:p>
          <a:p>
            <a:pPr marL="742950" marR="0" lvl="1" indent="-285750">
              <a:spcBef>
                <a:spcPts val="0"/>
              </a:spcBef>
              <a:spcAft>
                <a:spcPts val="0"/>
              </a:spcAft>
              <a:buFont typeface="Courier New" panose="02070309020205020404" pitchFamily="49" charset="0"/>
              <a:buChar char="o"/>
            </a:pPr>
            <a:r>
              <a:rPr lang="en-US" sz="1100" dirty="0">
                <a:effectLst/>
                <a:latin typeface="Arial" panose="020B0604020202020204" pitchFamily="34" charset="0"/>
                <a:ea typeface="Times New Roman" panose="02020603050405020304" pitchFamily="18" charset="0"/>
                <a:cs typeface="Arial" panose="020B0604020202020204" pitchFamily="34" charset="0"/>
              </a:rPr>
              <a:t>Connected infrastructure, in roadside equipment, management centers, and information services</a:t>
            </a:r>
          </a:p>
          <a:p>
            <a:pPr marL="742950" marR="0" lvl="1" indent="-285750">
              <a:spcBef>
                <a:spcPts val="0"/>
              </a:spcBef>
              <a:spcAft>
                <a:spcPts val="0"/>
              </a:spcAft>
              <a:buFont typeface="Courier New" panose="02070309020205020404" pitchFamily="49" charset="0"/>
              <a:buChar char="o"/>
            </a:pPr>
            <a:r>
              <a:rPr lang="en-US" sz="1100" dirty="0">
                <a:effectLst/>
                <a:latin typeface="Arial" panose="020B0604020202020204" pitchFamily="34" charset="0"/>
                <a:ea typeface="Times New Roman" panose="02020603050405020304" pitchFamily="18" charset="0"/>
                <a:cs typeface="Arial" panose="020B0604020202020204" pitchFamily="34" charset="0"/>
              </a:rPr>
              <a:t>Communications among all potential user devices, in both low latency local and wide area network connections</a:t>
            </a:r>
          </a:p>
          <a:p>
            <a:pPr marL="742950" marR="0" lvl="1" indent="-285750">
              <a:spcBef>
                <a:spcPts val="0"/>
              </a:spcBef>
              <a:spcAft>
                <a:spcPts val="0"/>
              </a:spcAft>
              <a:buFont typeface="Courier New" panose="02070309020205020404" pitchFamily="49" charset="0"/>
              <a:buChar char="o"/>
            </a:pPr>
            <a:r>
              <a:rPr lang="en-US" sz="1100" dirty="0">
                <a:effectLst/>
                <a:latin typeface="Arial" panose="020B0604020202020204" pitchFamily="34" charset="0"/>
                <a:ea typeface="Times New Roman" panose="02020603050405020304" pitchFamily="18" charset="0"/>
                <a:cs typeface="Arial" panose="020B0604020202020204" pitchFamily="34" charset="0"/>
              </a:rPr>
              <a:t>Standards for message exchange and content</a:t>
            </a:r>
          </a:p>
          <a:p>
            <a:pPr marL="0" marR="0">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a:t>
            </a:r>
          </a:p>
          <a:p>
            <a:pPr marL="342900" marR="0" lvl="0" indent="-342900">
              <a:spcBef>
                <a:spcPts val="0"/>
              </a:spcBef>
              <a:spcAft>
                <a:spcPts val="0"/>
              </a:spcAft>
              <a:buFont typeface="Symbol" panose="05050102010706020507" pitchFamily="18" charset="2"/>
              <a:buChar char=""/>
            </a:pPr>
            <a:r>
              <a:rPr lang="en-US" sz="1100" dirty="0">
                <a:effectLst/>
                <a:latin typeface="Arial" panose="020B0604020202020204" pitchFamily="34" charset="0"/>
                <a:ea typeface="Times New Roman" panose="02020603050405020304" pitchFamily="18" charset="0"/>
                <a:cs typeface="Arial" panose="020B0604020202020204" pitchFamily="34" charset="0"/>
              </a:rPr>
              <a:t>Successful CV application deployment has required collaboration among the connected ecosystem stakeholders including Federal, state, and local transportation agencies; vehicle manufacturers and technology industries; researchers in academia and industry; standards development organizations; and professional and industry associations.</a:t>
            </a:r>
          </a:p>
          <a:p>
            <a:pPr marL="0" marR="0">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a:t>
            </a:r>
          </a:p>
          <a:p>
            <a:pPr marL="342900" marR="0" lvl="0" indent="-342900">
              <a:spcBef>
                <a:spcPts val="0"/>
              </a:spcBef>
              <a:spcAft>
                <a:spcPts val="0"/>
              </a:spcAft>
              <a:buFont typeface="Symbol" panose="05050102010706020507" pitchFamily="18" charset="2"/>
              <a:buChar char=""/>
            </a:pPr>
            <a:r>
              <a:rPr lang="en-US" sz="1100" dirty="0">
                <a:effectLst/>
                <a:latin typeface="Arial" panose="020B0604020202020204" pitchFamily="34" charset="0"/>
                <a:ea typeface="Times New Roman" panose="02020603050405020304" pitchFamily="18" charset="0"/>
                <a:cs typeface="Arial" panose="020B0604020202020204" pitchFamily="34" charset="0"/>
              </a:rPr>
              <a:t>Strategic challenges remain in development and deployment of CV applications and technology: </a:t>
            </a:r>
          </a:p>
          <a:p>
            <a:pPr marL="742950" marR="0" lvl="1" indent="-285750">
              <a:spcBef>
                <a:spcPts val="0"/>
              </a:spcBef>
              <a:spcAft>
                <a:spcPts val="0"/>
              </a:spcAft>
              <a:buFont typeface="Courier New" panose="02070309020205020404" pitchFamily="49" charset="0"/>
              <a:buChar char="o"/>
            </a:pPr>
            <a:r>
              <a:rPr lang="en-US" sz="1100" dirty="0">
                <a:effectLst/>
                <a:latin typeface="Arial" panose="020B0604020202020204" pitchFamily="34" charset="0"/>
                <a:ea typeface="Times New Roman" panose="02020603050405020304" pitchFamily="18" charset="0"/>
                <a:cs typeface="Arial" panose="020B0604020202020204" pitchFamily="34" charset="0"/>
              </a:rPr>
              <a:t>Consistent application of cybersecurity practices across the connected ecosystem</a:t>
            </a:r>
          </a:p>
          <a:p>
            <a:pPr marL="742950" marR="0" lvl="1" indent="-285750">
              <a:spcBef>
                <a:spcPts val="0"/>
              </a:spcBef>
              <a:spcAft>
                <a:spcPts val="0"/>
              </a:spcAft>
              <a:buFont typeface="Courier New" panose="02070309020205020404" pitchFamily="49" charset="0"/>
              <a:buChar char="o"/>
            </a:pPr>
            <a:r>
              <a:rPr lang="en-US" sz="1100" dirty="0">
                <a:effectLst/>
                <a:latin typeface="Arial" panose="020B0604020202020204" pitchFamily="34" charset="0"/>
                <a:ea typeface="Times New Roman" panose="02020603050405020304" pitchFamily="18" charset="0"/>
                <a:cs typeface="Arial" panose="020B0604020202020204" pitchFamily="34" charset="0"/>
              </a:rPr>
              <a:t>Demonstration of CV application benefits in real-world deployments</a:t>
            </a:r>
          </a:p>
          <a:p>
            <a:pPr marL="742950" marR="0" lvl="1" indent="-285750">
              <a:spcBef>
                <a:spcPts val="0"/>
              </a:spcBef>
              <a:spcAft>
                <a:spcPts val="0"/>
              </a:spcAft>
              <a:buFont typeface="Courier New" panose="02070309020205020404" pitchFamily="49" charset="0"/>
              <a:buChar char="o"/>
            </a:pPr>
            <a:r>
              <a:rPr lang="en-US" sz="1100" dirty="0">
                <a:effectLst/>
                <a:latin typeface="Arial" panose="020B0604020202020204" pitchFamily="34" charset="0"/>
                <a:ea typeface="Times New Roman" panose="02020603050405020304" pitchFamily="18" charset="0"/>
                <a:cs typeface="Arial" panose="020B0604020202020204" pitchFamily="34" charset="0"/>
              </a:rPr>
              <a:t>Programmatic planning and investment for CV infrastructure</a:t>
            </a:r>
          </a:p>
          <a:p>
            <a:pPr marL="0" marR="0">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37</a:t>
            </a:fld>
            <a:endParaRPr lang="en-US" altLang="en-US" dirty="0"/>
          </a:p>
        </p:txBody>
      </p:sp>
    </p:spTree>
    <p:extLst>
      <p:ext uri="{BB962C8B-B14F-4D97-AF65-F5344CB8AC3E}">
        <p14:creationId xmlns:p14="http://schemas.microsoft.com/office/powerpoint/2010/main" val="9679132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references related to the development and deployment of connected vehicles and technology are available in the text version of the ePrimer Module 13.</a:t>
            </a:r>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38</a:t>
            </a:fld>
            <a:endParaRPr lang="en-US" altLang="en-US" dirty="0"/>
          </a:p>
        </p:txBody>
      </p:sp>
    </p:spTree>
    <p:extLst>
      <p:ext uri="{BB962C8B-B14F-4D97-AF65-F5344CB8AC3E}">
        <p14:creationId xmlns:p14="http://schemas.microsoft.com/office/powerpoint/2010/main" val="2354342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Times New Roman" panose="02020603050405020304" pitchFamily="18" charset="0"/>
                <a:cs typeface="Arial" panose="020B0604020202020204" pitchFamily="34" charset="0"/>
              </a:rPr>
              <a:t>Communications have always been a fundamental means of enabling safety and mobility in transportation.  Drivers have received visual information from other drivers, their vehicles, road signs, pavement markings, traffic control devices, and emergency services personnel ever since they appeared on the roadways.  The flow of information is now being vastly increased by the availability of digital wireless communications between vehicles, ITS devices, and network services.  Vehicle-to-vehicle (V2V), vehicle-to-infrastructure (V2I), vehicle-to-network (V2N) and vehicle-to-everything (V2X) communications are enabling new data exchanges and applications that can increase the safety and mobility performance of the system.</a:t>
            </a:r>
          </a:p>
          <a:p>
            <a:endParaRPr lang="en-US" dirty="0"/>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5</a:t>
            </a:fld>
            <a:endParaRPr lang="en-US" altLang="en-US" dirty="0"/>
          </a:p>
        </p:txBody>
      </p:sp>
    </p:spTree>
    <p:extLst>
      <p:ext uri="{BB962C8B-B14F-4D97-AF65-F5344CB8AC3E}">
        <p14:creationId xmlns:p14="http://schemas.microsoft.com/office/powerpoint/2010/main" val="2126980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B177D4D0-354D-449E-910F-9DFFE856A62C}"/>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B9C95EEB-EFD9-412F-BCAB-52F6AE3D174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MS PGothic" panose="020B0600070205080204" pitchFamily="34" charset="-128"/>
              </a:rPr>
              <a:t>Premise of the Connected Vehicle Environment lies in the power of wireless connectivity among vehicles, the infrastructure, and mobile devices to bring about transformative changes in highway safety, mobility, and the environmental impacts of the transportation system. </a:t>
            </a:r>
          </a:p>
          <a:p>
            <a:endParaRPr lang="en-US" altLang="en-US" dirty="0">
              <a:latin typeface="Arial" panose="020B0604020202020204" pitchFamily="34" charset="0"/>
              <a:ea typeface="MS PGothic" panose="020B0600070205080204" pitchFamily="34" charset="-128"/>
            </a:endParaRPr>
          </a:p>
          <a:p>
            <a:r>
              <a:rPr lang="en-US" altLang="en-US" dirty="0">
                <a:latin typeface="Arial" panose="020B0604020202020204" pitchFamily="34" charset="0"/>
                <a:ea typeface="MS PGothic" panose="020B0600070205080204" pitchFamily="34" charset="-128"/>
              </a:rPr>
              <a:t>Connected Vehicles refer to the ability of vehicles of all types to communicate wirelessly with other vehicles and roadway equipment, such as traffic signals, to support a range of safety, mobility, and environmental applications of interest to the public and private sectors. The concept also extends to compatible aftermarket devices brought into vehicles and to pedestrians, motorcycles, cyclists, and transit users carrying compatible devices. Collectively, these components form the Connected Vehicle Environment.</a:t>
            </a:r>
          </a:p>
        </p:txBody>
      </p:sp>
      <p:sp>
        <p:nvSpPr>
          <p:cNvPr id="14340" name="Slide Number Placeholder 3">
            <a:extLst>
              <a:ext uri="{FF2B5EF4-FFF2-40B4-BE49-F238E27FC236}">
                <a16:creationId xmlns:a16="http://schemas.microsoft.com/office/drawing/2014/main" id="{0C5A17AA-D7B0-4577-AAA9-3F1F1BAD98B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000">
                <a:solidFill>
                  <a:schemeClr val="tx1"/>
                </a:solidFill>
                <a:latin typeface="Tahoma" panose="020B0604030504040204" pitchFamily="34" charset="0"/>
                <a:ea typeface="MS PGothic" panose="020B0600070205080204" pitchFamily="34" charset="-128"/>
              </a:defRPr>
            </a:lvl1pPr>
            <a:lvl2pPr marL="742950" indent="-285750" defTabSz="930275">
              <a:defRPr sz="2000">
                <a:solidFill>
                  <a:schemeClr val="tx1"/>
                </a:solidFill>
                <a:latin typeface="Tahoma" panose="020B0604030504040204" pitchFamily="34" charset="0"/>
                <a:ea typeface="MS PGothic" panose="020B0600070205080204" pitchFamily="34" charset="-128"/>
              </a:defRPr>
            </a:lvl2pPr>
            <a:lvl3pPr marL="1143000" indent="-228600" defTabSz="930275">
              <a:defRPr sz="2000">
                <a:solidFill>
                  <a:schemeClr val="tx1"/>
                </a:solidFill>
                <a:latin typeface="Tahoma" panose="020B0604030504040204" pitchFamily="34" charset="0"/>
                <a:ea typeface="MS PGothic" panose="020B0600070205080204" pitchFamily="34" charset="-128"/>
              </a:defRPr>
            </a:lvl3pPr>
            <a:lvl4pPr marL="1600200" indent="-228600" defTabSz="930275">
              <a:defRPr sz="2000">
                <a:solidFill>
                  <a:schemeClr val="tx1"/>
                </a:solidFill>
                <a:latin typeface="Tahoma" panose="020B0604030504040204" pitchFamily="34" charset="0"/>
                <a:ea typeface="MS PGothic" panose="020B0600070205080204" pitchFamily="34" charset="-128"/>
              </a:defRPr>
            </a:lvl4pPr>
            <a:lvl5pPr marL="2057400" indent="-228600" defTabSz="930275">
              <a:defRPr sz="2000">
                <a:solidFill>
                  <a:schemeClr val="tx1"/>
                </a:solidFill>
                <a:latin typeface="Tahom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fld id="{EF4D886E-2B2D-413F-8DB5-6A8E5F84C0AC}" type="slidenum">
              <a:rPr lang="en-US" altLang="en-US" sz="1200">
                <a:latin typeface="Arial" panose="020B0604020202020204" pitchFamily="34" charset="0"/>
              </a:rPr>
              <a:pPr/>
              <a:t>6</a:t>
            </a:fld>
            <a:endParaRPr lang="en-US" altLang="en-US" sz="1200" dirty="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76200" lvl="0" indent="-342900">
              <a:spcBef>
                <a:spcPts val="185"/>
              </a:spcBef>
              <a:spcAft>
                <a:spcPts val="0"/>
              </a:spcAft>
              <a:buFont typeface="Symbol" panose="05050102010706020507" pitchFamily="18" charset="2"/>
              <a:buChar char=""/>
            </a:pPr>
            <a:r>
              <a:rPr lang="en-US" sz="1800" dirty="0">
                <a:effectLst/>
                <a:latin typeface="Arial" panose="020B0604020202020204" pitchFamily="34" charset="0"/>
                <a:ea typeface="Courier New" panose="02070309020205020404" pitchFamily="49" charset="0"/>
              </a:rPr>
              <a:t>Crashes can be dramatically reduced when vehicles can sense traffic controls and communicate the events and hazards around them.</a:t>
            </a:r>
            <a:endParaRPr lang="en-US" sz="1800" dirty="0">
              <a:effectLst/>
              <a:latin typeface="Courier New" panose="02070309020205020404" pitchFamily="49" charset="0"/>
              <a:ea typeface="Courier New" panose="02070309020205020404" pitchFamily="49" charset="0"/>
            </a:endParaRPr>
          </a:p>
          <a:p>
            <a:pPr marL="342900" marR="76200" lvl="0" indent="-342900">
              <a:spcBef>
                <a:spcPts val="185"/>
              </a:spcBef>
              <a:spcAft>
                <a:spcPts val="0"/>
              </a:spcAft>
              <a:buFont typeface="Symbol" panose="05050102010706020507" pitchFamily="18" charset="2"/>
              <a:buChar char=""/>
            </a:pPr>
            <a:r>
              <a:rPr lang="en-US" sz="1800" dirty="0">
                <a:effectLst/>
                <a:latin typeface="Arial" panose="020B0604020202020204" pitchFamily="34" charset="0"/>
                <a:ea typeface="Courier New" panose="02070309020205020404" pitchFamily="49" charset="0"/>
              </a:rPr>
              <a:t>Mobility can be improved when drivers, transit riders, and freight managers have access to up-to-date, accurate, and comprehensive information on travel conditions and options.</a:t>
            </a:r>
            <a:endParaRPr lang="en-US" sz="1800" dirty="0">
              <a:effectLst/>
              <a:latin typeface="Courier New" panose="02070309020205020404" pitchFamily="49" charset="0"/>
              <a:ea typeface="Courier New" panose="02070309020205020404" pitchFamily="49" charset="0"/>
            </a:endParaRPr>
          </a:p>
          <a:p>
            <a:pPr marL="342900" marR="76200" lvl="0" indent="-342900">
              <a:spcBef>
                <a:spcPts val="185"/>
              </a:spcBef>
              <a:spcAft>
                <a:spcPts val="0"/>
              </a:spcAft>
              <a:buFont typeface="Symbol" panose="05050102010706020507" pitchFamily="18" charset="2"/>
              <a:buChar char=""/>
            </a:pPr>
            <a:r>
              <a:rPr lang="en-US" sz="1800" dirty="0">
                <a:effectLst/>
                <a:latin typeface="Arial" panose="020B0604020202020204" pitchFamily="34" charset="0"/>
                <a:ea typeface="Courier New" panose="02070309020205020404" pitchFamily="49" charset="0"/>
              </a:rPr>
              <a:t>Mobility can be further improved when system operators, including roadway agencies, public transportation providers, and port and terminal operators, have actionable information and the tools to affect the performance of the transportation system in real-time.</a:t>
            </a:r>
            <a:endParaRPr lang="en-US" sz="1800" dirty="0">
              <a:effectLst/>
              <a:latin typeface="Courier New" panose="02070309020205020404" pitchFamily="49" charset="0"/>
              <a:ea typeface="Courier New" panose="02070309020205020404" pitchFamily="49" charset="0"/>
            </a:endParaRPr>
          </a:p>
          <a:p>
            <a:pPr marL="342900" marR="76200" lvl="0" indent="-342900">
              <a:spcBef>
                <a:spcPts val="185"/>
              </a:spcBef>
              <a:spcAft>
                <a:spcPts val="0"/>
              </a:spcAft>
              <a:buFont typeface="Symbol" panose="05050102010706020507" pitchFamily="18" charset="2"/>
              <a:buChar char=""/>
            </a:pPr>
            <a:r>
              <a:rPr lang="en-US" sz="1800" dirty="0">
                <a:effectLst/>
                <a:latin typeface="Arial" panose="020B0604020202020204" pitchFamily="34" charset="0"/>
                <a:ea typeface="Courier New" panose="02070309020205020404" pitchFamily="49" charset="0"/>
              </a:rPr>
              <a:t>Transportation system management and operations can be enhanced when system operators can continuously monitor the status and direct the various assets under their control.</a:t>
            </a:r>
            <a:endParaRPr lang="en-US" sz="1800" dirty="0">
              <a:effectLst/>
              <a:latin typeface="Courier New" panose="02070309020205020404" pitchFamily="49" charset="0"/>
              <a:ea typeface="Courier New" panose="02070309020205020404" pitchFamily="49" charset="0"/>
            </a:endParaRPr>
          </a:p>
          <a:p>
            <a:pPr marL="342900" marR="76200" lvl="0" indent="-342900">
              <a:spcBef>
                <a:spcPts val="185"/>
              </a:spcBef>
              <a:spcAft>
                <a:spcPts val="0"/>
              </a:spcAft>
              <a:buFont typeface="Symbol" panose="05050102010706020507" pitchFamily="18" charset="2"/>
              <a:buChar char=""/>
            </a:pPr>
            <a:r>
              <a:rPr lang="en-US" sz="1800" dirty="0">
                <a:effectLst/>
                <a:latin typeface="Arial" panose="020B0604020202020204" pitchFamily="34" charset="0"/>
                <a:ea typeface="Courier New" panose="02070309020205020404" pitchFamily="49" charset="0"/>
              </a:rPr>
              <a:t>Environmental impacts of vehicles and travel can be reduced when travelers can make informed decisions about modes and routes, and when vehicles can communicate with the infrastructure to enhance fuel efficiency by avoiding unnecessary stops.</a:t>
            </a:r>
            <a:endParaRPr lang="en-US" sz="1800" dirty="0">
              <a:effectLst/>
              <a:latin typeface="Courier New" panose="02070309020205020404" pitchFamily="49" charset="0"/>
              <a:ea typeface="Courier New" panose="02070309020205020404" pitchFamily="49" charset="0"/>
            </a:endParaRPr>
          </a:p>
          <a:p>
            <a:endParaRPr lang="en-US" dirty="0"/>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7</a:t>
            </a:fld>
            <a:endParaRPr lang="en-US" altLang="en-US" dirty="0"/>
          </a:p>
        </p:txBody>
      </p:sp>
    </p:spTree>
    <p:extLst>
      <p:ext uri="{BB962C8B-B14F-4D97-AF65-F5344CB8AC3E}">
        <p14:creationId xmlns:p14="http://schemas.microsoft.com/office/powerpoint/2010/main" val="1295247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According to the National Highway Traffic Safety Administration (NHTSA), motor vehicle crashes accounted for 33,654 deaths in 2018. The application of connected vehicle technologies is expected to offer significant near-term opportunities for crash reductions.  Research conducted by the Volpe National Transportation Systems Center for NHTSA found that deployment of connected vehicle systems and the combined use of V2V and V2I applications have the potential to address 81 percent of unimpaired driver crashes in all vehicle types (i.e., cars and heavy vehicles). A 2015 study for the USDOT ITS Joint Program Office compiled estimates of beneficial impacts shown in the table.</a:t>
            </a:r>
            <a:endParaRPr lang="en-US" dirty="0"/>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8</a:t>
            </a:fld>
            <a:endParaRPr lang="en-US" altLang="en-US" dirty="0"/>
          </a:p>
        </p:txBody>
      </p:sp>
    </p:spTree>
    <p:extLst>
      <p:ext uri="{BB962C8B-B14F-4D97-AF65-F5344CB8AC3E}">
        <p14:creationId xmlns:p14="http://schemas.microsoft.com/office/powerpoint/2010/main" val="4252718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BD596FCF-5070-40D4-A98B-F51AD5920994}"/>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57BE5697-1FA4-4E2B-B7BC-25E856F004B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MS PGothic" panose="020B0600070205080204" pitchFamily="34" charset="-128"/>
              </a:rPr>
              <a:t>In 2003, USDOT, in partnership with other entities including the American Association of State Highway and Transportation Officials (AASHTO) and a number of light-duty vehicle manufacturers, initiated the Vehicle Infrastructure Integration (VII) program to conduct research and move towards deployment.</a:t>
            </a:r>
          </a:p>
          <a:p>
            <a:endParaRPr lang="en-US" altLang="en-US" dirty="0">
              <a:latin typeface="Arial" panose="020B0604020202020204" pitchFamily="34" charset="0"/>
              <a:ea typeface="MS PGothic" panose="020B0600070205080204" pitchFamily="34" charset="-128"/>
            </a:endParaRPr>
          </a:p>
          <a:p>
            <a:r>
              <a:rPr lang="en-US" altLang="en-US" dirty="0">
                <a:latin typeface="Arial" panose="020B0604020202020204" pitchFamily="34" charset="0"/>
                <a:ea typeface="MS PGothic" panose="020B0600070205080204" pitchFamily="34" charset="-128"/>
              </a:rPr>
              <a:t>An initial technical concept for the VII program was comprehensively documented in a Concept of Operations published by USDOT in 2006. This early approach called for vehicles sold in the United States to be equipped with On-Board Equipment (OBE)—a communications device, a positioning device, a processing platform, and application software that would exchange data with Road Side Equipment (RSE), which would be deployed along highways. The OBEs would also be required to communicate with other OBEs for vehicle-to-vehicle data exchange. </a:t>
            </a:r>
          </a:p>
          <a:p>
            <a:endParaRPr lang="en-US" altLang="en-US" dirty="0">
              <a:latin typeface="Arial" panose="020B0604020202020204" pitchFamily="34" charset="0"/>
              <a:ea typeface="MS PGothic" panose="020B0600070205080204" pitchFamily="34" charset="-128"/>
            </a:endParaRPr>
          </a:p>
          <a:p>
            <a:r>
              <a:rPr lang="en-US" altLang="en-US" dirty="0">
                <a:latin typeface="Arial" panose="020B0604020202020204" pitchFamily="34" charset="0"/>
                <a:ea typeface="MS PGothic" panose="020B0600070205080204" pitchFamily="34" charset="-128"/>
              </a:rPr>
              <a:t>USDOT conducted a Proof-of-Concept (POC) test between 2007 and 2009 that proved that the basic technical concept would work.</a:t>
            </a:r>
          </a:p>
          <a:p>
            <a:endParaRPr lang="en-US" altLang="en-US" dirty="0">
              <a:latin typeface="Arial" panose="020B0604020202020204" pitchFamily="34" charset="0"/>
              <a:ea typeface="MS PGothic" panose="020B0600070205080204" pitchFamily="34" charset="-128"/>
            </a:endParaRPr>
          </a:p>
          <a:p>
            <a:r>
              <a:rPr lang="en-US" altLang="en-US" dirty="0">
                <a:latin typeface="Arial" panose="020B0604020202020204" pitchFamily="34" charset="0"/>
                <a:ea typeface="MS PGothic" panose="020B0600070205080204" pitchFamily="34" charset="-128"/>
              </a:rPr>
              <a:t>In 2011, the federal VII program was renamed to the more understood Connected Vehicle program.</a:t>
            </a:r>
          </a:p>
          <a:p>
            <a:endParaRPr lang="en-US" altLang="en-US" dirty="0">
              <a:latin typeface="Arial" panose="020B0604020202020204" pitchFamily="34" charset="0"/>
              <a:ea typeface="MS PGothic" panose="020B0600070205080204" pitchFamily="34" charset="-128"/>
            </a:endParaRPr>
          </a:p>
          <a:p>
            <a:r>
              <a:rPr lang="en-US" altLang="en-US" dirty="0">
                <a:latin typeface="Arial" panose="020B0604020202020204" pitchFamily="34" charset="0"/>
                <a:ea typeface="MS PGothic" panose="020B0600070205080204" pitchFamily="34" charset="-128"/>
              </a:rPr>
              <a:t>From 2011 to 2013, the USDOT ran the Safety Pilot program to collect data to support NHTSA’s rulemaking process</a:t>
            </a:r>
          </a:p>
          <a:p>
            <a:endParaRPr lang="en-US" altLang="en-US" dirty="0">
              <a:latin typeface="Arial" panose="020B0604020202020204" pitchFamily="34" charset="0"/>
              <a:ea typeface="MS PGothic" panose="020B0600070205080204" pitchFamily="34" charset="-128"/>
            </a:endParaRPr>
          </a:p>
          <a:p>
            <a:r>
              <a:rPr lang="en-US" altLang="en-US" dirty="0">
                <a:latin typeface="Arial" panose="020B0604020202020204" pitchFamily="34" charset="0"/>
                <a:ea typeface="MS PGothic" panose="020B0600070205080204" pitchFamily="34" charset="-128"/>
              </a:rPr>
              <a:t>In 2014, the USDOT program, after the success of the safety pilot program, shifted the focus of the Connected Vehicle program towards addressing deployment issues and accelerating deployment.</a:t>
            </a:r>
          </a:p>
        </p:txBody>
      </p:sp>
      <p:sp>
        <p:nvSpPr>
          <p:cNvPr id="20484" name="Slide Number Placeholder 3">
            <a:extLst>
              <a:ext uri="{FF2B5EF4-FFF2-40B4-BE49-F238E27FC236}">
                <a16:creationId xmlns:a16="http://schemas.microsoft.com/office/drawing/2014/main" id="{9F0C9045-C9C7-4BE4-8AAE-5F4235E3DCE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000">
                <a:solidFill>
                  <a:schemeClr val="tx1"/>
                </a:solidFill>
                <a:latin typeface="Tahoma" panose="020B0604030504040204" pitchFamily="34" charset="0"/>
                <a:ea typeface="MS PGothic" panose="020B0600070205080204" pitchFamily="34" charset="-128"/>
              </a:defRPr>
            </a:lvl1pPr>
            <a:lvl2pPr marL="742950" indent="-285750" defTabSz="930275">
              <a:defRPr sz="2000">
                <a:solidFill>
                  <a:schemeClr val="tx1"/>
                </a:solidFill>
                <a:latin typeface="Tahoma" panose="020B0604030504040204" pitchFamily="34" charset="0"/>
                <a:ea typeface="MS PGothic" panose="020B0600070205080204" pitchFamily="34" charset="-128"/>
              </a:defRPr>
            </a:lvl2pPr>
            <a:lvl3pPr marL="1143000" indent="-228600" defTabSz="930275">
              <a:defRPr sz="2000">
                <a:solidFill>
                  <a:schemeClr val="tx1"/>
                </a:solidFill>
                <a:latin typeface="Tahoma" panose="020B0604030504040204" pitchFamily="34" charset="0"/>
                <a:ea typeface="MS PGothic" panose="020B0600070205080204" pitchFamily="34" charset="-128"/>
              </a:defRPr>
            </a:lvl3pPr>
            <a:lvl4pPr marL="1600200" indent="-228600" defTabSz="930275">
              <a:defRPr sz="2000">
                <a:solidFill>
                  <a:schemeClr val="tx1"/>
                </a:solidFill>
                <a:latin typeface="Tahoma" panose="020B0604030504040204" pitchFamily="34" charset="0"/>
                <a:ea typeface="MS PGothic" panose="020B0600070205080204" pitchFamily="34" charset="-128"/>
              </a:defRPr>
            </a:lvl4pPr>
            <a:lvl5pPr marL="2057400" indent="-228600" defTabSz="930275">
              <a:defRPr sz="2000">
                <a:solidFill>
                  <a:schemeClr val="tx1"/>
                </a:solidFill>
                <a:latin typeface="Tahom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fld id="{F6A6A64A-E922-4ADD-B9F3-A7F3808DC0DA}" type="slidenum">
              <a:rPr lang="en-US" altLang="en-US" sz="1200">
                <a:latin typeface="Arial" panose="020B0604020202020204" pitchFamily="34" charset="0"/>
              </a:rPr>
              <a:pPr/>
              <a:t>9</a:t>
            </a:fld>
            <a:endParaRPr lang="en-US" altLang="en-US" sz="1200" dirty="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EFA43AF7-BEDB-4EFA-BA91-56FE7E45719A}"/>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5A8FFB11-530D-428D-A3F3-115A54EFB4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MS PGothic" panose="020B0600070205080204" pitchFamily="34" charset="-128"/>
              </a:rPr>
              <a:t>The Safety Pilot Model Deployment emphasized Vehicle-to-Vehicle Communications for Safety—the wireless exchange of data between nearby vehicles to achieve safety improvements. By exchanging position, speed, and location data, V2V communications enables a vehicle to sense threats and hazards with an awareness of the position of vehicles relative to each other, as well as the threat or hazard they present; calculate risk; issue driver advisories or warnings; or other actions to avoid or mitigate crashes.  </a:t>
            </a:r>
          </a:p>
          <a:p>
            <a:endParaRPr lang="en-US" altLang="en-US" dirty="0">
              <a:latin typeface="Arial" panose="020B0604020202020204" pitchFamily="34" charset="0"/>
              <a:ea typeface="MS PGothic" panose="020B0600070205080204" pitchFamily="34" charset="-128"/>
            </a:endParaRPr>
          </a:p>
          <a:p>
            <a:r>
              <a:rPr lang="en-US" altLang="en-US" dirty="0">
                <a:latin typeface="Arial" panose="020B0604020202020204" pitchFamily="34" charset="0"/>
                <a:ea typeface="MS PGothic" panose="020B0600070205080204" pitchFamily="34" charset="-128"/>
              </a:rPr>
              <a:t>The vision for V2V safety applications is that eventually, each vehicle on the roadway (inclusive of automobiles, trucks, buses, motorcoaches, and motorcycles) will be able to communicate with other vehicles and that this rich set of data being communicated will support a new generation of active safety applications and safety systems. </a:t>
            </a:r>
          </a:p>
          <a:p>
            <a:endParaRPr lang="en-US" altLang="en-US" dirty="0">
              <a:latin typeface="Arial" panose="020B0604020202020204" pitchFamily="34" charset="0"/>
              <a:ea typeface="MS PGothic" panose="020B0600070205080204" pitchFamily="34" charset="-128"/>
            </a:endParaRPr>
          </a:p>
          <a:p>
            <a:r>
              <a:rPr lang="en-US" altLang="en-US" dirty="0">
                <a:latin typeface="Arial" panose="020B0604020202020204" pitchFamily="34" charset="0"/>
                <a:ea typeface="MS PGothic" panose="020B0600070205080204" pitchFamily="34" charset="-128"/>
              </a:rPr>
              <a:t>Additional development work is being done by CAMP to address more complex crash scenarios.</a:t>
            </a:r>
          </a:p>
        </p:txBody>
      </p:sp>
      <p:sp>
        <p:nvSpPr>
          <p:cNvPr id="34820" name="Slide Number Placeholder 3">
            <a:extLst>
              <a:ext uri="{FF2B5EF4-FFF2-40B4-BE49-F238E27FC236}">
                <a16:creationId xmlns:a16="http://schemas.microsoft.com/office/drawing/2014/main" id="{E6468727-533C-4721-8635-A2E8322F5AC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000">
                <a:solidFill>
                  <a:schemeClr val="tx1"/>
                </a:solidFill>
                <a:latin typeface="Tahoma" panose="020B0604030504040204" pitchFamily="34" charset="0"/>
                <a:ea typeface="MS PGothic" panose="020B0600070205080204" pitchFamily="34" charset="-128"/>
              </a:defRPr>
            </a:lvl1pPr>
            <a:lvl2pPr marL="742950" indent="-285750" defTabSz="930275">
              <a:defRPr sz="2000">
                <a:solidFill>
                  <a:schemeClr val="tx1"/>
                </a:solidFill>
                <a:latin typeface="Tahoma" panose="020B0604030504040204" pitchFamily="34" charset="0"/>
                <a:ea typeface="MS PGothic" panose="020B0600070205080204" pitchFamily="34" charset="-128"/>
              </a:defRPr>
            </a:lvl2pPr>
            <a:lvl3pPr marL="1143000" indent="-228600" defTabSz="930275">
              <a:defRPr sz="2000">
                <a:solidFill>
                  <a:schemeClr val="tx1"/>
                </a:solidFill>
                <a:latin typeface="Tahoma" panose="020B0604030504040204" pitchFamily="34" charset="0"/>
                <a:ea typeface="MS PGothic" panose="020B0600070205080204" pitchFamily="34" charset="-128"/>
              </a:defRPr>
            </a:lvl3pPr>
            <a:lvl4pPr marL="1600200" indent="-228600" defTabSz="930275">
              <a:defRPr sz="2000">
                <a:solidFill>
                  <a:schemeClr val="tx1"/>
                </a:solidFill>
                <a:latin typeface="Tahoma" panose="020B0604030504040204" pitchFamily="34" charset="0"/>
                <a:ea typeface="MS PGothic" panose="020B0600070205080204" pitchFamily="34" charset="-128"/>
              </a:defRPr>
            </a:lvl4pPr>
            <a:lvl5pPr marL="2057400" indent="-228600" defTabSz="930275">
              <a:defRPr sz="2000">
                <a:solidFill>
                  <a:schemeClr val="tx1"/>
                </a:solidFill>
                <a:latin typeface="Tahom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fld id="{28083755-B35D-4006-BB59-114665A57927}" type="slidenum">
              <a:rPr lang="en-US" altLang="en-US" sz="1200">
                <a:latin typeface="Arial" panose="020B0604020202020204" pitchFamily="34" charset="0"/>
              </a:rPr>
              <a:pPr/>
              <a:t>11</a:t>
            </a:fld>
            <a:endParaRPr lang="en-US" altLang="en-US" sz="1200"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mn-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2786593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33400"/>
          </a:xfrm>
          <a:prstGeom prst="rect">
            <a:avLst/>
          </a:prstGeom>
        </p:spPr>
        <p:txBody>
          <a:bodyPr/>
          <a:lstStyle>
            <a:lvl1pPr>
              <a:defRPr b="0">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457200" y="1752600"/>
            <a:ext cx="8229600" cy="4068763"/>
          </a:xfrm>
        </p:spPr>
        <p:txBody>
          <a:bodyPr vert="eaVert"/>
          <a:lstStyle>
            <a:lvl1pPr>
              <a:defRPr sz="1600"/>
            </a:lvl1pPr>
            <a:lvl2pPr>
              <a:defRPr sz="1600"/>
            </a:lvl2pPr>
            <a:lvl3pPr marL="658368">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0814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6800"/>
            <a:ext cx="2057400" cy="4754563"/>
          </a:xfrm>
          <a:prstGeom prst="rect">
            <a:avLst/>
          </a:prstGeom>
        </p:spPr>
        <p:txBody>
          <a:bodyPr vert="eaVert"/>
          <a:lstStyle>
            <a:lvl1pPr>
              <a:defRPr b="0">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457200" y="1066800"/>
            <a:ext cx="6019800" cy="4754563"/>
          </a:xfrm>
        </p:spPr>
        <p:txBody>
          <a:bodyPr vert="eaVert"/>
          <a:lstStyle>
            <a:lvl1pPr>
              <a:defRPr sz="1600"/>
            </a:lvl1pPr>
            <a:lvl2pPr marL="658368">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0322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100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547996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1037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800" b="0"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6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094244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1475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04844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8611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73525"/>
            <a:ext cx="3008313" cy="450475"/>
          </a:xfrm>
        </p:spPr>
        <p:txBody>
          <a:bodyPr anchor="b"/>
          <a:lstStyle>
            <a:lvl1pPr algn="l">
              <a:defRPr sz="1600" b="0"/>
            </a:lvl1pPr>
          </a:lstStyle>
          <a:p>
            <a:r>
              <a:rPr lang="en-US" dirty="0"/>
              <a:t>Click to edit Master title style</a:t>
            </a:r>
          </a:p>
        </p:txBody>
      </p:sp>
      <p:sp>
        <p:nvSpPr>
          <p:cNvPr id="4" name="Text Placeholder 3"/>
          <p:cNvSpPr>
            <a:spLocks noGrp="1"/>
          </p:cNvSpPr>
          <p:nvPr>
            <p:ph type="body" sz="half" idx="2"/>
          </p:nvPr>
        </p:nvSpPr>
        <p:spPr>
          <a:xfrm>
            <a:off x="457200" y="1585186"/>
            <a:ext cx="3008313" cy="466321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Content Placeholder 3"/>
          <p:cNvSpPr>
            <a:spLocks noGrp="1"/>
          </p:cNvSpPr>
          <p:nvPr>
            <p:ph sz="half" idx="10"/>
          </p:nvPr>
        </p:nvSpPr>
        <p:spPr>
          <a:xfrm>
            <a:off x="3581400" y="1066800"/>
            <a:ext cx="5105400" cy="5181600"/>
          </a:xfrm>
          <a:ln>
            <a:noFill/>
          </a:ln>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4701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dirty="0"/>
              <a:t>Click to edit Master title style</a:t>
            </a:r>
          </a:p>
        </p:txBody>
      </p:sp>
      <p:sp>
        <p:nvSpPr>
          <p:cNvPr id="3" name="Picture Placeholder 2"/>
          <p:cNvSpPr>
            <a:spLocks noGrp="1"/>
          </p:cNvSpPr>
          <p:nvPr>
            <p:ph type="pic" idx="1"/>
          </p:nvPr>
        </p:nvSpPr>
        <p:spPr>
          <a:xfrm>
            <a:off x="1792288" y="838201"/>
            <a:ext cx="5486400" cy="3889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2676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93725"/>
          </a:xfrm>
          <a:prstGeom prst="rect">
            <a:avLst/>
          </a:prstGeom>
        </p:spPr>
        <p:txBody>
          <a:bodyPr/>
          <a:lstStyle>
            <a:lvl1pPr>
              <a:defRPr b="0">
                <a:latin typeface="+mn-lt"/>
              </a:defRPr>
            </a:lvl1pPr>
          </a:lstStyle>
          <a:p>
            <a:r>
              <a:rPr lang="en-US" dirty="0"/>
              <a:t>Click to edit Master title style</a:t>
            </a:r>
          </a:p>
        </p:txBody>
      </p:sp>
      <p:sp>
        <p:nvSpPr>
          <p:cNvPr id="3" name="Content Placeholder 2"/>
          <p:cNvSpPr>
            <a:spLocks noGrp="1"/>
          </p:cNvSpPr>
          <p:nvPr>
            <p:ph idx="1"/>
          </p:nvPr>
        </p:nvSpPr>
        <p:spPr>
          <a:xfrm>
            <a:off x="457200" y="1828800"/>
            <a:ext cx="8229600" cy="4343400"/>
          </a:xfrm>
        </p:spPr>
        <p:txBody>
          <a:bodyPr/>
          <a:lstStyle>
            <a:lvl2pPr marL="658368">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0600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Vertical Text Placeholder 2"/>
          <p:cNvSpPr>
            <a:spLocks noGrp="1"/>
          </p:cNvSpPr>
          <p:nvPr>
            <p:ph type="body" orient="vert" idx="10"/>
          </p:nvPr>
        </p:nvSpPr>
        <p:spPr>
          <a:xfrm>
            <a:off x="457200" y="1295400"/>
            <a:ext cx="8229600" cy="4572000"/>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58446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199"/>
            <a:ext cx="2057400" cy="498316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838199"/>
            <a:ext cx="6019800" cy="4983163"/>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0044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180975"/>
            <a:ext cx="8229600" cy="762000"/>
          </a:xfrm>
        </p:spPr>
        <p:txBody>
          <a:bodyPr/>
          <a:lstStyle/>
          <a:p>
            <a:r>
              <a:rPr lang="en-US" dirty="0"/>
              <a:t>Click to edit Master title style</a:t>
            </a:r>
          </a:p>
        </p:txBody>
      </p:sp>
      <p:sp>
        <p:nvSpPr>
          <p:cNvPr id="3" name="Table Placeholder 2"/>
          <p:cNvSpPr>
            <a:spLocks noGrp="1"/>
          </p:cNvSpPr>
          <p:nvPr>
            <p:ph type="tbl" idx="1"/>
          </p:nvPr>
        </p:nvSpPr>
        <p:spPr>
          <a:xfrm>
            <a:off x="457200" y="1295400"/>
            <a:ext cx="8229600" cy="4525963"/>
          </a:xfrm>
        </p:spPr>
        <p:txBody>
          <a:bodyPr/>
          <a:lstStyle/>
          <a:p>
            <a:pPr lvl="0"/>
            <a:endParaRPr lang="en-US" noProof="0" dirty="0"/>
          </a:p>
        </p:txBody>
      </p:sp>
    </p:spTree>
    <p:extLst>
      <p:ext uri="{BB962C8B-B14F-4D97-AF65-F5344CB8AC3E}">
        <p14:creationId xmlns:p14="http://schemas.microsoft.com/office/powerpoint/2010/main" val="41443591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a:effectLst/>
        </p:spPr>
        <p:txBody>
          <a:bodyPr anchor="t"/>
          <a:lstStyle>
            <a:lvl1pPr>
              <a:defRPr lang="en-US"/>
            </a:lvl1pPr>
          </a:lstStyle>
          <a:p>
            <a:pPr lvl="0"/>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6542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lstStyle/>
          <a:p>
            <a:r>
              <a:rPr lang="en-US"/>
              <a:t>Click to edit Master title style</a:t>
            </a:r>
          </a:p>
        </p:txBody>
      </p:sp>
      <p:sp>
        <p:nvSpPr>
          <p:cNvPr id="3" name="Chart Placeholder 2"/>
          <p:cNvSpPr>
            <a:spLocks noGrp="1"/>
          </p:cNvSpPr>
          <p:nvPr>
            <p:ph type="chart" idx="1"/>
          </p:nvPr>
        </p:nvSpPr>
        <p:spPr>
          <a:xfrm>
            <a:off x="457200" y="1295400"/>
            <a:ext cx="8229600" cy="4525963"/>
          </a:xfrm>
        </p:spPr>
        <p:txBody>
          <a:bodyPr/>
          <a:lstStyle/>
          <a:p>
            <a:pPr lvl="0"/>
            <a:endParaRPr lang="en-US" noProof="0" dirty="0"/>
          </a:p>
        </p:txBody>
      </p:sp>
    </p:spTree>
    <p:extLst>
      <p:ext uri="{BB962C8B-B14F-4D97-AF65-F5344CB8AC3E}">
        <p14:creationId xmlns:p14="http://schemas.microsoft.com/office/powerpoint/2010/main" val="2359556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17638"/>
            <a:ext cx="8229600" cy="563562"/>
          </a:xfrm>
          <a:prstGeom prst="rect">
            <a:avLst/>
          </a:prstGeom>
        </p:spPr>
        <p:txBody>
          <a:bodyPr/>
          <a:lstStyle>
            <a:lvl1pPr>
              <a:defRPr b="0">
                <a:latin typeface="+mn-lt"/>
              </a:defRPr>
            </a:lvl1pPr>
          </a:lstStyle>
          <a:p>
            <a:r>
              <a:rPr lang="en-US" dirty="0"/>
              <a:t>Click to edit Master title style</a:t>
            </a:r>
          </a:p>
        </p:txBody>
      </p:sp>
      <p:sp>
        <p:nvSpPr>
          <p:cNvPr id="3" name="Content Placeholder 2"/>
          <p:cNvSpPr>
            <a:spLocks noGrp="1"/>
          </p:cNvSpPr>
          <p:nvPr>
            <p:ph sz="half" idx="1"/>
          </p:nvPr>
        </p:nvSpPr>
        <p:spPr>
          <a:xfrm>
            <a:off x="457200" y="2027237"/>
            <a:ext cx="4038600" cy="4144963"/>
          </a:xfrm>
        </p:spPr>
        <p:txBody>
          <a:bodyPr/>
          <a:lstStyle>
            <a:lvl1pPr>
              <a:defRPr sz="1600"/>
            </a:lvl1pPr>
            <a:lvl2pPr marL="658368">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027237"/>
            <a:ext cx="4038600" cy="4144963"/>
          </a:xfrm>
        </p:spPr>
        <p:txBody>
          <a:bodyPr/>
          <a:lstStyle>
            <a:lvl1pPr>
              <a:defRPr sz="1600"/>
            </a:lvl1pPr>
            <a:lvl2pPr marL="658368">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26313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cap="all">
                <a:latin typeface="+mn-lt"/>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2129833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63562"/>
          </a:xfrm>
          <a:prstGeom prst="rect">
            <a:avLst/>
          </a:prstGeom>
        </p:spPr>
        <p:txBody>
          <a:bodyPr/>
          <a:lstStyle>
            <a:lvl1pPr>
              <a:defRPr b="0">
                <a:latin typeface="+mn-lt"/>
              </a:defRPr>
            </a:lvl1pPr>
          </a:lstStyle>
          <a:p>
            <a:r>
              <a:rPr lang="en-US" dirty="0"/>
              <a:t>Click to edit Master title style</a:t>
            </a:r>
          </a:p>
        </p:txBody>
      </p:sp>
      <p:sp>
        <p:nvSpPr>
          <p:cNvPr id="3" name="Content Placeholder 2"/>
          <p:cNvSpPr>
            <a:spLocks noGrp="1"/>
          </p:cNvSpPr>
          <p:nvPr>
            <p:ph sz="half" idx="1"/>
          </p:nvPr>
        </p:nvSpPr>
        <p:spPr>
          <a:xfrm>
            <a:off x="457200" y="1676400"/>
            <a:ext cx="4038600" cy="4144963"/>
          </a:xfrm>
        </p:spPr>
        <p:txBody>
          <a:bodyPr/>
          <a:lstStyle>
            <a:lvl1pPr>
              <a:defRPr sz="1600"/>
            </a:lvl1pPr>
            <a:lvl2pPr marL="658368">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6400"/>
            <a:ext cx="4038600" cy="4144963"/>
          </a:xfrm>
        </p:spPr>
        <p:txBody>
          <a:bodyPr/>
          <a:lstStyle>
            <a:lvl1pPr>
              <a:defRPr sz="1600"/>
            </a:lvl1pPr>
            <a:lvl2pPr marL="658368">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9939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39762"/>
          </a:xfrm>
          <a:prstGeom prst="rect">
            <a:avLst/>
          </a:prstGeom>
        </p:spPr>
        <p:txBody>
          <a:bodyPr/>
          <a:lstStyle>
            <a:lvl1pPr>
              <a:defRPr b="0">
                <a:latin typeface="+mn-lt"/>
              </a:defRPr>
            </a:lvl1pPr>
          </a:lstStyle>
          <a:p>
            <a:r>
              <a:rPr lang="en-US" dirty="0"/>
              <a:t>Click to edit Master title style</a:t>
            </a:r>
          </a:p>
        </p:txBody>
      </p:sp>
      <p:sp>
        <p:nvSpPr>
          <p:cNvPr id="3" name="Text Placeholder 2"/>
          <p:cNvSpPr>
            <a:spLocks noGrp="1"/>
          </p:cNvSpPr>
          <p:nvPr>
            <p:ph type="body" idx="1"/>
          </p:nvPr>
        </p:nvSpPr>
        <p:spPr>
          <a:xfrm>
            <a:off x="457200" y="1874838"/>
            <a:ext cx="4040188" cy="639762"/>
          </a:xfrm>
          <a:solidFill>
            <a:srgbClr val="064E96"/>
          </a:solidFill>
          <a:ln w="9525">
            <a:solidFill>
              <a:srgbClr val="000000"/>
            </a:solidFill>
          </a:ln>
        </p:spPr>
        <p:txBody>
          <a:bodyPr anchor="b"/>
          <a:lstStyle>
            <a:lvl1pPr marL="0" indent="0">
              <a:buNone/>
              <a:defRPr sz="16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514599"/>
            <a:ext cx="4040188" cy="3657601"/>
          </a:xfrm>
          <a:ln w="9525">
            <a:solidFill>
              <a:srgbClr val="000000"/>
            </a:solidFill>
          </a:ln>
        </p:spPr>
        <p:txBody>
          <a:bodyPr/>
          <a:lstStyle>
            <a:lvl1pPr>
              <a:defRPr sz="1600"/>
            </a:lvl1pPr>
            <a:lvl2pPr marL="658368">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874838"/>
            <a:ext cx="4041775" cy="639762"/>
          </a:xfrm>
          <a:solidFill>
            <a:srgbClr val="064E96"/>
          </a:solidFill>
          <a:ln w="9525">
            <a:solidFill>
              <a:srgbClr val="000000"/>
            </a:solidFill>
          </a:ln>
        </p:spPr>
        <p:txBody>
          <a:bodyPr anchor="b"/>
          <a:lstStyle>
            <a:lvl1pPr marL="0" indent="0">
              <a:buNone/>
              <a:defRPr sz="16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514599"/>
            <a:ext cx="4041775" cy="3657601"/>
          </a:xfrm>
          <a:ln w="9525">
            <a:solidFill>
              <a:srgbClr val="000000"/>
            </a:solidFill>
          </a:ln>
        </p:spPr>
        <p:txBody>
          <a:bodyPr/>
          <a:lstStyle>
            <a:lvl1pPr>
              <a:defRPr sz="1600"/>
            </a:lvl1pPr>
            <a:lvl2pPr marL="658368">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4314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63562"/>
          </a:xfrm>
          <a:prstGeom prst="rect">
            <a:avLst/>
          </a:prstGeom>
        </p:spPr>
        <p:txBody>
          <a:bodyPr/>
          <a:lstStyle>
            <a:lvl1pPr>
              <a:defRPr b="0">
                <a:latin typeface="+mn-lt"/>
              </a:defRPr>
            </a:lvl1pPr>
          </a:lstStyle>
          <a:p>
            <a:r>
              <a:rPr lang="en-US" dirty="0"/>
              <a:t>Click to edit Master title style</a:t>
            </a:r>
          </a:p>
        </p:txBody>
      </p:sp>
    </p:spTree>
    <p:extLst>
      <p:ext uri="{BB962C8B-B14F-4D97-AF65-F5344CB8AC3E}">
        <p14:creationId xmlns:p14="http://schemas.microsoft.com/office/powerpoint/2010/main" val="3443541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288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762000"/>
          </a:xfrm>
          <a:prstGeom prst="rect">
            <a:avLst/>
          </a:prstGeom>
        </p:spPr>
        <p:txBody>
          <a:bodyPr anchor="b"/>
          <a:lstStyle>
            <a:lvl1pPr algn="l">
              <a:defRPr sz="1600" b="0">
                <a:latin typeface="+mn-lt"/>
              </a:defRPr>
            </a:lvl1pPr>
          </a:lstStyle>
          <a:p>
            <a:r>
              <a:rPr lang="en-US" dirty="0"/>
              <a:t>Click to edit Master title style</a:t>
            </a:r>
          </a:p>
        </p:txBody>
      </p:sp>
      <p:sp>
        <p:nvSpPr>
          <p:cNvPr id="3" name="Content Placeholder 2"/>
          <p:cNvSpPr>
            <a:spLocks noGrp="1"/>
          </p:cNvSpPr>
          <p:nvPr>
            <p:ph idx="1"/>
          </p:nvPr>
        </p:nvSpPr>
        <p:spPr>
          <a:xfrm>
            <a:off x="3575050" y="1066800"/>
            <a:ext cx="5111750" cy="5059363"/>
          </a:xfrm>
        </p:spPr>
        <p:txBody>
          <a:bodyPr/>
          <a:lstStyle>
            <a:lvl1pPr>
              <a:defRPr sz="1600"/>
            </a:lvl1pPr>
            <a:lvl2pPr marL="658368">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025411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600" b="0">
                <a:latin typeface="+mn-lt"/>
              </a:defRPr>
            </a:lvl1pPr>
          </a:lstStyle>
          <a:p>
            <a:r>
              <a:rPr lang="en-US" dirty="0"/>
              <a:t>Click to edit Master title style</a:t>
            </a:r>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469312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jpeg"/><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CFE74A69-6D89-407D-AC83-9BA33AC11B6D}"/>
              </a:ext>
            </a:extLst>
          </p:cNvPr>
          <p:cNvSpPr>
            <a:spLocks noGrp="1" noChangeArrowheads="1"/>
          </p:cNvSpPr>
          <p:nvPr>
            <p:ph type="body" idx="1"/>
          </p:nvPr>
        </p:nvSpPr>
        <p:spPr bwMode="auto">
          <a:xfrm>
            <a:off x="457200" y="14176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MAIN HEADING</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7" name="Picture 5" descr="bg_site_header1">
            <a:extLst>
              <a:ext uri="{FF2B5EF4-FFF2-40B4-BE49-F238E27FC236}">
                <a16:creationId xmlns:a16="http://schemas.microsoft.com/office/drawing/2014/main" id="{9E540842-47C9-4145-8CF9-2D2593C0DE5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a:extLst>
              <a:ext uri="{FF2B5EF4-FFF2-40B4-BE49-F238E27FC236}">
                <a16:creationId xmlns:a16="http://schemas.microsoft.com/office/drawing/2014/main" id="{5B73F6C4-F843-4F9B-9B71-5420F95CCF7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rtl="0" eaLnBrk="0" fontAlgn="base" hangingPunct="0">
        <a:spcBef>
          <a:spcPct val="0"/>
        </a:spcBef>
        <a:spcAft>
          <a:spcPct val="0"/>
        </a:spcAft>
        <a:defRPr sz="2800" b="1">
          <a:solidFill>
            <a:schemeClr val="tx2"/>
          </a:solidFill>
          <a:latin typeface="+mj-lt"/>
          <a:ea typeface="MS PGothic" pitchFamily="34" charset="-128"/>
          <a:cs typeface="MS PGothic"/>
        </a:defRPr>
      </a:lvl1pPr>
      <a:lvl2pPr algn="l" rtl="0" eaLnBrk="0" fontAlgn="base" hangingPunct="0">
        <a:spcBef>
          <a:spcPct val="0"/>
        </a:spcBef>
        <a:spcAft>
          <a:spcPct val="0"/>
        </a:spcAft>
        <a:defRPr sz="2800" b="1">
          <a:solidFill>
            <a:schemeClr val="tx2"/>
          </a:solidFill>
          <a:latin typeface="Tahoma" pitchFamily="34" charset="0"/>
          <a:ea typeface="MS PGothic" pitchFamily="34" charset="-128"/>
          <a:cs typeface="MS PGothic"/>
        </a:defRPr>
      </a:lvl2pPr>
      <a:lvl3pPr algn="l" rtl="0" eaLnBrk="0" fontAlgn="base" hangingPunct="0">
        <a:spcBef>
          <a:spcPct val="0"/>
        </a:spcBef>
        <a:spcAft>
          <a:spcPct val="0"/>
        </a:spcAft>
        <a:defRPr sz="2800" b="1">
          <a:solidFill>
            <a:schemeClr val="tx2"/>
          </a:solidFill>
          <a:latin typeface="Tahoma" pitchFamily="34" charset="0"/>
          <a:ea typeface="MS PGothic" pitchFamily="34" charset="-128"/>
          <a:cs typeface="MS PGothic"/>
        </a:defRPr>
      </a:lvl3pPr>
      <a:lvl4pPr algn="l" rtl="0" eaLnBrk="0" fontAlgn="base" hangingPunct="0">
        <a:spcBef>
          <a:spcPct val="0"/>
        </a:spcBef>
        <a:spcAft>
          <a:spcPct val="0"/>
        </a:spcAft>
        <a:defRPr sz="2800" b="1">
          <a:solidFill>
            <a:schemeClr val="tx2"/>
          </a:solidFill>
          <a:latin typeface="Tahoma" pitchFamily="34" charset="0"/>
          <a:ea typeface="MS PGothic" pitchFamily="34" charset="-128"/>
          <a:cs typeface="MS PGothic"/>
        </a:defRPr>
      </a:lvl4pPr>
      <a:lvl5pPr algn="l" rtl="0" eaLnBrk="0" fontAlgn="base" hangingPunct="0">
        <a:spcBef>
          <a:spcPct val="0"/>
        </a:spcBef>
        <a:spcAft>
          <a:spcPct val="0"/>
        </a:spcAft>
        <a:defRPr sz="2800" b="1">
          <a:solidFill>
            <a:schemeClr val="tx2"/>
          </a:solidFill>
          <a:latin typeface="Tahoma" pitchFamily="34" charset="0"/>
          <a:ea typeface="MS PGothic" pitchFamily="34" charset="-128"/>
          <a:cs typeface="MS PGothic"/>
        </a:defRPr>
      </a:lvl5pPr>
      <a:lvl6pPr marL="457200" algn="l" rtl="0" eaLnBrk="0" fontAlgn="base" hangingPunct="0">
        <a:spcBef>
          <a:spcPct val="0"/>
        </a:spcBef>
        <a:spcAft>
          <a:spcPct val="0"/>
        </a:spcAft>
        <a:defRPr sz="2800" b="1">
          <a:solidFill>
            <a:schemeClr val="tx2"/>
          </a:solidFill>
          <a:latin typeface="Tahoma" pitchFamily="34" charset="0"/>
        </a:defRPr>
      </a:lvl6pPr>
      <a:lvl7pPr marL="914400" algn="l" rtl="0" eaLnBrk="0" fontAlgn="base" hangingPunct="0">
        <a:spcBef>
          <a:spcPct val="0"/>
        </a:spcBef>
        <a:spcAft>
          <a:spcPct val="0"/>
        </a:spcAft>
        <a:defRPr sz="2800" b="1">
          <a:solidFill>
            <a:schemeClr val="tx2"/>
          </a:solidFill>
          <a:latin typeface="Tahoma" pitchFamily="34" charset="0"/>
        </a:defRPr>
      </a:lvl7pPr>
      <a:lvl8pPr marL="1371600" algn="l" rtl="0" eaLnBrk="0" fontAlgn="base" hangingPunct="0">
        <a:spcBef>
          <a:spcPct val="0"/>
        </a:spcBef>
        <a:spcAft>
          <a:spcPct val="0"/>
        </a:spcAft>
        <a:defRPr sz="2800" b="1">
          <a:solidFill>
            <a:schemeClr val="tx2"/>
          </a:solidFill>
          <a:latin typeface="Tahoma" pitchFamily="34" charset="0"/>
        </a:defRPr>
      </a:lvl8pPr>
      <a:lvl9pPr marL="1828800" algn="l" rtl="0" eaLnBrk="0" fontAlgn="base" hangingPunct="0">
        <a:spcBef>
          <a:spcPct val="0"/>
        </a:spcBef>
        <a:spcAft>
          <a:spcPct val="0"/>
        </a:spcAft>
        <a:defRPr sz="2800" b="1">
          <a:solidFill>
            <a:schemeClr val="tx2"/>
          </a:solidFill>
          <a:latin typeface="Tahoma"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S PGothic" pitchFamily="34" charset="-128"/>
          <a:cs typeface="MS PGothic"/>
        </a:defRPr>
      </a:lvl1pPr>
      <a:lvl2pPr marL="657225" indent="-285750" algn="l" rtl="0" eaLnBrk="0" fontAlgn="base" hangingPunct="0">
        <a:spcBef>
          <a:spcPct val="20000"/>
        </a:spcBef>
        <a:spcAft>
          <a:spcPct val="0"/>
        </a:spcAft>
        <a:buSzPct val="65000"/>
        <a:buFont typeface="Arial Unicode MS" charset="0"/>
        <a:buChar char="□"/>
        <a:defRPr sz="1600">
          <a:solidFill>
            <a:schemeClr val="tx1"/>
          </a:solidFill>
          <a:latin typeface="+mn-lt"/>
          <a:ea typeface="MS PGothic" pitchFamily="34" charset="-128"/>
          <a:cs typeface="MS PGothic" pitchFamily="34" charset="-128"/>
        </a:defRPr>
      </a:lvl2pPr>
      <a:lvl3pPr marL="1143000" indent="-228600" algn="l" rtl="0" eaLnBrk="0" fontAlgn="base" hangingPunct="0">
        <a:spcBef>
          <a:spcPct val="20000"/>
        </a:spcBef>
        <a:spcAft>
          <a:spcPct val="0"/>
        </a:spcAft>
        <a:buSzPct val="50000"/>
        <a:buFont typeface="Arial Unicode MS" charset="0"/>
        <a:buChar char="■"/>
        <a:defRPr sz="1600">
          <a:solidFill>
            <a:schemeClr val="tx1"/>
          </a:solidFill>
          <a:latin typeface="+mn-lt"/>
          <a:ea typeface="MS PGothic" pitchFamily="34" charset="-128"/>
          <a:cs typeface="MS PGothic" pitchFamily="34" charset="-128"/>
        </a:defRPr>
      </a:lvl3pPr>
      <a:lvl4pPr marL="16002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itchFamily="34" charset="-128"/>
          <a:cs typeface="MS PGothic"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pitchFamily="34" charset="-128"/>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3">
            <a:extLst>
              <a:ext uri="{FF2B5EF4-FFF2-40B4-BE49-F238E27FC236}">
                <a16:creationId xmlns:a16="http://schemas.microsoft.com/office/drawing/2014/main" id="{2D94A047-D0A3-4ABC-A582-2B7B1B277C6F}"/>
              </a:ext>
            </a:extLst>
          </p:cNvPr>
          <p:cNvSpPr>
            <a:spLocks noGrp="1" noChangeArrowheads="1"/>
          </p:cNvSpPr>
          <p:nvPr>
            <p:ph type="body" idx="1"/>
          </p:nvPr>
        </p:nvSpPr>
        <p:spPr bwMode="auto">
          <a:xfrm>
            <a:off x="457200" y="1295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MAIN HEADING</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051" name="Rectangle 4">
            <a:extLst>
              <a:ext uri="{FF2B5EF4-FFF2-40B4-BE49-F238E27FC236}">
                <a16:creationId xmlns:a16="http://schemas.microsoft.com/office/drawing/2014/main" id="{14F35C5A-2A3E-4262-B188-5651325D8C7D}"/>
              </a:ext>
            </a:extLst>
          </p:cNvPr>
          <p:cNvSpPr>
            <a:spLocks noGrp="1" noChangeArrowheads="1"/>
          </p:cNvSpPr>
          <p:nvPr>
            <p:ph type="title"/>
          </p:nvPr>
        </p:nvSpPr>
        <p:spPr bwMode="auto">
          <a:xfrm>
            <a:off x="457200" y="3810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a:t>
            </a:r>
          </a:p>
        </p:txBody>
      </p:sp>
      <p:sp>
        <p:nvSpPr>
          <p:cNvPr id="2052" name="Text Box 6">
            <a:extLst>
              <a:ext uri="{FF2B5EF4-FFF2-40B4-BE49-F238E27FC236}">
                <a16:creationId xmlns:a16="http://schemas.microsoft.com/office/drawing/2014/main" id="{1D8D195E-1C04-4CB9-8FB7-AADE406497F1}"/>
              </a:ext>
            </a:extLst>
          </p:cNvPr>
          <p:cNvSpPr txBox="1">
            <a:spLocks noChangeArrowheads="1"/>
          </p:cNvSpPr>
          <p:nvPr/>
        </p:nvSpPr>
        <p:spPr bwMode="auto">
          <a:xfrm>
            <a:off x="746125" y="3694113"/>
            <a:ext cx="5349875" cy="366712"/>
          </a:xfrm>
          <a:prstGeom prst="rect">
            <a:avLst/>
          </a:prstGeom>
          <a:noFill/>
          <a:ln>
            <a:noFill/>
          </a:ln>
        </p:spPr>
        <p:txBody>
          <a:bodyPr>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defRPr/>
            </a:pPr>
            <a:endParaRPr lang="en-US" sz="1800" dirty="0">
              <a:latin typeface="Arial" charset="0"/>
            </a:endParaRPr>
          </a:p>
        </p:txBody>
      </p:sp>
      <p:sp>
        <p:nvSpPr>
          <p:cNvPr id="2053" name="Line 7">
            <a:extLst>
              <a:ext uri="{FF2B5EF4-FFF2-40B4-BE49-F238E27FC236}">
                <a16:creationId xmlns:a16="http://schemas.microsoft.com/office/drawing/2014/main" id="{AD00E9F9-8957-4247-9AE8-DE5F5100D955}"/>
              </a:ext>
            </a:extLst>
          </p:cNvPr>
          <p:cNvSpPr>
            <a:spLocks noChangeShapeType="1"/>
          </p:cNvSpPr>
          <p:nvPr/>
        </p:nvSpPr>
        <p:spPr bwMode="auto">
          <a:xfrm>
            <a:off x="304800" y="1295400"/>
            <a:ext cx="86106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54" name="Text Box 10">
            <a:extLst>
              <a:ext uri="{FF2B5EF4-FFF2-40B4-BE49-F238E27FC236}">
                <a16:creationId xmlns:a16="http://schemas.microsoft.com/office/drawing/2014/main" id="{323C3569-8E5E-413A-916D-4C7A42BCAFC2}"/>
              </a:ext>
            </a:extLst>
          </p:cNvPr>
          <p:cNvSpPr txBox="1">
            <a:spLocks noChangeArrowheads="1"/>
          </p:cNvSpPr>
          <p:nvPr/>
        </p:nvSpPr>
        <p:spPr bwMode="auto">
          <a:xfrm>
            <a:off x="8610600" y="6410325"/>
            <a:ext cx="381000" cy="276225"/>
          </a:xfrm>
          <a:prstGeom prst="rect">
            <a:avLst/>
          </a:prstGeom>
          <a:noFill/>
          <a:ln w="9525" algn="ctr">
            <a:noFill/>
            <a:miter lim="800000"/>
            <a:headEnd/>
            <a:tailEnd/>
          </a:ln>
        </p:spPr>
        <p:txBody>
          <a:bodyPr>
            <a:spAutoFit/>
          </a:bodyPr>
          <a:lstStyle>
            <a:lvl1pPr>
              <a:defRPr sz="2000">
                <a:solidFill>
                  <a:schemeClr val="tx1"/>
                </a:solidFill>
                <a:latin typeface="Tahoma" panose="020B0604030504040204" pitchFamily="34" charset="0"/>
                <a:ea typeface="MS PGothic" panose="020B0600070205080204" pitchFamily="34" charset="-128"/>
              </a:defRPr>
            </a:lvl1pPr>
            <a:lvl2pPr marL="37931725" indent="-37474525">
              <a:defRPr sz="2000">
                <a:solidFill>
                  <a:schemeClr val="tx1"/>
                </a:solidFill>
                <a:latin typeface="Tahoma" panose="020B0604030504040204" pitchFamily="34" charset="0"/>
                <a:ea typeface="MS PGothic" panose="020B0600070205080204" pitchFamily="34" charset="-128"/>
              </a:defRPr>
            </a:lvl2pPr>
            <a:lvl3pPr marL="1143000" indent="-228600">
              <a:defRPr sz="2000">
                <a:solidFill>
                  <a:schemeClr val="tx1"/>
                </a:solidFill>
                <a:latin typeface="Tahoma" panose="020B0604030504040204" pitchFamily="34" charset="0"/>
                <a:ea typeface="MS PGothic" panose="020B0600070205080204" pitchFamily="34" charset="-128"/>
              </a:defRPr>
            </a:lvl3pPr>
            <a:lvl4pPr marL="1600200" indent="-228600">
              <a:defRPr sz="2000">
                <a:solidFill>
                  <a:schemeClr val="tx1"/>
                </a:solidFill>
                <a:latin typeface="Tahoma" panose="020B0604030504040204" pitchFamily="34" charset="0"/>
                <a:ea typeface="MS PGothic" panose="020B0600070205080204" pitchFamily="34" charset="-128"/>
              </a:defRPr>
            </a:lvl4pPr>
            <a:lvl5pPr marL="2057400" indent="-228600">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pPr algn="r" eaLnBrk="1" hangingPunct="1">
              <a:spcBef>
                <a:spcPct val="50000"/>
              </a:spcBef>
              <a:defRPr/>
            </a:pPr>
            <a:fld id="{84B917C8-9416-4F35-B920-3644F9070425}" type="slidenum">
              <a:rPr lang="en-US" altLang="en-US" sz="1200" smtClean="0">
                <a:latin typeface="Arial" panose="020B0604020202020204" pitchFamily="34" charset="0"/>
              </a:rPr>
              <a:pPr algn="r" eaLnBrk="1" hangingPunct="1">
                <a:spcBef>
                  <a:spcPct val="50000"/>
                </a:spcBef>
                <a:defRPr/>
              </a:pPr>
              <a:t>‹#›</a:t>
            </a:fld>
            <a:endParaRPr lang="en-US" altLang="en-US" sz="1200" dirty="0">
              <a:latin typeface="Arial" panose="020B0604020202020204" pitchFamily="34" charset="0"/>
            </a:endParaRPr>
          </a:p>
        </p:txBody>
      </p:sp>
      <p:sp>
        <p:nvSpPr>
          <p:cNvPr id="2055" name="TextBox 8">
            <a:extLst>
              <a:ext uri="{FF2B5EF4-FFF2-40B4-BE49-F238E27FC236}">
                <a16:creationId xmlns:a16="http://schemas.microsoft.com/office/drawing/2014/main" id="{264D7680-A290-45E4-9045-7C97F4A1FD7C}"/>
              </a:ext>
            </a:extLst>
          </p:cNvPr>
          <p:cNvSpPr txBox="1">
            <a:spLocks noChangeArrowheads="1"/>
          </p:cNvSpPr>
          <p:nvPr/>
        </p:nvSpPr>
        <p:spPr bwMode="auto">
          <a:xfrm>
            <a:off x="6400800" y="6477000"/>
            <a:ext cx="2514600" cy="219547"/>
          </a:xfrm>
          <a:prstGeom prst="rect">
            <a:avLst/>
          </a:prstGeom>
          <a:noFill/>
          <a:ln w="9525">
            <a:noFill/>
            <a:miter lim="800000"/>
            <a:headEnd/>
            <a:tailEnd/>
          </a:ln>
        </p:spPr>
        <p:txBody>
          <a:bodyPr>
            <a:spAutoFit/>
          </a:bodyPr>
          <a:lstStyle>
            <a:lvl1pPr>
              <a:defRPr sz="2000">
                <a:solidFill>
                  <a:schemeClr val="tx1"/>
                </a:solidFill>
                <a:latin typeface="Tahoma" panose="020B0604030504040204" pitchFamily="34" charset="0"/>
                <a:ea typeface="MS PGothic" panose="020B0600070205080204" pitchFamily="34" charset="-128"/>
              </a:defRPr>
            </a:lvl1pPr>
            <a:lvl2pPr marL="37931725" indent="-37474525">
              <a:defRPr sz="2000">
                <a:solidFill>
                  <a:schemeClr val="tx1"/>
                </a:solidFill>
                <a:latin typeface="Tahoma" panose="020B0604030504040204" pitchFamily="34" charset="0"/>
                <a:ea typeface="MS PGothic" panose="020B0600070205080204" pitchFamily="34" charset="-128"/>
              </a:defRPr>
            </a:lvl2pPr>
            <a:lvl3pPr>
              <a:defRPr sz="2000">
                <a:solidFill>
                  <a:schemeClr val="tx1"/>
                </a:solidFill>
                <a:latin typeface="Tahoma" panose="020B0604030504040204" pitchFamily="34" charset="0"/>
                <a:ea typeface="MS PGothic" panose="020B0600070205080204" pitchFamily="34" charset="-128"/>
              </a:defRPr>
            </a:lvl3pPr>
            <a:lvl4pPr>
              <a:defRPr sz="2000">
                <a:solidFill>
                  <a:schemeClr val="tx1"/>
                </a:solidFill>
                <a:latin typeface="Tahoma" panose="020B0604030504040204" pitchFamily="34" charset="0"/>
                <a:ea typeface="MS PGothic" panose="020B0600070205080204" pitchFamily="34" charset="-128"/>
              </a:defRPr>
            </a:lvl4pPr>
            <a:lvl5pPr>
              <a:defRPr sz="2000">
                <a:solidFill>
                  <a:schemeClr val="tx1"/>
                </a:solidFill>
                <a:latin typeface="Tahoma" panose="020B0604030504040204" pitchFamily="34" charset="0"/>
                <a:ea typeface="MS PGothic" panose="020B0600070205080204" pitchFamily="34" charset="-128"/>
              </a:defRPr>
            </a:lvl5pPr>
            <a:lvl6pPr marL="457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9144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1371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18288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pPr>
              <a:lnSpc>
                <a:spcPts val="900"/>
              </a:lnSpc>
              <a:buFont typeface="Arial" panose="020B0604020202020204" pitchFamily="34" charset="0"/>
              <a:buNone/>
              <a:defRPr/>
            </a:pPr>
            <a:r>
              <a:rPr kumimoji="0" lang="en-US" altLang="en-US" sz="1200" b="1" i="0" u="none" strike="noStrike" kern="1200" cap="none" spc="0" normalizeH="0" baseline="0" dirty="0">
                <a:ln>
                  <a:noFill/>
                </a:ln>
                <a:solidFill>
                  <a:srgbClr val="E7E6E6">
                    <a:lumMod val="50000"/>
                  </a:srgbClr>
                </a:solidFill>
                <a:effectLst/>
                <a:uLnTx/>
                <a:uFillTx/>
                <a:latin typeface="Calibri Light" panose="020F0302020204030204"/>
                <a:ea typeface="+mn-ea"/>
                <a:cs typeface="+mn-cs"/>
              </a:rPr>
              <a:t>U.S. Department of Transportation</a:t>
            </a:r>
          </a:p>
        </p:txBody>
      </p:sp>
      <p:pic>
        <p:nvPicPr>
          <p:cNvPr id="2056" name="Picture 11" descr="Triscallion_Black">
            <a:extLst>
              <a:ext uri="{FF2B5EF4-FFF2-40B4-BE49-F238E27FC236}">
                <a16:creationId xmlns:a16="http://schemas.microsoft.com/office/drawing/2014/main" id="{F1C31945-C82E-4B0B-928E-5BA69E0ADE5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72200" y="6430963"/>
            <a:ext cx="2746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C4B69DD9-66AA-4218-A975-C6F22E854AFA}"/>
              </a:ext>
            </a:extLst>
          </p:cNvPr>
          <p:cNvGrpSpPr/>
          <p:nvPr userDrawn="1"/>
        </p:nvGrpSpPr>
        <p:grpSpPr>
          <a:xfrm>
            <a:off x="3200400" y="6372956"/>
            <a:ext cx="2199433" cy="383854"/>
            <a:chOff x="3968297" y="6372956"/>
            <a:chExt cx="2199433" cy="383854"/>
          </a:xfrm>
        </p:grpSpPr>
        <p:sp>
          <p:nvSpPr>
            <p:cNvPr id="9" name="TextBox 8">
              <a:extLst>
                <a:ext uri="{FF2B5EF4-FFF2-40B4-BE49-F238E27FC236}">
                  <a16:creationId xmlns:a16="http://schemas.microsoft.com/office/drawing/2014/main" id="{3B0A3CB0-D00F-463B-A110-F718F4ED8EE7}"/>
                </a:ext>
              </a:extLst>
            </p:cNvPr>
            <p:cNvSpPr txBox="1"/>
            <p:nvPr userDrawn="1"/>
          </p:nvSpPr>
          <p:spPr>
            <a:xfrm>
              <a:off x="4274524" y="6400800"/>
              <a:ext cx="1893206" cy="328167"/>
            </a:xfrm>
            <a:prstGeom prst="rect">
              <a:avLst/>
            </a:prstGeom>
            <a:noFill/>
          </p:spPr>
          <p:txBody>
            <a:bodyPr wrap="square">
              <a:spAutoFit/>
            </a:bodyPr>
            <a:lstStyle/>
            <a:p>
              <a:pPr marL="0" marR="0" lvl="0" indent="0" algn="l" defTabSz="914400" rtl="0" eaLnBrk="1" fontAlgn="auto" latinLnBrk="0" hangingPunct="1">
                <a:lnSpc>
                  <a:spcPts val="900"/>
                </a:lnSpc>
                <a:spcBef>
                  <a:spcPts val="0"/>
                </a:spcBef>
                <a:spcAft>
                  <a:spcPts val="0"/>
                </a:spcAft>
                <a:buClrTx/>
                <a:buSzTx/>
                <a:buFont typeface="Arial" charset="0"/>
                <a:buNone/>
                <a:tabLst/>
                <a:defRPr/>
              </a:pPr>
              <a:r>
                <a:rPr kumimoji="0" lang="en-US" sz="900" b="1" i="0" u="none" strike="noStrike" kern="1200" cap="none" spc="0" normalizeH="0" baseline="0" noProof="0" dirty="0">
                  <a:ln>
                    <a:noFill/>
                  </a:ln>
                  <a:solidFill>
                    <a:srgbClr val="E7E6E6">
                      <a:lumMod val="50000"/>
                    </a:srgbClr>
                  </a:solidFill>
                  <a:effectLst/>
                  <a:uLnTx/>
                  <a:uFillTx/>
                  <a:latin typeface="Calibri Light" panose="020F0302020204030204"/>
                  <a:ea typeface="+mn-ea"/>
                  <a:cs typeface="+mn-cs"/>
                </a:rPr>
                <a:t>U.S. </a:t>
              </a:r>
              <a:r>
                <a:rPr kumimoji="0" lang="en-US" sz="1000" b="1" i="0" u="none" strike="noStrike" kern="1200" cap="none" spc="0" normalizeH="0" baseline="0" noProof="0" dirty="0">
                  <a:ln>
                    <a:noFill/>
                  </a:ln>
                  <a:solidFill>
                    <a:srgbClr val="E7E6E6">
                      <a:lumMod val="50000"/>
                    </a:srgbClr>
                  </a:solidFill>
                  <a:effectLst/>
                  <a:uLnTx/>
                  <a:uFillTx/>
                  <a:latin typeface="Calibri Light" panose="020F0302020204030204"/>
                  <a:ea typeface="+mn-ea"/>
                  <a:cs typeface="+mn-cs"/>
                </a:rPr>
                <a:t>Department</a:t>
              </a:r>
              <a:r>
                <a:rPr kumimoji="0" lang="en-US" sz="900" b="1" i="0" u="none" strike="noStrike" kern="1200" cap="none" spc="0" normalizeH="0" baseline="0" noProof="0" dirty="0">
                  <a:ln>
                    <a:noFill/>
                  </a:ln>
                  <a:solidFill>
                    <a:srgbClr val="E7E6E6">
                      <a:lumMod val="50000"/>
                    </a:srgbClr>
                  </a:solidFill>
                  <a:effectLst/>
                  <a:uLnTx/>
                  <a:uFillTx/>
                  <a:latin typeface="Calibri Light" panose="020F0302020204030204"/>
                  <a:ea typeface="+mn-ea"/>
                  <a:cs typeface="+mn-cs"/>
                </a:rPr>
                <a:t> of Transportation</a:t>
              </a:r>
            </a:p>
            <a:p>
              <a:pPr marL="0" marR="0" lvl="0" indent="0" algn="l" defTabSz="914400" rtl="0" eaLnBrk="1" fontAlgn="auto" latinLnBrk="0" hangingPunct="1">
                <a:lnSpc>
                  <a:spcPts val="900"/>
                </a:lnSpc>
                <a:spcBef>
                  <a:spcPts val="0"/>
                </a:spcBef>
                <a:spcAft>
                  <a:spcPts val="0"/>
                </a:spcAft>
                <a:buClrTx/>
                <a:buSzTx/>
                <a:buFont typeface="Arial" charset="0"/>
                <a:buNone/>
                <a:tabLst/>
                <a:defRPr/>
              </a:pPr>
              <a:r>
                <a:rPr kumimoji="0" lang="en-US" sz="900" b="1" i="0" u="none" strike="noStrike" kern="1200" cap="none" spc="0" normalizeH="0" baseline="0" noProof="0" dirty="0">
                  <a:ln>
                    <a:noFill/>
                  </a:ln>
                  <a:solidFill>
                    <a:srgbClr val="E7E6E6">
                      <a:lumMod val="50000"/>
                    </a:srgbClr>
                  </a:solidFill>
                  <a:effectLst/>
                  <a:uLnTx/>
                  <a:uFillTx/>
                  <a:latin typeface="Calibri Light" panose="020F0302020204030204"/>
                  <a:ea typeface="+mn-ea"/>
                  <a:cs typeface="+mn-cs"/>
                </a:rPr>
                <a:t>ITS Joint </a:t>
              </a:r>
              <a:r>
                <a:rPr kumimoji="0" lang="en-US" sz="1000" b="1" i="0" u="none" strike="noStrike" kern="1200" cap="none" spc="0" normalizeH="0" baseline="0" noProof="0" dirty="0">
                  <a:ln>
                    <a:noFill/>
                  </a:ln>
                  <a:solidFill>
                    <a:srgbClr val="E7E6E6">
                      <a:lumMod val="50000"/>
                    </a:srgbClr>
                  </a:solidFill>
                  <a:effectLst/>
                  <a:uLnTx/>
                  <a:uFillTx/>
                  <a:latin typeface="Calibri Light" panose="020F0302020204030204"/>
                  <a:ea typeface="+mn-ea"/>
                  <a:cs typeface="+mn-cs"/>
                </a:rPr>
                <a:t>Program</a:t>
              </a:r>
              <a:r>
                <a:rPr kumimoji="0" lang="en-US" sz="900" b="1" i="0" u="none" strike="noStrike" kern="1200" cap="none" spc="0" normalizeH="0" baseline="0" noProof="0" dirty="0">
                  <a:ln>
                    <a:noFill/>
                  </a:ln>
                  <a:solidFill>
                    <a:srgbClr val="E7E6E6">
                      <a:lumMod val="50000"/>
                    </a:srgbClr>
                  </a:solidFill>
                  <a:effectLst/>
                  <a:uLnTx/>
                  <a:uFillTx/>
                  <a:latin typeface="Calibri Light" panose="020F0302020204030204"/>
                  <a:ea typeface="+mn-ea"/>
                  <a:cs typeface="+mn-cs"/>
                </a:rPr>
                <a:t> Office</a:t>
              </a:r>
            </a:p>
          </p:txBody>
        </p:sp>
        <p:pic>
          <p:nvPicPr>
            <p:cNvPr id="10" name="Picture 9" descr="USDOT Triskelion - Correct Direction.jpg">
              <a:extLst>
                <a:ext uri="{FF2B5EF4-FFF2-40B4-BE49-F238E27FC236}">
                  <a16:creationId xmlns:a16="http://schemas.microsoft.com/office/drawing/2014/main" id="{0D1223F1-19BC-4CC5-AE47-7FF01F8BF518}"/>
                </a:ext>
              </a:extLst>
            </p:cNvPr>
            <p:cNvPicPr>
              <a:picLocks noChangeAspect="1"/>
            </p:cNvPicPr>
            <p:nvPr userDrawn="1"/>
          </p:nvPicPr>
          <p:blipFill>
            <a:blip r:embed="rId17" cstate="print"/>
            <a:stretch>
              <a:fillRect/>
            </a:stretch>
          </p:blipFill>
          <p:spPr>
            <a:xfrm>
              <a:off x="3968297" y="6372956"/>
              <a:ext cx="383854" cy="383854"/>
            </a:xfrm>
            <a:prstGeom prst="rect">
              <a:avLst/>
            </a:prstGeom>
          </p:spPr>
        </p:pic>
      </p:grpSp>
      <p:pic>
        <p:nvPicPr>
          <p:cNvPr id="11" name="Picture 10">
            <a:extLst>
              <a:ext uri="{FF2B5EF4-FFF2-40B4-BE49-F238E27FC236}">
                <a16:creationId xmlns:a16="http://schemas.microsoft.com/office/drawing/2014/main" id="{5E38E72B-8165-4BCB-82C8-4F7100EBB78B}"/>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l="6931" t="60028" r="5901" b="12128"/>
          <a:stretch/>
        </p:blipFill>
        <p:spPr>
          <a:xfrm>
            <a:off x="609600" y="6248400"/>
            <a:ext cx="1726622" cy="549151"/>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txStyles>
    <p:titleStyle>
      <a:lvl1pPr algn="l" rtl="0" eaLnBrk="0" fontAlgn="base" hangingPunct="0">
        <a:spcBef>
          <a:spcPct val="0"/>
        </a:spcBef>
        <a:spcAft>
          <a:spcPct val="0"/>
        </a:spcAft>
        <a:defRPr sz="3200" b="1">
          <a:solidFill>
            <a:schemeClr val="tx2"/>
          </a:solidFill>
          <a:latin typeface="+mj-lt"/>
          <a:ea typeface="MS PGothic" pitchFamily="34" charset="-128"/>
          <a:cs typeface="MS PGothic"/>
        </a:defRPr>
      </a:lvl1pPr>
      <a:lvl2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2pPr>
      <a:lvl3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3pPr>
      <a:lvl4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4pPr>
      <a:lvl5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p:titleStyle>
    <p:bodyStyle>
      <a:lvl1pPr marL="171450" indent="-17145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S PGothic" pitchFamily="34" charset="-128"/>
          <a:cs typeface="MS PGothic"/>
        </a:defRPr>
      </a:lvl1pPr>
      <a:lvl2pPr marL="392113" indent="-209550" algn="l" rtl="0" eaLnBrk="0" fontAlgn="base" hangingPunct="0">
        <a:spcBef>
          <a:spcPct val="20000"/>
        </a:spcBef>
        <a:spcAft>
          <a:spcPct val="0"/>
        </a:spcAft>
        <a:buSzPct val="65000"/>
        <a:buFont typeface="Arial Unicode MS" charset="0"/>
        <a:buChar char="□"/>
        <a:defRPr sz="1600">
          <a:solidFill>
            <a:schemeClr val="tx1"/>
          </a:solidFill>
          <a:latin typeface="+mn-lt"/>
          <a:ea typeface="MS PGothic" pitchFamily="34" charset="-128"/>
          <a:cs typeface="MS PGothic" pitchFamily="34" charset="-128"/>
        </a:defRPr>
      </a:lvl2pPr>
      <a:lvl3pPr marL="620713" indent="-2095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itchFamily="34" charset="-128"/>
          <a:cs typeface="MS PGothic" pitchFamily="34" charset="-128"/>
        </a:defRPr>
      </a:lvl3pPr>
      <a:lvl4pPr marL="839788" indent="-2095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itchFamily="34" charset="-128"/>
          <a:cs typeface="MS PGothic" pitchFamily="34" charset="-128"/>
        </a:defRPr>
      </a:lvl4pPr>
      <a:lvl5pPr marL="1041400" indent="-209550" algn="l" rtl="0" eaLnBrk="0" fontAlgn="base" hangingPunct="0">
        <a:spcBef>
          <a:spcPct val="20000"/>
        </a:spcBef>
        <a:spcAft>
          <a:spcPct val="0"/>
        </a:spcAft>
        <a:buChar char="•"/>
        <a:defRPr sz="1600">
          <a:solidFill>
            <a:schemeClr val="tx1"/>
          </a:solidFill>
          <a:latin typeface="+mn-lt"/>
          <a:ea typeface="MS PGothic" pitchFamily="34" charset="-128"/>
          <a:cs typeface="MS PGothic" pitchFamily="34" charset="-128"/>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hyperlink" Target="https://www.transportation.gov/" TargetMode="External"/><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www.its.dot.gov/index.htm" TargetMode="Externa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hyperlink" Target="https://www.transportation.gov/content/safety-band"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www.its.dot.gov/pilots/index.htm"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s://www.transportation.gov/smartcity"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www.cts.virginia.edu/cvpfs/"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https://transportationops.org/CATCoalition/resources"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hyperlink" Target="https://transportationops.org/spatchallenge"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transportation.gov/research-and-technology/interactive-connected-vehicle-deployment-map" TargetMode="External"/><Relationship Id="rId2" Type="http://schemas.openxmlformats.org/officeDocument/2006/relationships/notesSlide" Target="../notesSlides/notesSlide28.xml"/><Relationship Id="rId1" Type="http://schemas.openxmlformats.org/officeDocument/2006/relationships/slideLayout" Target="../slideLayouts/slideLayout25.xml"/><Relationship Id="rId5" Type="http://schemas.openxmlformats.org/officeDocument/2006/relationships/image" Target="../media/image18.pn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hyperlink" Target="https://apps.trb.org/cmsfeed/TRBNetProjectDisplay.asp?ProjectID=3824" TargetMode="External"/><Relationship Id="rId2" Type="http://schemas.openxmlformats.org/officeDocument/2006/relationships/notesSlide" Target="../notesSlides/notesSlide29.xml"/><Relationship Id="rId1" Type="http://schemas.openxmlformats.org/officeDocument/2006/relationships/slideLayout" Target="../slideLayouts/slideLayout25.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hyperlink" Target="https://www.ite.org/technical-resources/standards/connected-intersections/"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https://www.standards.its.dot.gov/Exit?page=http%3A%2F%2Fwww.ieee.org%2Findex.html" TargetMode="External"/><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hyperlink" Target="https://www.standards.its.dot.gov/Exit?page=http%3A%2F%2Fwww.nema.org%2F" TargetMode="External"/><Relationship Id="rId5" Type="http://schemas.openxmlformats.org/officeDocument/2006/relationships/hyperlink" Target="https://www.standards.its.dot.gov/Exit?page=http%3A%2F%2Fwww.transportation.org%2F" TargetMode="External"/><Relationship Id="rId4" Type="http://schemas.openxmlformats.org/officeDocument/2006/relationships/hyperlink" Target="https://www.standards.its.dot.gov/Exit?page=http%3A%2F%2Fwww.sae.org%2F"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hyperlink" Target="https://apps.trb.org/cmsfeed/TRBNetProjectDisplay.asp?ProjectID=3824" TargetMode="External"/><Relationship Id="rId3" Type="http://schemas.openxmlformats.org/officeDocument/2006/relationships/hyperlink" Target="https://www.transportation.gov/content/safety-band" TargetMode="External"/><Relationship Id="rId7" Type="http://schemas.openxmlformats.org/officeDocument/2006/relationships/hyperlink" Target="https://transportationops.org/spatchallenge"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hyperlink" Target="https://transportationops.org/CATCoalition/resources" TargetMode="External"/><Relationship Id="rId5" Type="http://schemas.openxmlformats.org/officeDocument/2006/relationships/hyperlink" Target="https://www.transportation.gov/smartcity" TargetMode="External"/><Relationship Id="rId4" Type="http://schemas.openxmlformats.org/officeDocument/2006/relationships/hyperlink" Target="http://www.its.dot.gov/pilots/index.htm" TargetMode="External"/><Relationship Id="rId9" Type="http://schemas.openxmlformats.org/officeDocument/2006/relationships/hyperlink" Target="https://www.ite.org/technical-resources/standards/connected-intersections/"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a:extLst>
              <a:ext uri="{FF2B5EF4-FFF2-40B4-BE49-F238E27FC236}">
                <a16:creationId xmlns:a16="http://schemas.microsoft.com/office/drawing/2014/main" id="{9B94E9F3-E9A3-4928-A7C6-2A05FDEE98A7}"/>
              </a:ext>
            </a:extLst>
          </p:cNvPr>
          <p:cNvSpPr>
            <a:spLocks noGrp="1" noChangeArrowheads="1"/>
          </p:cNvSpPr>
          <p:nvPr>
            <p:ph type="ctrTitle"/>
          </p:nvPr>
        </p:nvSpPr>
        <p:spPr>
          <a:xfrm>
            <a:off x="685800" y="1752600"/>
            <a:ext cx="7772400" cy="2536825"/>
          </a:xfrm>
          <a:solidFill>
            <a:schemeClr val="bg1"/>
          </a:solidFill>
        </p:spPr>
        <p:txBody>
          <a:bodyPr anchor="t"/>
          <a:lstStyle/>
          <a:p>
            <a:pPr algn="ctr">
              <a:defRPr/>
            </a:pPr>
            <a:r>
              <a:rPr lang="en-US" altLang="en-US" i="1" dirty="0">
                <a:solidFill>
                  <a:srgbClr val="002060"/>
                </a:solidFill>
              </a:rPr>
              <a:t>ITS ePrimer</a:t>
            </a:r>
            <a:br>
              <a:rPr lang="en-US" altLang="en-US" i="1" dirty="0">
                <a:solidFill>
                  <a:schemeClr val="tx1"/>
                </a:solidFill>
              </a:rPr>
            </a:br>
            <a:r>
              <a:rPr lang="en-US" altLang="en-US" dirty="0">
                <a:solidFill>
                  <a:schemeClr val="tx1"/>
                </a:solidFill>
              </a:rPr>
              <a:t> </a:t>
            </a:r>
            <a:r>
              <a:rPr lang="en-US" altLang="en-US" dirty="0">
                <a:solidFill>
                  <a:srgbClr val="002060"/>
                </a:solidFill>
              </a:rPr>
              <a:t>Module 13: Connected Vehicles</a:t>
            </a:r>
            <a:endParaRPr lang="en-US" altLang="en-US" dirty="0">
              <a:solidFill>
                <a:srgbClr val="C00000"/>
              </a:solidFill>
            </a:endParaRPr>
          </a:p>
        </p:txBody>
      </p:sp>
      <p:grpSp>
        <p:nvGrpSpPr>
          <p:cNvPr id="11" name="Group 10">
            <a:extLst>
              <a:ext uri="{FF2B5EF4-FFF2-40B4-BE49-F238E27FC236}">
                <a16:creationId xmlns:a16="http://schemas.microsoft.com/office/drawing/2014/main" id="{35E48BE1-2BCB-4194-B145-8B75D471FF72}"/>
              </a:ext>
            </a:extLst>
          </p:cNvPr>
          <p:cNvGrpSpPr/>
          <p:nvPr/>
        </p:nvGrpSpPr>
        <p:grpSpPr>
          <a:xfrm>
            <a:off x="228600" y="5811560"/>
            <a:ext cx="4114800" cy="1017411"/>
            <a:chOff x="2457337" y="869519"/>
            <a:chExt cx="4114800" cy="1017411"/>
          </a:xfrm>
        </p:grpSpPr>
        <p:pic>
          <p:nvPicPr>
            <p:cNvPr id="12" name="Picture 2" descr="U.S. Department of Transportation (US DOT)">
              <a:hlinkClick r:id="rId3" tooltip="U.S. Department of Transportation (US DOT)"/>
              <a:extLst>
                <a:ext uri="{FF2B5EF4-FFF2-40B4-BE49-F238E27FC236}">
                  <a16:creationId xmlns:a16="http://schemas.microsoft.com/office/drawing/2014/main" id="{9624E34E-F14F-4529-A203-E858886D83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7337" y="869519"/>
              <a:ext cx="4114800" cy="2661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Intelligent Transportation Systems Joint Program Office">
              <a:hlinkClick r:id="rId5" tooltip="Intelligent Transportation Systems Joint Program Office"/>
              <a:extLst>
                <a:ext uri="{FF2B5EF4-FFF2-40B4-BE49-F238E27FC236}">
                  <a16:creationId xmlns:a16="http://schemas.microsoft.com/office/drawing/2014/main" id="{F31EF76D-C313-4B02-AEED-B19180A07D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7337" y="1153505"/>
              <a:ext cx="4114800" cy="73342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a:extLst>
              <a:ext uri="{FF2B5EF4-FFF2-40B4-BE49-F238E27FC236}">
                <a16:creationId xmlns:a16="http://schemas.microsoft.com/office/drawing/2014/main" id="{52E883BC-4E69-4F97-AE9E-78A7A3CDC0E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931" t="60028" r="5901" b="12128"/>
          <a:stretch/>
        </p:blipFill>
        <p:spPr>
          <a:xfrm>
            <a:off x="5536868" y="5729509"/>
            <a:ext cx="3607132" cy="1128491"/>
          </a:xfrm>
          <a:prstGeom prst="rect">
            <a:avLst/>
          </a:prstGeom>
        </p:spPr>
      </p:pic>
      <p:sp>
        <p:nvSpPr>
          <p:cNvPr id="15" name="Rectangle 1">
            <a:extLst>
              <a:ext uri="{FF2B5EF4-FFF2-40B4-BE49-F238E27FC236}">
                <a16:creationId xmlns:a16="http://schemas.microsoft.com/office/drawing/2014/main" id="{C264AB80-EC9C-4B12-A45F-FD120C09842A}"/>
              </a:ext>
            </a:extLst>
          </p:cNvPr>
          <p:cNvSpPr>
            <a:spLocks noChangeArrowheads="1"/>
          </p:cNvSpPr>
          <p:nvPr/>
        </p:nvSpPr>
        <p:spPr bwMode="auto">
          <a:xfrm>
            <a:off x="2362200" y="3781425"/>
            <a:ext cx="457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1pPr>
            <a:lvl2pPr marL="37931725" indent="-37474525">
              <a:spcBef>
                <a:spcPct val="20000"/>
              </a:spcBef>
              <a:buSzPct val="65000"/>
              <a:buFont typeface="Arial Unicode MS" charset="0"/>
              <a:buChar char="□"/>
              <a:defRPr sz="1600">
                <a:solidFill>
                  <a:schemeClr val="tx1"/>
                </a:solidFill>
                <a:latin typeface="Arial" panose="020B0604020202020204" pitchFamily="34" charset="0"/>
                <a:ea typeface="MS PGothic" panose="020B0600070205080204" pitchFamily="34" charset="-128"/>
              </a:defRPr>
            </a:lvl2pPr>
            <a:lvl3pPr marL="1143000" indent="-228600">
              <a:spcBef>
                <a:spcPct val="20000"/>
              </a:spcBef>
              <a:buSzPct val="50000"/>
              <a:buFont typeface="Arial Unicode MS" charset="0"/>
              <a:buChar char="■"/>
              <a:defRPr sz="16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2000" b="1" dirty="0">
                <a:solidFill>
                  <a:srgbClr val="000000"/>
                </a:solidFill>
              </a:rPr>
              <a:t>ITS Professional Capacity Building Program</a:t>
            </a:r>
            <a:endParaRPr lang="en-US" altLang="en-US" sz="2000" dirty="0">
              <a:solidFill>
                <a:srgbClr val="000000"/>
              </a:solidFill>
            </a:endParaRPr>
          </a:p>
          <a:p>
            <a:pPr algn="ctr">
              <a:spcBef>
                <a:spcPct val="0"/>
              </a:spcBef>
              <a:buFontTx/>
              <a:buNone/>
            </a:pPr>
            <a:r>
              <a:rPr lang="en-US" altLang="en-US" sz="2000" b="1" dirty="0">
                <a:solidFill>
                  <a:srgbClr val="000000"/>
                </a:solidFill>
              </a:rPr>
              <a:t>ITS Joint Program Office</a:t>
            </a:r>
            <a:endParaRPr lang="en-US" altLang="en-US" sz="2000" dirty="0">
              <a:solidFill>
                <a:srgbClr val="000000"/>
              </a:solidFill>
            </a:endParaRPr>
          </a:p>
          <a:p>
            <a:pPr algn="ctr">
              <a:spcBef>
                <a:spcPct val="0"/>
              </a:spcBef>
              <a:buFontTx/>
              <a:buNone/>
            </a:pPr>
            <a:r>
              <a:rPr lang="en-US" altLang="en-US" sz="2000" b="1" dirty="0">
                <a:solidFill>
                  <a:srgbClr val="000000"/>
                </a:solidFill>
              </a:rPr>
              <a:t>U.S. Department of Transportation</a:t>
            </a:r>
            <a:endParaRPr lang="en-US" altLang="en-US" sz="2000" dirty="0">
              <a:solidFill>
                <a:srgbClr val="000000"/>
              </a:solidFill>
            </a:endParaRPr>
          </a:p>
        </p:txBody>
      </p:sp>
      <p:pic>
        <p:nvPicPr>
          <p:cNvPr id="8" name="Picture 7">
            <a:extLst>
              <a:ext uri="{FF2B5EF4-FFF2-40B4-BE49-F238E27FC236}">
                <a16:creationId xmlns:a16="http://schemas.microsoft.com/office/drawing/2014/main" id="{9FA9F49A-7D4E-42E9-ADFA-4DB11AED9FA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297" y="4419600"/>
            <a:ext cx="2490537" cy="127409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DC99-CF91-4C82-8D2B-03960131F3E1}"/>
              </a:ext>
            </a:extLst>
          </p:cNvPr>
          <p:cNvSpPr>
            <a:spLocks noGrp="1"/>
          </p:cNvSpPr>
          <p:nvPr>
            <p:ph type="title"/>
          </p:nvPr>
        </p:nvSpPr>
        <p:spPr>
          <a:xfrm>
            <a:off x="722313" y="4406900"/>
            <a:ext cx="7772400" cy="1362075"/>
          </a:xfrm>
        </p:spPr>
        <p:txBody>
          <a:bodyPr/>
          <a:lstStyle/>
          <a:p>
            <a:r>
              <a:rPr lang="en-US" b="1" dirty="0"/>
              <a:t>CV Applications</a:t>
            </a:r>
          </a:p>
        </p:txBody>
      </p:sp>
      <p:sp>
        <p:nvSpPr>
          <p:cNvPr id="5" name="Text Placeholder 4">
            <a:extLst>
              <a:ext uri="{FF2B5EF4-FFF2-40B4-BE49-F238E27FC236}">
                <a16:creationId xmlns:a16="http://schemas.microsoft.com/office/drawing/2014/main" id="{F0F48BE8-B9B2-40BB-AF36-0547AD97A2B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59449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DF2610F6-3D0A-4F0D-87E7-9F28F2FAA018}"/>
              </a:ext>
            </a:extLst>
          </p:cNvPr>
          <p:cNvSpPr>
            <a:spLocks noGrp="1"/>
          </p:cNvSpPr>
          <p:nvPr>
            <p:ph type="title"/>
          </p:nvPr>
        </p:nvSpPr>
        <p:spPr>
          <a:xfrm>
            <a:off x="457200" y="381000"/>
            <a:ext cx="8229600" cy="762000"/>
          </a:xfrm>
        </p:spPr>
        <p:txBody>
          <a:bodyPr/>
          <a:lstStyle/>
          <a:p>
            <a:r>
              <a:rPr lang="en-US" altLang="en-US" dirty="0"/>
              <a:t>CV Application Concepts </a:t>
            </a:r>
          </a:p>
        </p:txBody>
      </p:sp>
      <p:sp>
        <p:nvSpPr>
          <p:cNvPr id="3" name="Content Placeholder 2">
            <a:extLst>
              <a:ext uri="{FF2B5EF4-FFF2-40B4-BE49-F238E27FC236}">
                <a16:creationId xmlns:a16="http://schemas.microsoft.com/office/drawing/2014/main" id="{CB13906D-B1E2-46EA-A6F4-0FE82B742CFA}"/>
              </a:ext>
            </a:extLst>
          </p:cNvPr>
          <p:cNvSpPr>
            <a:spLocks noGrp="1"/>
          </p:cNvSpPr>
          <p:nvPr>
            <p:ph idx="1"/>
          </p:nvPr>
        </p:nvSpPr>
        <p:spPr>
          <a:xfrm>
            <a:off x="457200" y="1295400"/>
            <a:ext cx="8229600" cy="4525963"/>
          </a:xfrm>
        </p:spPr>
        <p:txBody>
          <a:bodyPr/>
          <a:lstStyle/>
          <a:p>
            <a:r>
              <a:rPr lang="en-US" dirty="0"/>
              <a:t>V2I safety applications use infrastructure information to warn drivers of unsafe conditions</a:t>
            </a:r>
          </a:p>
          <a:p>
            <a:r>
              <a:rPr lang="en-US" dirty="0"/>
              <a:t>V2V safety applications exchange information among vehicles to warn of potential vehicular conflicts</a:t>
            </a:r>
          </a:p>
          <a:p>
            <a:r>
              <a:rPr lang="en-US" dirty="0"/>
              <a:t>Agency applications are focused on system monitoring, planning, and maintenance</a:t>
            </a:r>
          </a:p>
          <a:p>
            <a:r>
              <a:rPr lang="en-US" dirty="0"/>
              <a:t>Mobility applications aggregate data from vehicles to facilitate moving around events and enhance movement through the network</a:t>
            </a:r>
          </a:p>
          <a:p>
            <a:r>
              <a:rPr lang="en-US" dirty="0"/>
              <a:t>Environmental applications build on the </a:t>
            </a:r>
            <a:br>
              <a:rPr lang="en-US" dirty="0"/>
            </a:br>
            <a:r>
              <a:rPr lang="en-US" dirty="0"/>
              <a:t>mobility apps to reduce environmental </a:t>
            </a:r>
            <a:br>
              <a:rPr lang="en-US" dirty="0"/>
            </a:br>
            <a:r>
              <a:rPr lang="en-US" dirty="0"/>
              <a:t>impacts</a:t>
            </a:r>
          </a:p>
          <a:p>
            <a:r>
              <a:rPr lang="en-US" dirty="0"/>
              <a:t>Road weather applications use data from </a:t>
            </a:r>
            <a:br>
              <a:rPr lang="en-US" dirty="0"/>
            </a:br>
            <a:r>
              <a:rPr lang="en-US" dirty="0"/>
              <a:t>vehicles to warn other vehicles of unsafe</a:t>
            </a:r>
            <a:br>
              <a:rPr lang="en-US" dirty="0"/>
            </a:br>
            <a:r>
              <a:rPr lang="en-US" dirty="0"/>
              <a:t>road conditions</a:t>
            </a:r>
          </a:p>
          <a:p>
            <a:r>
              <a:rPr lang="en-US" dirty="0"/>
              <a:t>Smart Roadside applications assist freight</a:t>
            </a:r>
            <a:br>
              <a:rPr lang="en-US" dirty="0"/>
            </a:br>
            <a:r>
              <a:rPr lang="en-US" dirty="0"/>
              <a:t>operations with infrastructure</a:t>
            </a:r>
          </a:p>
          <a:p>
            <a:endParaRPr lang="en-US" dirty="0"/>
          </a:p>
        </p:txBody>
      </p:sp>
      <p:pic>
        <p:nvPicPr>
          <p:cNvPr id="33796" name="Picture 2" descr="http://www.annarbor.com/assets_c/2012/05/safety-pilot-thumb-390x259-112886.jpg">
            <a:extLst>
              <a:ext uri="{FF2B5EF4-FFF2-40B4-BE49-F238E27FC236}">
                <a16:creationId xmlns:a16="http://schemas.microsoft.com/office/drawing/2014/main" id="{450E482C-2748-43B7-824E-C04777D950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4450" y="3429000"/>
            <a:ext cx="3562350"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Box 3">
            <a:extLst>
              <a:ext uri="{FF2B5EF4-FFF2-40B4-BE49-F238E27FC236}">
                <a16:creationId xmlns:a16="http://schemas.microsoft.com/office/drawing/2014/main" id="{D7654AB7-FC38-4D41-8D0C-C9A69E1F4B79}"/>
              </a:ext>
            </a:extLst>
          </p:cNvPr>
          <p:cNvSpPr txBox="1">
            <a:spLocks noChangeArrowheads="1"/>
          </p:cNvSpPr>
          <p:nvPr/>
        </p:nvSpPr>
        <p:spPr bwMode="auto">
          <a:xfrm>
            <a:off x="6400800" y="5808662"/>
            <a:ext cx="228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ahoma" panose="020B0604030504040204" pitchFamily="34" charset="0"/>
                <a:ea typeface="MS PGothic" panose="020B0600070205080204" pitchFamily="34" charset="-128"/>
              </a:defRPr>
            </a:lvl1pPr>
            <a:lvl2pPr marL="742950" indent="-285750">
              <a:defRPr sz="2000">
                <a:solidFill>
                  <a:schemeClr val="tx1"/>
                </a:solidFill>
                <a:latin typeface="Tahoma" panose="020B0604030504040204" pitchFamily="34" charset="0"/>
                <a:ea typeface="MS PGothic" panose="020B0600070205080204" pitchFamily="34" charset="-128"/>
              </a:defRPr>
            </a:lvl2pPr>
            <a:lvl3pPr marL="1143000" indent="-228600">
              <a:defRPr sz="2000">
                <a:solidFill>
                  <a:schemeClr val="tx1"/>
                </a:solidFill>
                <a:latin typeface="Tahoma" panose="020B0604030504040204" pitchFamily="34" charset="0"/>
                <a:ea typeface="MS PGothic" panose="020B0600070205080204" pitchFamily="34" charset="-128"/>
              </a:defRPr>
            </a:lvl3pPr>
            <a:lvl4pPr marL="1600200" indent="-228600">
              <a:defRPr sz="2000">
                <a:solidFill>
                  <a:schemeClr val="tx1"/>
                </a:solidFill>
                <a:latin typeface="Tahoma" panose="020B0604030504040204" pitchFamily="34" charset="0"/>
                <a:ea typeface="MS PGothic" panose="020B0600070205080204" pitchFamily="34" charset="-128"/>
              </a:defRPr>
            </a:lvl4pPr>
            <a:lvl5pPr marL="2057400" indent="-228600">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pPr algn="r" eaLnBrk="1" hangingPunct="1"/>
            <a:r>
              <a:rPr lang="en-US" altLang="en-US" sz="1400" dirty="0"/>
              <a:t>Source: USDOT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2F646A90-5F6A-4EA3-81B0-C3A7944D5056}"/>
              </a:ext>
            </a:extLst>
          </p:cNvPr>
          <p:cNvSpPr>
            <a:spLocks noGrp="1"/>
          </p:cNvSpPr>
          <p:nvPr>
            <p:ph type="title"/>
          </p:nvPr>
        </p:nvSpPr>
        <p:spPr>
          <a:xfrm>
            <a:off x="457200" y="381000"/>
            <a:ext cx="8229600" cy="762000"/>
          </a:xfrm>
        </p:spPr>
        <p:txBody>
          <a:bodyPr/>
          <a:lstStyle/>
          <a:p>
            <a:r>
              <a:rPr lang="en-US" altLang="en-US" dirty="0"/>
              <a:t>Connected Vehicle Applications</a:t>
            </a:r>
          </a:p>
        </p:txBody>
      </p:sp>
      <p:pic>
        <p:nvPicPr>
          <p:cNvPr id="37891" name="Picture 2">
            <a:extLst>
              <a:ext uri="{FF2B5EF4-FFF2-40B4-BE49-F238E27FC236}">
                <a16:creationId xmlns:a16="http://schemas.microsoft.com/office/drawing/2014/main" id="{5E4429E7-CD51-4947-BD2C-4261278EB1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24000"/>
            <a:ext cx="6667640"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2" name="TextBox 5">
            <a:extLst>
              <a:ext uri="{FF2B5EF4-FFF2-40B4-BE49-F238E27FC236}">
                <a16:creationId xmlns:a16="http://schemas.microsoft.com/office/drawing/2014/main" id="{9EB5DBBD-9DC5-4F8F-9A21-D3F3F63C2D2B}"/>
              </a:ext>
            </a:extLst>
          </p:cNvPr>
          <p:cNvSpPr txBox="1">
            <a:spLocks noChangeArrowheads="1"/>
          </p:cNvSpPr>
          <p:nvPr/>
        </p:nvSpPr>
        <p:spPr bwMode="auto">
          <a:xfrm>
            <a:off x="1143000" y="5873331"/>
            <a:ext cx="2136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ahoma" panose="020B0604030504040204" pitchFamily="34" charset="0"/>
                <a:ea typeface="MS PGothic" panose="020B0600070205080204" pitchFamily="34" charset="-128"/>
              </a:defRPr>
            </a:lvl1pPr>
            <a:lvl2pPr marL="742950" indent="-285750">
              <a:defRPr sz="2000">
                <a:solidFill>
                  <a:schemeClr val="tx1"/>
                </a:solidFill>
                <a:latin typeface="Tahoma" panose="020B0604030504040204" pitchFamily="34" charset="0"/>
                <a:ea typeface="MS PGothic" panose="020B0600070205080204" pitchFamily="34" charset="-128"/>
              </a:defRPr>
            </a:lvl2pPr>
            <a:lvl3pPr marL="1143000" indent="-228600">
              <a:defRPr sz="2000">
                <a:solidFill>
                  <a:schemeClr val="tx1"/>
                </a:solidFill>
                <a:latin typeface="Tahoma" panose="020B0604030504040204" pitchFamily="34" charset="0"/>
                <a:ea typeface="MS PGothic" panose="020B0600070205080204" pitchFamily="34" charset="-128"/>
              </a:defRPr>
            </a:lvl3pPr>
            <a:lvl4pPr marL="1600200" indent="-228600">
              <a:defRPr sz="2000">
                <a:solidFill>
                  <a:schemeClr val="tx1"/>
                </a:solidFill>
                <a:latin typeface="Tahoma" panose="020B0604030504040204" pitchFamily="34" charset="0"/>
                <a:ea typeface="MS PGothic" panose="020B0600070205080204" pitchFamily="34" charset="-128"/>
              </a:defRPr>
            </a:lvl4pPr>
            <a:lvl5pPr marL="2057400" indent="-228600">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pPr eaLnBrk="1" hangingPunct="1"/>
            <a:r>
              <a:rPr lang="en-US" altLang="en-US" sz="1400" dirty="0"/>
              <a:t>Source: USDOT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C0FA2-F9F2-4C71-A6EA-1E02FA612A1F}"/>
              </a:ext>
            </a:extLst>
          </p:cNvPr>
          <p:cNvSpPr>
            <a:spLocks noGrp="1"/>
          </p:cNvSpPr>
          <p:nvPr>
            <p:ph type="title"/>
          </p:nvPr>
        </p:nvSpPr>
        <p:spPr/>
        <p:txBody>
          <a:bodyPr/>
          <a:lstStyle/>
          <a:p>
            <a:r>
              <a:rPr lang="en-US" dirty="0"/>
              <a:t>Example Application – Red Light Violation Warning</a:t>
            </a:r>
          </a:p>
        </p:txBody>
      </p:sp>
      <p:sp>
        <p:nvSpPr>
          <p:cNvPr id="4" name="Content Placeholder 3">
            <a:extLst>
              <a:ext uri="{FF2B5EF4-FFF2-40B4-BE49-F238E27FC236}">
                <a16:creationId xmlns:a16="http://schemas.microsoft.com/office/drawing/2014/main" id="{CC83E1BA-71D1-4259-B7BD-7D5598C94284}"/>
              </a:ext>
            </a:extLst>
          </p:cNvPr>
          <p:cNvSpPr>
            <a:spLocks noGrp="1"/>
          </p:cNvSpPr>
          <p:nvPr>
            <p:ph idx="1"/>
          </p:nvPr>
        </p:nvSpPr>
        <p:spPr>
          <a:xfrm>
            <a:off x="457200" y="1295400"/>
            <a:ext cx="5715000" cy="4525963"/>
          </a:xfrm>
        </p:spPr>
        <p:txBody>
          <a:bodyPr/>
          <a:lstStyle/>
          <a:p>
            <a:r>
              <a:rPr lang="en-US" dirty="0"/>
              <a:t>RLVW is a priority V2I application</a:t>
            </a:r>
          </a:p>
          <a:p>
            <a:pPr lvl="1"/>
            <a:r>
              <a:rPr lang="en-US" dirty="0"/>
              <a:t>A CV approaching an intersection gets information about the intersection geometry and signal phase and timing (SPaT)</a:t>
            </a:r>
          </a:p>
          <a:p>
            <a:pPr lvl="1"/>
            <a:r>
              <a:rPr lang="en-US" dirty="0"/>
              <a:t>An on-board app determines from its position and speed whether the vehicle can make it through the intersection without violation</a:t>
            </a:r>
          </a:p>
          <a:p>
            <a:pPr lvl="1"/>
            <a:r>
              <a:rPr lang="en-US" dirty="0"/>
              <a:t>A warning is issued to the driver if a violation is likely</a:t>
            </a:r>
          </a:p>
          <a:p>
            <a:pPr lvl="1"/>
            <a:endParaRPr lang="en-US" dirty="0"/>
          </a:p>
        </p:txBody>
      </p:sp>
      <p:pic>
        <p:nvPicPr>
          <p:cNvPr id="6" name="Content Placeholder 5" descr="Red Light Violation Warning">
            <a:extLst>
              <a:ext uri="{FF2B5EF4-FFF2-40B4-BE49-F238E27FC236}">
                <a16:creationId xmlns:a16="http://schemas.microsoft.com/office/drawing/2014/main" id="{64338B4F-BCA1-45B3-A24D-6440AF5DACCA}"/>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6477000" y="2027238"/>
            <a:ext cx="2019300" cy="4144962"/>
          </a:xfrm>
          <a:noFill/>
          <a:ln>
            <a:noFill/>
          </a:ln>
        </p:spPr>
      </p:pic>
      <p:sp>
        <p:nvSpPr>
          <p:cNvPr id="8" name="TextBox 7">
            <a:extLst>
              <a:ext uri="{FF2B5EF4-FFF2-40B4-BE49-F238E27FC236}">
                <a16:creationId xmlns:a16="http://schemas.microsoft.com/office/drawing/2014/main" id="{D0B884A9-BA4C-49D3-B991-A7F6B4D1E4C5}"/>
              </a:ext>
            </a:extLst>
          </p:cNvPr>
          <p:cNvSpPr txBox="1"/>
          <p:nvPr/>
        </p:nvSpPr>
        <p:spPr>
          <a:xfrm>
            <a:off x="6287150" y="6164311"/>
            <a:ext cx="2399650" cy="307777"/>
          </a:xfrm>
          <a:prstGeom prst="rect">
            <a:avLst/>
          </a:prstGeom>
          <a:noFill/>
        </p:spPr>
        <p:txBody>
          <a:bodyPr wrap="square">
            <a:spAutoFit/>
          </a:bodyPr>
          <a:lstStyle/>
          <a:p>
            <a:pPr marL="0" marR="0" algn="r">
              <a:spcBef>
                <a:spcPts val="185"/>
              </a:spcBef>
              <a:spcAft>
                <a:spcPts val="0"/>
              </a:spcAft>
            </a:pPr>
            <a:r>
              <a:rPr lang="en-US" sz="1400" dirty="0">
                <a:effectLst/>
                <a:latin typeface="+mj-lt"/>
                <a:ea typeface="Times New Roman" panose="02020603050405020304" pitchFamily="18" charset="0"/>
                <a:cs typeface="Arial" panose="020B0604020202020204" pitchFamily="34" charset="0"/>
              </a:rPr>
              <a:t>Source: USDOT ITS JPO</a:t>
            </a:r>
          </a:p>
        </p:txBody>
      </p:sp>
    </p:spTree>
    <p:extLst>
      <p:ext uri="{BB962C8B-B14F-4D97-AF65-F5344CB8AC3E}">
        <p14:creationId xmlns:p14="http://schemas.microsoft.com/office/powerpoint/2010/main" val="1623927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9A392-AC59-4AA8-911D-A090B5731C9D}"/>
              </a:ext>
            </a:extLst>
          </p:cNvPr>
          <p:cNvSpPr>
            <a:spLocks noGrp="1"/>
          </p:cNvSpPr>
          <p:nvPr>
            <p:ph type="title"/>
          </p:nvPr>
        </p:nvSpPr>
        <p:spPr>
          <a:xfrm>
            <a:off x="457200" y="381000"/>
            <a:ext cx="8229600" cy="762000"/>
          </a:xfrm>
        </p:spPr>
        <p:txBody>
          <a:bodyPr/>
          <a:lstStyle/>
          <a:p>
            <a:r>
              <a:rPr lang="en-US" dirty="0"/>
              <a:t>CV Application Architecture Reference</a:t>
            </a:r>
          </a:p>
        </p:txBody>
      </p:sp>
      <p:sp>
        <p:nvSpPr>
          <p:cNvPr id="5" name="Content Placeholder 4">
            <a:extLst>
              <a:ext uri="{FF2B5EF4-FFF2-40B4-BE49-F238E27FC236}">
                <a16:creationId xmlns:a16="http://schemas.microsoft.com/office/drawing/2014/main" id="{80B660C2-831B-4C9D-95DA-D20AC1583FB9}"/>
              </a:ext>
            </a:extLst>
          </p:cNvPr>
          <p:cNvSpPr>
            <a:spLocks noGrp="1"/>
          </p:cNvSpPr>
          <p:nvPr>
            <p:ph idx="1"/>
          </p:nvPr>
        </p:nvSpPr>
        <p:spPr>
          <a:xfrm>
            <a:off x="457200" y="1295400"/>
            <a:ext cx="8229600" cy="4525963"/>
          </a:xfrm>
        </p:spPr>
        <p:txBody>
          <a:bodyPr/>
          <a:lstStyle/>
          <a:p>
            <a:r>
              <a:rPr lang="en-US" dirty="0"/>
              <a:t>National ITS Reference Architecture (now ARC-IT) incorporates connected vehicle applications with the infrastructural ITS architecture</a:t>
            </a:r>
          </a:p>
          <a:p>
            <a:r>
              <a:rPr lang="en-US" dirty="0"/>
              <a:t>Four architectural views</a:t>
            </a:r>
          </a:p>
          <a:p>
            <a:pPr lvl="1"/>
            <a:r>
              <a:rPr lang="en-US" dirty="0"/>
              <a:t>Enterprise</a:t>
            </a:r>
          </a:p>
          <a:p>
            <a:pPr lvl="1"/>
            <a:r>
              <a:rPr lang="en-US" dirty="0"/>
              <a:t>Functional</a:t>
            </a:r>
          </a:p>
          <a:p>
            <a:pPr lvl="1"/>
            <a:r>
              <a:rPr lang="en-US" dirty="0"/>
              <a:t>Physical</a:t>
            </a:r>
          </a:p>
          <a:p>
            <a:pPr lvl="1"/>
            <a:r>
              <a:rPr lang="en-US" dirty="0"/>
              <a:t>Communications</a:t>
            </a:r>
          </a:p>
          <a:p>
            <a:r>
              <a:rPr lang="en-US" dirty="0"/>
              <a:t>Architecture components modeled as 48 physical and 372 functional objects</a:t>
            </a:r>
          </a:p>
          <a:p>
            <a:pPr lvl="1"/>
            <a:r>
              <a:rPr lang="en-US" dirty="0"/>
              <a:t>Back office centers and services such as TMCs and security certificate systems</a:t>
            </a:r>
          </a:p>
          <a:p>
            <a:pPr lvl="1"/>
            <a:r>
              <a:rPr lang="en-US" dirty="0"/>
              <a:t>Field objects such as traffic signals and CV roadside equipment</a:t>
            </a:r>
          </a:p>
          <a:p>
            <a:pPr lvl="1"/>
            <a:r>
              <a:rPr lang="en-US" dirty="0"/>
              <a:t>Vehicles and their CV apps</a:t>
            </a:r>
          </a:p>
          <a:p>
            <a:pPr lvl="1"/>
            <a:r>
              <a:rPr lang="en-US" dirty="0"/>
              <a:t>Personal objects such as user devices (cell phones)</a:t>
            </a:r>
          </a:p>
          <a:p>
            <a:pPr lvl="1"/>
            <a:r>
              <a:rPr lang="en-US" dirty="0"/>
              <a:t>Communications objects such as vehicle on-board equipment</a:t>
            </a:r>
          </a:p>
          <a:p>
            <a:pPr lvl="1"/>
            <a:endParaRPr lang="en-US" dirty="0"/>
          </a:p>
          <a:p>
            <a:endParaRPr lang="en-US" dirty="0"/>
          </a:p>
          <a:p>
            <a:endParaRPr lang="en-US" dirty="0"/>
          </a:p>
        </p:txBody>
      </p:sp>
    </p:spTree>
    <p:extLst>
      <p:ext uri="{BB962C8B-B14F-4D97-AF65-F5344CB8AC3E}">
        <p14:creationId xmlns:p14="http://schemas.microsoft.com/office/powerpoint/2010/main" val="3694954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35C8A-2E64-434E-A6E7-97233E114842}"/>
              </a:ext>
            </a:extLst>
          </p:cNvPr>
          <p:cNvSpPr>
            <a:spLocks noGrp="1"/>
          </p:cNvSpPr>
          <p:nvPr>
            <p:ph type="title"/>
          </p:nvPr>
        </p:nvSpPr>
        <p:spPr>
          <a:xfrm>
            <a:off x="722313" y="4406900"/>
            <a:ext cx="7772400" cy="1362075"/>
          </a:xfrm>
        </p:spPr>
        <p:txBody>
          <a:bodyPr/>
          <a:lstStyle/>
          <a:p>
            <a:r>
              <a:rPr lang="en-US" b="1" dirty="0"/>
              <a:t>Connected Ecosystem Technologies</a:t>
            </a:r>
          </a:p>
        </p:txBody>
      </p:sp>
      <p:sp>
        <p:nvSpPr>
          <p:cNvPr id="5" name="Text Placeholder 4">
            <a:extLst>
              <a:ext uri="{FF2B5EF4-FFF2-40B4-BE49-F238E27FC236}">
                <a16:creationId xmlns:a16="http://schemas.microsoft.com/office/drawing/2014/main" id="{F16A509A-9CF3-48EB-BD51-9AEC484784C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08375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B34C3-A448-49BC-9C71-43682B055C73}"/>
              </a:ext>
            </a:extLst>
          </p:cNvPr>
          <p:cNvSpPr>
            <a:spLocks noGrp="1"/>
          </p:cNvSpPr>
          <p:nvPr>
            <p:ph type="title"/>
          </p:nvPr>
        </p:nvSpPr>
        <p:spPr>
          <a:xfrm>
            <a:off x="457200" y="381000"/>
            <a:ext cx="8229600" cy="762000"/>
          </a:xfrm>
        </p:spPr>
        <p:txBody>
          <a:bodyPr/>
          <a:lstStyle/>
          <a:p>
            <a:r>
              <a:rPr lang="en-US" dirty="0"/>
              <a:t>Connected Vehicle Technologies</a:t>
            </a:r>
          </a:p>
        </p:txBody>
      </p:sp>
      <p:sp>
        <p:nvSpPr>
          <p:cNvPr id="3" name="Content Placeholder 2">
            <a:extLst>
              <a:ext uri="{FF2B5EF4-FFF2-40B4-BE49-F238E27FC236}">
                <a16:creationId xmlns:a16="http://schemas.microsoft.com/office/drawing/2014/main" id="{AA20AFE5-9CB3-4F3E-A967-815BF139755D}"/>
              </a:ext>
            </a:extLst>
          </p:cNvPr>
          <p:cNvSpPr>
            <a:spLocks noGrp="1"/>
          </p:cNvSpPr>
          <p:nvPr>
            <p:ph idx="1"/>
          </p:nvPr>
        </p:nvSpPr>
        <p:spPr>
          <a:xfrm>
            <a:off x="457200" y="1295400"/>
            <a:ext cx="8229600" cy="4525963"/>
          </a:xfrm>
        </p:spPr>
        <p:txBody>
          <a:bodyPr/>
          <a:lstStyle/>
          <a:p>
            <a:r>
              <a:rPr lang="en-US" dirty="0"/>
              <a:t>Location technology</a:t>
            </a:r>
          </a:p>
          <a:p>
            <a:pPr lvl="1"/>
            <a:r>
              <a:rPr lang="en-US" dirty="0"/>
              <a:t>GNSS/GPS</a:t>
            </a:r>
          </a:p>
          <a:p>
            <a:pPr lvl="1"/>
            <a:r>
              <a:rPr lang="en-US" dirty="0"/>
              <a:t>Differential GPS</a:t>
            </a:r>
          </a:p>
          <a:p>
            <a:r>
              <a:rPr lang="en-US" dirty="0"/>
              <a:t>Vehicle sensors, e.g.,</a:t>
            </a:r>
          </a:p>
          <a:p>
            <a:pPr lvl="1"/>
            <a:r>
              <a:rPr lang="en-US" dirty="0"/>
              <a:t>Accelerometers</a:t>
            </a:r>
          </a:p>
          <a:p>
            <a:pPr lvl="1"/>
            <a:r>
              <a:rPr lang="en-US" dirty="0"/>
              <a:t>Steering angle</a:t>
            </a:r>
          </a:p>
          <a:p>
            <a:pPr lvl="1"/>
            <a:r>
              <a:rPr lang="en-US" dirty="0"/>
              <a:t>Wheel speed</a:t>
            </a:r>
          </a:p>
          <a:p>
            <a:pPr lvl="1"/>
            <a:r>
              <a:rPr lang="en-US" dirty="0"/>
              <a:t>Braking </a:t>
            </a:r>
          </a:p>
          <a:p>
            <a:pPr lvl="1"/>
            <a:r>
              <a:rPr lang="en-US" dirty="0"/>
              <a:t>Headlights </a:t>
            </a:r>
          </a:p>
          <a:p>
            <a:r>
              <a:rPr lang="en-US" dirty="0"/>
              <a:t>On-board communications</a:t>
            </a:r>
          </a:p>
          <a:p>
            <a:pPr lvl="1"/>
            <a:r>
              <a:rPr lang="en-US" dirty="0"/>
              <a:t>Radio</a:t>
            </a:r>
          </a:p>
          <a:p>
            <a:pPr lvl="1"/>
            <a:r>
              <a:rPr lang="en-US" dirty="0"/>
              <a:t>Message processing</a:t>
            </a:r>
          </a:p>
          <a:p>
            <a:r>
              <a:rPr lang="en-US" dirty="0"/>
              <a:t>Driver-vehicle interface</a:t>
            </a:r>
          </a:p>
          <a:p>
            <a:pPr lvl="1"/>
            <a:r>
              <a:rPr lang="en-US" dirty="0"/>
              <a:t>Displays/alerting</a:t>
            </a:r>
          </a:p>
          <a:p>
            <a:pPr lvl="1"/>
            <a:r>
              <a:rPr lang="en-US" dirty="0"/>
              <a:t>Tablet/phone</a:t>
            </a:r>
          </a:p>
        </p:txBody>
      </p:sp>
      <p:pic>
        <p:nvPicPr>
          <p:cNvPr id="4" name="Picture 3" descr="Intelligent Transportation Systems - Connected Vehicle Basics">
            <a:extLst>
              <a:ext uri="{FF2B5EF4-FFF2-40B4-BE49-F238E27FC236}">
                <a16:creationId xmlns:a16="http://schemas.microsoft.com/office/drawing/2014/main" id="{35494B9C-C0E6-48AE-A6A8-0AA0B8357E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72878" y="1371600"/>
            <a:ext cx="4961522" cy="4152094"/>
          </a:xfrm>
          <a:prstGeom prst="rect">
            <a:avLst/>
          </a:prstGeom>
          <a:noFill/>
          <a:ln>
            <a:noFill/>
          </a:ln>
        </p:spPr>
      </p:pic>
      <p:sp>
        <p:nvSpPr>
          <p:cNvPr id="5" name="TextBox 4">
            <a:extLst>
              <a:ext uri="{FF2B5EF4-FFF2-40B4-BE49-F238E27FC236}">
                <a16:creationId xmlns:a16="http://schemas.microsoft.com/office/drawing/2014/main" id="{03BAD107-2FEE-4A7E-8467-0324F8F7BD23}"/>
              </a:ext>
            </a:extLst>
          </p:cNvPr>
          <p:cNvSpPr txBox="1"/>
          <p:nvPr/>
        </p:nvSpPr>
        <p:spPr>
          <a:xfrm>
            <a:off x="6261426" y="5523694"/>
            <a:ext cx="2399650" cy="307777"/>
          </a:xfrm>
          <a:prstGeom prst="rect">
            <a:avLst/>
          </a:prstGeom>
          <a:noFill/>
        </p:spPr>
        <p:txBody>
          <a:bodyPr wrap="square">
            <a:spAutoFit/>
          </a:bodyPr>
          <a:lstStyle/>
          <a:p>
            <a:pPr marL="0" marR="0" algn="r">
              <a:spcBef>
                <a:spcPts val="185"/>
              </a:spcBef>
              <a:spcAft>
                <a:spcPts val="0"/>
              </a:spcAft>
            </a:pPr>
            <a:r>
              <a:rPr lang="en-US" sz="1400" dirty="0">
                <a:effectLst/>
                <a:latin typeface="+mj-lt"/>
                <a:ea typeface="Times New Roman" panose="02020603050405020304" pitchFamily="18" charset="0"/>
                <a:cs typeface="Arial" panose="020B0604020202020204" pitchFamily="34" charset="0"/>
              </a:rPr>
              <a:t>Source: USDOT ITS JPO</a:t>
            </a:r>
          </a:p>
        </p:txBody>
      </p:sp>
    </p:spTree>
    <p:extLst>
      <p:ext uri="{BB962C8B-B14F-4D97-AF65-F5344CB8AC3E}">
        <p14:creationId xmlns:p14="http://schemas.microsoft.com/office/powerpoint/2010/main" val="4067565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9CE1B-0AF7-45DE-B569-965429513404}"/>
              </a:ext>
            </a:extLst>
          </p:cNvPr>
          <p:cNvSpPr>
            <a:spLocks noGrp="1"/>
          </p:cNvSpPr>
          <p:nvPr>
            <p:ph type="title"/>
          </p:nvPr>
        </p:nvSpPr>
        <p:spPr>
          <a:xfrm>
            <a:off x="457200" y="381000"/>
            <a:ext cx="8229600" cy="762000"/>
          </a:xfrm>
        </p:spPr>
        <p:txBody>
          <a:bodyPr/>
          <a:lstStyle/>
          <a:p>
            <a:r>
              <a:rPr lang="en-US" dirty="0"/>
              <a:t>Connected Infrastructure Technologies</a:t>
            </a:r>
          </a:p>
        </p:txBody>
      </p:sp>
      <p:sp>
        <p:nvSpPr>
          <p:cNvPr id="3" name="Content Placeholder 2">
            <a:extLst>
              <a:ext uri="{FF2B5EF4-FFF2-40B4-BE49-F238E27FC236}">
                <a16:creationId xmlns:a16="http://schemas.microsoft.com/office/drawing/2014/main" id="{67D9E2D0-1BC6-4406-99EC-10299589F08B}"/>
              </a:ext>
            </a:extLst>
          </p:cNvPr>
          <p:cNvSpPr>
            <a:spLocks noGrp="1"/>
          </p:cNvSpPr>
          <p:nvPr>
            <p:ph idx="1"/>
          </p:nvPr>
        </p:nvSpPr>
        <p:spPr>
          <a:xfrm>
            <a:off x="457200" y="1295400"/>
            <a:ext cx="8229600" cy="4525963"/>
          </a:xfrm>
        </p:spPr>
        <p:txBody>
          <a:bodyPr/>
          <a:lstStyle/>
          <a:p>
            <a:r>
              <a:rPr lang="en-US" dirty="0"/>
              <a:t>Roadside ITS technology</a:t>
            </a:r>
          </a:p>
          <a:p>
            <a:pPr lvl="1"/>
            <a:r>
              <a:rPr lang="en-US" dirty="0"/>
              <a:t>Traffic signal controllers</a:t>
            </a:r>
          </a:p>
          <a:p>
            <a:pPr lvl="2"/>
            <a:r>
              <a:rPr lang="en-US" dirty="0"/>
              <a:t>Broadcast signal </a:t>
            </a:r>
            <a:br>
              <a:rPr lang="en-US" dirty="0"/>
            </a:br>
            <a:r>
              <a:rPr lang="en-US" dirty="0"/>
              <a:t>phase and timing</a:t>
            </a:r>
          </a:p>
          <a:p>
            <a:pPr lvl="2"/>
            <a:r>
              <a:rPr lang="en-US" dirty="0"/>
              <a:t>Map messages</a:t>
            </a:r>
          </a:p>
          <a:p>
            <a:pPr lvl="2"/>
            <a:r>
              <a:rPr lang="en-US" dirty="0"/>
              <a:t>Support violation </a:t>
            </a:r>
            <a:br>
              <a:rPr lang="en-US" dirty="0"/>
            </a:br>
            <a:r>
              <a:rPr lang="en-US" dirty="0"/>
              <a:t>and signal priority</a:t>
            </a:r>
            <a:br>
              <a:rPr lang="en-US" dirty="0"/>
            </a:br>
            <a:r>
              <a:rPr lang="en-US" dirty="0"/>
              <a:t>applications</a:t>
            </a:r>
          </a:p>
          <a:p>
            <a:pPr lvl="1"/>
            <a:r>
              <a:rPr lang="en-US" dirty="0"/>
              <a:t>Dynamic message signs</a:t>
            </a:r>
          </a:p>
          <a:p>
            <a:pPr lvl="1"/>
            <a:r>
              <a:rPr lang="en-US" dirty="0"/>
              <a:t>Ramp meters</a:t>
            </a:r>
          </a:p>
          <a:p>
            <a:pPr lvl="1"/>
            <a:r>
              <a:rPr lang="en-US" dirty="0"/>
              <a:t>Environmental sensor </a:t>
            </a:r>
            <a:br>
              <a:rPr lang="en-US" dirty="0"/>
            </a:br>
            <a:r>
              <a:rPr lang="en-US" dirty="0"/>
              <a:t>stations </a:t>
            </a:r>
          </a:p>
          <a:p>
            <a:pPr lvl="2"/>
            <a:r>
              <a:rPr lang="en-US" dirty="0"/>
              <a:t>Support motorist</a:t>
            </a:r>
            <a:br>
              <a:rPr lang="en-US" dirty="0"/>
            </a:br>
            <a:r>
              <a:rPr lang="en-US" dirty="0"/>
              <a:t>advisories and warnings</a:t>
            </a:r>
          </a:p>
          <a:p>
            <a:endParaRPr lang="en-US" dirty="0"/>
          </a:p>
        </p:txBody>
      </p:sp>
      <p:pic>
        <p:nvPicPr>
          <p:cNvPr id="4" name="Picture 3" descr="Traffic signal controllers, working with communications roadside equipment, can process and broadcast traffic operations data such as signal phase and timing to passing CVs.">
            <a:extLst>
              <a:ext uri="{FF2B5EF4-FFF2-40B4-BE49-F238E27FC236}">
                <a16:creationId xmlns:a16="http://schemas.microsoft.com/office/drawing/2014/main" id="{E3ABEA4A-62A5-4E4E-9DBC-14FDEB63ED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66248" y="1752600"/>
            <a:ext cx="4914034" cy="3272232"/>
          </a:xfrm>
          <a:prstGeom prst="rect">
            <a:avLst/>
          </a:prstGeom>
          <a:noFill/>
          <a:ln>
            <a:noFill/>
          </a:ln>
        </p:spPr>
      </p:pic>
      <p:sp>
        <p:nvSpPr>
          <p:cNvPr id="6" name="TextBox 5">
            <a:extLst>
              <a:ext uri="{FF2B5EF4-FFF2-40B4-BE49-F238E27FC236}">
                <a16:creationId xmlns:a16="http://schemas.microsoft.com/office/drawing/2014/main" id="{4E288C6F-D8B8-47CD-9817-A9861666A9F5}"/>
              </a:ext>
            </a:extLst>
          </p:cNvPr>
          <p:cNvSpPr txBox="1"/>
          <p:nvPr/>
        </p:nvSpPr>
        <p:spPr>
          <a:xfrm>
            <a:off x="6287150" y="5024832"/>
            <a:ext cx="2399650" cy="307777"/>
          </a:xfrm>
          <a:prstGeom prst="rect">
            <a:avLst/>
          </a:prstGeom>
          <a:noFill/>
        </p:spPr>
        <p:txBody>
          <a:bodyPr wrap="square">
            <a:spAutoFit/>
          </a:bodyPr>
          <a:lstStyle/>
          <a:p>
            <a:pPr marL="0" marR="0" algn="r">
              <a:spcBef>
                <a:spcPts val="185"/>
              </a:spcBef>
              <a:spcAft>
                <a:spcPts val="0"/>
              </a:spcAft>
            </a:pPr>
            <a:r>
              <a:rPr lang="en-US" sz="1400" dirty="0">
                <a:effectLst/>
                <a:latin typeface="+mj-lt"/>
                <a:ea typeface="Times New Roman" panose="02020603050405020304" pitchFamily="18" charset="0"/>
                <a:cs typeface="Arial" panose="020B0604020202020204" pitchFamily="34" charset="0"/>
              </a:rPr>
              <a:t>Source: USDOT ITS JPO</a:t>
            </a:r>
          </a:p>
        </p:txBody>
      </p:sp>
    </p:spTree>
    <p:extLst>
      <p:ext uri="{BB962C8B-B14F-4D97-AF65-F5344CB8AC3E}">
        <p14:creationId xmlns:p14="http://schemas.microsoft.com/office/powerpoint/2010/main" val="2383977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D9E2D0-1BC6-4406-99EC-10299589F08B}"/>
              </a:ext>
            </a:extLst>
          </p:cNvPr>
          <p:cNvSpPr>
            <a:spLocks noGrp="1"/>
          </p:cNvSpPr>
          <p:nvPr>
            <p:ph sz="half" idx="1"/>
          </p:nvPr>
        </p:nvSpPr>
        <p:spPr>
          <a:xfrm>
            <a:off x="457200" y="1295400"/>
            <a:ext cx="4038600" cy="4144962"/>
          </a:xfrm>
        </p:spPr>
        <p:txBody>
          <a:bodyPr/>
          <a:lstStyle/>
          <a:p>
            <a:r>
              <a:rPr lang="en-US" dirty="0"/>
              <a:t>Roadside equipment for communications</a:t>
            </a:r>
          </a:p>
          <a:p>
            <a:pPr lvl="1"/>
            <a:r>
              <a:rPr lang="en-US" dirty="0"/>
              <a:t>RSEs provide the infrastructure interface for V2I messaging</a:t>
            </a:r>
          </a:p>
          <a:p>
            <a:pPr lvl="1"/>
            <a:r>
              <a:rPr lang="en-US" dirty="0"/>
              <a:t>Radio and antenna</a:t>
            </a:r>
          </a:p>
          <a:p>
            <a:pPr lvl="1"/>
            <a:r>
              <a:rPr lang="en-US" dirty="0"/>
              <a:t>Processor </a:t>
            </a:r>
          </a:p>
          <a:p>
            <a:pPr lvl="1"/>
            <a:r>
              <a:rPr lang="en-US" dirty="0"/>
              <a:t>Local and area network interfaces</a:t>
            </a:r>
          </a:p>
          <a:p>
            <a:pPr lvl="1"/>
            <a:r>
              <a:rPr lang="en-US" dirty="0"/>
              <a:t>Standardized for spectrum and media protocol, supported by a Qualified Product List</a:t>
            </a:r>
          </a:p>
          <a:p>
            <a:endParaRPr lang="en-US" dirty="0"/>
          </a:p>
          <a:p>
            <a:endParaRPr lang="en-US" dirty="0"/>
          </a:p>
        </p:txBody>
      </p:sp>
      <p:sp>
        <p:nvSpPr>
          <p:cNvPr id="5" name="Content Placeholder 4">
            <a:extLst>
              <a:ext uri="{FF2B5EF4-FFF2-40B4-BE49-F238E27FC236}">
                <a16:creationId xmlns:a16="http://schemas.microsoft.com/office/drawing/2014/main" id="{14292884-64F0-4173-BBFD-2DEDCDC52512}"/>
              </a:ext>
            </a:extLst>
          </p:cNvPr>
          <p:cNvSpPr>
            <a:spLocks noGrp="1"/>
          </p:cNvSpPr>
          <p:nvPr>
            <p:ph sz="half" idx="2"/>
          </p:nvPr>
        </p:nvSpPr>
        <p:spPr>
          <a:xfrm>
            <a:off x="4648200" y="1295400"/>
            <a:ext cx="4038600" cy="4144962"/>
          </a:xfrm>
        </p:spPr>
        <p:txBody>
          <a:bodyPr/>
          <a:lstStyle/>
          <a:p>
            <a:r>
              <a:rPr lang="en-US" dirty="0"/>
              <a:t>V2X Hub</a:t>
            </a:r>
          </a:p>
          <a:p>
            <a:pPr lvl="1"/>
            <a:r>
              <a:rPr lang="en-US" dirty="0"/>
              <a:t>Network edge process for data translation between message standards</a:t>
            </a:r>
          </a:p>
          <a:p>
            <a:pPr lvl="1"/>
            <a:r>
              <a:rPr lang="en-US" dirty="0"/>
              <a:t>Supports, for example, SPaT translation from NTCIP 1202 into SAE J2735</a:t>
            </a:r>
          </a:p>
          <a:p>
            <a:pPr lvl="1"/>
            <a:endParaRPr lang="en-US" dirty="0"/>
          </a:p>
          <a:p>
            <a:r>
              <a:rPr lang="en-US" dirty="0"/>
              <a:t>Center systems and backhaul</a:t>
            </a:r>
          </a:p>
          <a:p>
            <a:pPr lvl="1"/>
            <a:r>
              <a:rPr lang="en-US" dirty="0"/>
              <a:t>Not required for all CV apps</a:t>
            </a:r>
          </a:p>
          <a:p>
            <a:pPr lvl="1"/>
            <a:r>
              <a:rPr lang="en-US" dirty="0"/>
              <a:t>Can enable apps to access cloud computing resources and data</a:t>
            </a:r>
          </a:p>
          <a:p>
            <a:pPr lvl="1"/>
            <a:r>
              <a:rPr lang="en-US" dirty="0"/>
              <a:t>Example ATMS interactions:</a:t>
            </a:r>
          </a:p>
          <a:p>
            <a:pPr marL="857250" lvl="2" indent="-173038"/>
            <a:r>
              <a:rPr lang="en-US" dirty="0"/>
              <a:t>CV probe data in</a:t>
            </a:r>
          </a:p>
          <a:p>
            <a:pPr marL="857250" lvl="2" indent="-173038"/>
            <a:r>
              <a:rPr lang="en-US" dirty="0"/>
              <a:t>Traveler information out </a:t>
            </a:r>
          </a:p>
        </p:txBody>
      </p:sp>
      <p:sp>
        <p:nvSpPr>
          <p:cNvPr id="8" name="Title 1">
            <a:extLst>
              <a:ext uri="{FF2B5EF4-FFF2-40B4-BE49-F238E27FC236}">
                <a16:creationId xmlns:a16="http://schemas.microsoft.com/office/drawing/2014/main" id="{20061C54-9B95-4538-A0E0-5452135ED081}"/>
              </a:ext>
            </a:extLst>
          </p:cNvPr>
          <p:cNvSpPr txBox="1">
            <a:spLocks/>
          </p:cNvSpPr>
          <p:nvPr/>
        </p:nvSpPr>
        <p:spPr bwMode="auto">
          <a:xfrm>
            <a:off x="457200" y="3810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0">
                <a:solidFill>
                  <a:schemeClr val="tx2"/>
                </a:solidFill>
                <a:latin typeface="+mn-lt"/>
                <a:ea typeface="MS PGothic" pitchFamily="34" charset="-128"/>
                <a:cs typeface="MS PGothic"/>
              </a:defRPr>
            </a:lvl1pPr>
            <a:lvl2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2pPr>
            <a:lvl3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3pPr>
            <a:lvl4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4pPr>
            <a:lvl5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a:lstStyle>
          <a:p>
            <a:r>
              <a:rPr lang="en-US" b="1" kern="0" dirty="0"/>
              <a:t>More Connected Infrastructure Technologies</a:t>
            </a:r>
          </a:p>
        </p:txBody>
      </p:sp>
    </p:spTree>
    <p:extLst>
      <p:ext uri="{BB962C8B-B14F-4D97-AF65-F5344CB8AC3E}">
        <p14:creationId xmlns:p14="http://schemas.microsoft.com/office/powerpoint/2010/main" val="2826951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F4DFE-DFDA-4CA2-B81F-6846CB0F03A5}"/>
              </a:ext>
            </a:extLst>
          </p:cNvPr>
          <p:cNvSpPr>
            <a:spLocks noGrp="1"/>
          </p:cNvSpPr>
          <p:nvPr>
            <p:ph type="title"/>
          </p:nvPr>
        </p:nvSpPr>
        <p:spPr>
          <a:xfrm>
            <a:off x="457200" y="381000"/>
            <a:ext cx="8229600" cy="762000"/>
          </a:xfrm>
        </p:spPr>
        <p:txBody>
          <a:bodyPr/>
          <a:lstStyle/>
          <a:p>
            <a:r>
              <a:rPr lang="en-US" dirty="0"/>
              <a:t>Communications and Messaging Standards</a:t>
            </a:r>
          </a:p>
        </p:txBody>
      </p:sp>
      <p:sp>
        <p:nvSpPr>
          <p:cNvPr id="3" name="Content Placeholder 2">
            <a:extLst>
              <a:ext uri="{FF2B5EF4-FFF2-40B4-BE49-F238E27FC236}">
                <a16:creationId xmlns:a16="http://schemas.microsoft.com/office/drawing/2014/main" id="{DFB7381A-AB75-4521-9DD4-3F7660C8E12E}"/>
              </a:ext>
            </a:extLst>
          </p:cNvPr>
          <p:cNvSpPr>
            <a:spLocks noGrp="1"/>
          </p:cNvSpPr>
          <p:nvPr>
            <p:ph idx="1"/>
          </p:nvPr>
        </p:nvSpPr>
        <p:spPr>
          <a:xfrm>
            <a:off x="457200" y="1295400"/>
            <a:ext cx="8229600" cy="4525963"/>
          </a:xfrm>
        </p:spPr>
        <p:txBody>
          <a:bodyPr/>
          <a:lstStyle/>
          <a:p>
            <a:r>
              <a:rPr lang="en-US" dirty="0"/>
              <a:t>Connected vehicle communications technologies are in transition in 2021</a:t>
            </a:r>
          </a:p>
          <a:p>
            <a:pPr lvl="1"/>
            <a:r>
              <a:rPr lang="en-US" dirty="0"/>
              <a:t>The FCC in 1999 allocated spectrum in the 5.9 GHz band to be reserved for Dedicated Short-range Communications in support of vehicular safety applications</a:t>
            </a:r>
          </a:p>
          <a:p>
            <a:pPr lvl="1"/>
            <a:r>
              <a:rPr lang="en-US" dirty="0"/>
              <a:t>The FCC in 2020 issued Notices of Proposed Rule Making (NPRMs) to amend that allocation and indicated intent to:</a:t>
            </a:r>
          </a:p>
          <a:p>
            <a:pPr lvl="2"/>
            <a:r>
              <a:rPr lang="en-US" dirty="0"/>
              <a:t>Reduce the bandwidth from 75 to 30 MHz</a:t>
            </a:r>
          </a:p>
          <a:p>
            <a:pPr lvl="2"/>
            <a:r>
              <a:rPr lang="en-US" dirty="0"/>
              <a:t>Replace DSRC with Cellular V2X (C-V2X) technology</a:t>
            </a:r>
          </a:p>
          <a:p>
            <a:pPr lvl="1"/>
            <a:r>
              <a:rPr lang="en-US" dirty="0"/>
              <a:t>The FCC docket has collected substantial comments on the NPRMs; the matter is in review as of March 2021</a:t>
            </a:r>
          </a:p>
          <a:p>
            <a:r>
              <a:rPr lang="en-US" dirty="0"/>
              <a:t>Updated information on 5.9 GHz communications is available on the USDOT Safety Band website and on the FCC online docket resources</a:t>
            </a:r>
          </a:p>
          <a:p>
            <a:r>
              <a:rPr lang="en-US" dirty="0"/>
              <a:t>Other wireless communications technologies have and may in the future play roles in CV applications</a:t>
            </a:r>
          </a:p>
          <a:p>
            <a:r>
              <a:rPr lang="en-US" dirty="0"/>
              <a:t>More information at the USDOT Safety Band website: </a:t>
            </a:r>
            <a:r>
              <a:rPr lang="en-US" dirty="0">
                <a:hlinkClick r:id="rId3"/>
              </a:rPr>
              <a:t>https://www.transportation.gov/content/safety-band</a:t>
            </a:r>
            <a:r>
              <a:rPr lang="en-US" dirty="0"/>
              <a:t> </a:t>
            </a:r>
          </a:p>
          <a:p>
            <a:endParaRPr lang="en-US" dirty="0"/>
          </a:p>
        </p:txBody>
      </p:sp>
    </p:spTree>
    <p:extLst>
      <p:ext uri="{BB962C8B-B14F-4D97-AF65-F5344CB8AC3E}">
        <p14:creationId xmlns:p14="http://schemas.microsoft.com/office/powerpoint/2010/main" val="634592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A57A3B4-6531-471F-A2B6-FC6A092C5FAA}"/>
              </a:ext>
            </a:extLst>
          </p:cNvPr>
          <p:cNvSpPr>
            <a:spLocks noGrp="1"/>
          </p:cNvSpPr>
          <p:nvPr>
            <p:ph sz="half" idx="1"/>
          </p:nvPr>
        </p:nvSpPr>
        <p:spPr>
          <a:xfrm>
            <a:off x="457200" y="1555810"/>
            <a:ext cx="4038600" cy="4144963"/>
          </a:xfrm>
        </p:spPr>
        <p:txBody>
          <a:bodyPr/>
          <a:lstStyle/>
          <a:p>
            <a:endParaRPr lang="en-US" dirty="0"/>
          </a:p>
        </p:txBody>
      </p:sp>
      <p:sp>
        <p:nvSpPr>
          <p:cNvPr id="5" name="Content Placeholder 4">
            <a:extLst>
              <a:ext uri="{FF2B5EF4-FFF2-40B4-BE49-F238E27FC236}">
                <a16:creationId xmlns:a16="http://schemas.microsoft.com/office/drawing/2014/main" id="{B8123C7A-517D-45C4-AC61-26D3384146BF}"/>
              </a:ext>
            </a:extLst>
          </p:cNvPr>
          <p:cNvSpPr>
            <a:spLocks noGrp="1"/>
          </p:cNvSpPr>
          <p:nvPr>
            <p:ph sz="half" idx="2"/>
          </p:nvPr>
        </p:nvSpPr>
        <p:spPr>
          <a:xfrm>
            <a:off x="4648200" y="1555810"/>
            <a:ext cx="4038600" cy="4144963"/>
          </a:xfrm>
        </p:spPr>
        <p:txBody>
          <a:bodyPr/>
          <a:lstStyle/>
          <a:p>
            <a:pPr marL="0" indent="0">
              <a:buNone/>
            </a:pPr>
            <a:r>
              <a:rPr lang="en-US" dirty="0"/>
              <a:t>Kyle Garrett</a:t>
            </a:r>
          </a:p>
          <a:p>
            <a:pPr marL="0" indent="0">
              <a:buNone/>
            </a:pPr>
            <a:endParaRPr lang="en-US" dirty="0"/>
          </a:p>
          <a:p>
            <a:pPr marL="0" indent="0">
              <a:buNone/>
            </a:pPr>
            <a:r>
              <a:rPr lang="en-US" dirty="0"/>
              <a:t>Principal</a:t>
            </a:r>
          </a:p>
          <a:p>
            <a:pPr marL="0" indent="0">
              <a:buNone/>
            </a:pPr>
            <a:r>
              <a:rPr lang="en-US" dirty="0"/>
              <a:t>Synesis Partners LLC</a:t>
            </a:r>
          </a:p>
          <a:p>
            <a:pPr marL="0" indent="0">
              <a:buNone/>
            </a:pPr>
            <a:r>
              <a:rPr lang="en-US" dirty="0"/>
              <a:t>Overland Park, KS, USA</a:t>
            </a:r>
          </a:p>
        </p:txBody>
      </p:sp>
      <p:pic>
        <p:nvPicPr>
          <p:cNvPr id="6" name="Picture 5">
            <a:extLst>
              <a:ext uri="{FF2B5EF4-FFF2-40B4-BE49-F238E27FC236}">
                <a16:creationId xmlns:a16="http://schemas.microsoft.com/office/drawing/2014/main" id="{9C104CE9-C398-4BE6-ACB9-D62FF52C262A}"/>
              </a:ext>
            </a:extLst>
          </p:cNvPr>
          <p:cNvPicPr>
            <a:picLocks noChangeAspect="1"/>
          </p:cNvPicPr>
          <p:nvPr/>
        </p:nvPicPr>
        <p:blipFill rotWithShape="1">
          <a:blip r:embed="rId3">
            <a:extLst>
              <a:ext uri="{28A0092B-C50C-407E-A947-70E740481C1C}">
                <a14:useLocalDpi xmlns:a14="http://schemas.microsoft.com/office/drawing/2010/main" val="0"/>
              </a:ext>
            </a:extLst>
          </a:blip>
          <a:srcRect r="7691"/>
          <a:stretch/>
        </p:blipFill>
        <p:spPr bwMode="auto">
          <a:xfrm>
            <a:off x="488576" y="1524000"/>
            <a:ext cx="3550024" cy="4146420"/>
          </a:xfrm>
          <a:prstGeom prst="rect">
            <a:avLst/>
          </a:prstGeom>
          <a:ln>
            <a:noFill/>
          </a:ln>
          <a:extLst>
            <a:ext uri="{53640926-AAD7-44D8-BBD7-CCE9431645EC}">
              <a14:shadowObscured xmlns:a14="http://schemas.microsoft.com/office/drawing/2010/main"/>
            </a:ext>
          </a:extLst>
        </p:spPr>
      </p:pic>
      <p:sp>
        <p:nvSpPr>
          <p:cNvPr id="9" name="Title 1">
            <a:extLst>
              <a:ext uri="{FF2B5EF4-FFF2-40B4-BE49-F238E27FC236}">
                <a16:creationId xmlns:a16="http://schemas.microsoft.com/office/drawing/2014/main" id="{B400AA1D-B9A7-449F-A555-9C1BA637BAB2}"/>
              </a:ext>
            </a:extLst>
          </p:cNvPr>
          <p:cNvSpPr txBox="1">
            <a:spLocks/>
          </p:cNvSpPr>
          <p:nvPr/>
        </p:nvSpPr>
        <p:spPr bwMode="auto">
          <a:xfrm>
            <a:off x="457200" y="3810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0">
                <a:solidFill>
                  <a:schemeClr val="tx2"/>
                </a:solidFill>
                <a:latin typeface="+mn-lt"/>
                <a:ea typeface="MS PGothic" pitchFamily="34" charset="-128"/>
                <a:cs typeface="MS PGothic"/>
              </a:defRPr>
            </a:lvl1pPr>
            <a:lvl2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2pPr>
            <a:lvl3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3pPr>
            <a:lvl4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4pPr>
            <a:lvl5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a:lstStyle>
          <a:p>
            <a:r>
              <a:rPr lang="en-US" b="1" kern="0" dirty="0"/>
              <a:t>Instructor</a:t>
            </a:r>
          </a:p>
        </p:txBody>
      </p:sp>
    </p:spTree>
    <p:extLst>
      <p:ext uri="{BB962C8B-B14F-4D97-AF65-F5344CB8AC3E}">
        <p14:creationId xmlns:p14="http://schemas.microsoft.com/office/powerpoint/2010/main" val="1679302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D12A3-AE00-4CC9-8EE5-58381FC52F5E}"/>
              </a:ext>
            </a:extLst>
          </p:cNvPr>
          <p:cNvSpPr>
            <a:spLocks noGrp="1"/>
          </p:cNvSpPr>
          <p:nvPr>
            <p:ph type="title"/>
          </p:nvPr>
        </p:nvSpPr>
        <p:spPr>
          <a:xfrm>
            <a:off x="457200" y="381000"/>
            <a:ext cx="8229600" cy="762000"/>
          </a:xfrm>
        </p:spPr>
        <p:txBody>
          <a:bodyPr/>
          <a:lstStyle/>
          <a:p>
            <a:r>
              <a:rPr lang="en-US" dirty="0"/>
              <a:t>Dedicated Short Range Communications (DSRC)</a:t>
            </a:r>
          </a:p>
        </p:txBody>
      </p:sp>
      <p:sp>
        <p:nvSpPr>
          <p:cNvPr id="3" name="Content Placeholder 2">
            <a:extLst>
              <a:ext uri="{FF2B5EF4-FFF2-40B4-BE49-F238E27FC236}">
                <a16:creationId xmlns:a16="http://schemas.microsoft.com/office/drawing/2014/main" id="{F4846912-8C18-4DDE-B8C4-C2BA81F48E29}"/>
              </a:ext>
            </a:extLst>
          </p:cNvPr>
          <p:cNvSpPr>
            <a:spLocks noGrp="1"/>
          </p:cNvSpPr>
          <p:nvPr>
            <p:ph idx="1"/>
          </p:nvPr>
        </p:nvSpPr>
        <p:spPr>
          <a:xfrm>
            <a:off x="457200" y="1295400"/>
            <a:ext cx="8229600" cy="4525963"/>
          </a:xfrm>
        </p:spPr>
        <p:txBody>
          <a:bodyPr/>
          <a:lstStyle/>
          <a:p>
            <a:r>
              <a:rPr lang="en-US" dirty="0"/>
              <a:t>A set of standards and technologies</a:t>
            </a:r>
          </a:p>
          <a:p>
            <a:r>
              <a:rPr lang="en-US" dirty="0"/>
              <a:t>A variant of Wi-Fi for wireless access in vehicular environments</a:t>
            </a:r>
          </a:p>
          <a:p>
            <a:pPr lvl="1"/>
            <a:r>
              <a:rPr lang="en-US" dirty="0"/>
              <a:t>Derived from the IEEE 802.11 standard</a:t>
            </a:r>
          </a:p>
          <a:p>
            <a:pPr lvl="1"/>
            <a:r>
              <a:rPr lang="en-US" dirty="0"/>
              <a:t>Includes WAVE Short Message protocol defined in IEEE 1609 standard</a:t>
            </a:r>
          </a:p>
          <a:p>
            <a:r>
              <a:rPr lang="en-US" dirty="0"/>
              <a:t>Proven technology for low-latency applications</a:t>
            </a:r>
          </a:p>
          <a:p>
            <a:r>
              <a:rPr lang="en-US" dirty="0"/>
              <a:t>Data transmitted as often as 10 times per second</a:t>
            </a:r>
          </a:p>
          <a:p>
            <a:r>
              <a:rPr lang="en-US" dirty="0"/>
              <a:t>Nominal range of 300 meters</a:t>
            </a:r>
          </a:p>
          <a:p>
            <a:pPr lvl="1"/>
            <a:r>
              <a:rPr lang="en-US" dirty="0"/>
              <a:t>Actual range may vary</a:t>
            </a:r>
          </a:p>
          <a:p>
            <a:r>
              <a:rPr lang="en-US" dirty="0"/>
              <a:t>Privacy built into protocols and standards</a:t>
            </a:r>
          </a:p>
        </p:txBody>
      </p:sp>
    </p:spTree>
    <p:extLst>
      <p:ext uri="{BB962C8B-B14F-4D97-AF65-F5344CB8AC3E}">
        <p14:creationId xmlns:p14="http://schemas.microsoft.com/office/powerpoint/2010/main" val="657212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AFFCEF81-E114-42E1-AA43-7DF7A1D70158}"/>
              </a:ext>
            </a:extLst>
          </p:cNvPr>
          <p:cNvSpPr>
            <a:spLocks noGrp="1"/>
          </p:cNvSpPr>
          <p:nvPr>
            <p:ph type="title"/>
          </p:nvPr>
        </p:nvSpPr>
        <p:spPr>
          <a:xfrm>
            <a:off x="457200" y="381000"/>
            <a:ext cx="8229600" cy="762000"/>
          </a:xfrm>
        </p:spPr>
        <p:txBody>
          <a:bodyPr/>
          <a:lstStyle/>
          <a:p>
            <a:r>
              <a:rPr lang="en-US" altLang="en-US" dirty="0"/>
              <a:t>3G/4G/LTE Cellular Communications</a:t>
            </a:r>
          </a:p>
        </p:txBody>
      </p:sp>
      <p:sp>
        <p:nvSpPr>
          <p:cNvPr id="3" name="Content Placeholder 2">
            <a:extLst>
              <a:ext uri="{FF2B5EF4-FFF2-40B4-BE49-F238E27FC236}">
                <a16:creationId xmlns:a16="http://schemas.microsoft.com/office/drawing/2014/main" id="{5F34BD9E-C793-4D4C-BD34-0274E9B3AF81}"/>
              </a:ext>
            </a:extLst>
          </p:cNvPr>
          <p:cNvSpPr>
            <a:spLocks noGrp="1"/>
          </p:cNvSpPr>
          <p:nvPr>
            <p:ph idx="1"/>
          </p:nvPr>
        </p:nvSpPr>
        <p:spPr>
          <a:xfrm>
            <a:off x="457200" y="1295400"/>
            <a:ext cx="8229600" cy="4525963"/>
          </a:xfrm>
        </p:spPr>
        <p:txBody>
          <a:bodyPr/>
          <a:lstStyle/>
          <a:p>
            <a:r>
              <a:rPr lang="en-US" dirty="0"/>
              <a:t>3G/4G/LTE cellular communications have been used for applications tolerant of some latency (on the order of seconds)</a:t>
            </a:r>
          </a:p>
          <a:p>
            <a:r>
              <a:rPr lang="en-US" dirty="0"/>
              <a:t>Can provide high data rates to a large number of users simultaneously</a:t>
            </a:r>
          </a:p>
          <a:p>
            <a:r>
              <a:rPr lang="en-US" dirty="0"/>
              <a:t>Widely available in personal devices and vehicles</a:t>
            </a:r>
          </a:p>
          <a:p>
            <a:r>
              <a:rPr lang="en-US" dirty="0"/>
              <a:t>Good coverage – all urban areas and most major highways</a:t>
            </a:r>
          </a:p>
          <a:p>
            <a:r>
              <a:rPr lang="en-US" dirty="0"/>
              <a:t>Have proven utility in routing and mobility applications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1EA2C-A9BB-450E-97B7-15A61707503D}"/>
              </a:ext>
            </a:extLst>
          </p:cNvPr>
          <p:cNvSpPr>
            <a:spLocks noGrp="1"/>
          </p:cNvSpPr>
          <p:nvPr>
            <p:ph type="title"/>
          </p:nvPr>
        </p:nvSpPr>
        <p:spPr>
          <a:xfrm>
            <a:off x="457200" y="381000"/>
            <a:ext cx="8229600" cy="762000"/>
          </a:xfrm>
        </p:spPr>
        <p:txBody>
          <a:bodyPr/>
          <a:lstStyle/>
          <a:p>
            <a:r>
              <a:rPr lang="en-US" dirty="0"/>
              <a:t>Cellular V2X (C-V2X)</a:t>
            </a:r>
          </a:p>
        </p:txBody>
      </p:sp>
      <p:sp>
        <p:nvSpPr>
          <p:cNvPr id="3" name="Content Placeholder 2">
            <a:extLst>
              <a:ext uri="{FF2B5EF4-FFF2-40B4-BE49-F238E27FC236}">
                <a16:creationId xmlns:a16="http://schemas.microsoft.com/office/drawing/2014/main" id="{C5EEA690-40AD-4165-BF1F-1C5B267E64D1}"/>
              </a:ext>
            </a:extLst>
          </p:cNvPr>
          <p:cNvSpPr>
            <a:spLocks noGrp="1"/>
          </p:cNvSpPr>
          <p:nvPr>
            <p:ph idx="1"/>
          </p:nvPr>
        </p:nvSpPr>
        <p:spPr>
          <a:xfrm>
            <a:off x="457200" y="1295400"/>
            <a:ext cx="8229600" cy="4525963"/>
          </a:xfrm>
        </p:spPr>
        <p:txBody>
          <a:bodyPr/>
          <a:lstStyle/>
          <a:p>
            <a:r>
              <a:rPr lang="en-US" dirty="0"/>
              <a:t>C-V2X is an extension to existing cellular technologies (LTE Direct)</a:t>
            </a:r>
          </a:p>
          <a:p>
            <a:r>
              <a:rPr lang="en-US" dirty="0"/>
              <a:t>Can add V2X technology to existing cellular devices</a:t>
            </a:r>
          </a:p>
          <a:p>
            <a:r>
              <a:rPr lang="en-US" dirty="0"/>
              <a:t>Operates in two modes</a:t>
            </a:r>
          </a:p>
          <a:p>
            <a:pPr lvl="1"/>
            <a:r>
              <a:rPr lang="en-US" dirty="0"/>
              <a:t>Direct communications for V2X in the 5.9 GHz band</a:t>
            </a:r>
          </a:p>
          <a:p>
            <a:pPr lvl="1"/>
            <a:r>
              <a:rPr lang="en-US" dirty="0"/>
              <a:t>Cellular connections for V2N over carrier network</a:t>
            </a:r>
          </a:p>
          <a:p>
            <a:r>
              <a:rPr lang="en-US" dirty="0"/>
              <a:t>FCC approved for demonstration operations in the 5.9 GHz band</a:t>
            </a:r>
          </a:p>
          <a:p>
            <a:r>
              <a:rPr lang="en-US" dirty="0"/>
              <a:t>Provides eventual path for transition to 5G cellular communications </a:t>
            </a:r>
          </a:p>
          <a:p>
            <a:endParaRPr lang="en-US" dirty="0"/>
          </a:p>
        </p:txBody>
      </p:sp>
    </p:spTree>
    <p:extLst>
      <p:ext uri="{BB962C8B-B14F-4D97-AF65-F5344CB8AC3E}">
        <p14:creationId xmlns:p14="http://schemas.microsoft.com/office/powerpoint/2010/main" val="3950766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50374-5575-4384-B55F-1778C9D318B0}"/>
              </a:ext>
            </a:extLst>
          </p:cNvPr>
          <p:cNvSpPr>
            <a:spLocks noGrp="1"/>
          </p:cNvSpPr>
          <p:nvPr>
            <p:ph type="title"/>
          </p:nvPr>
        </p:nvSpPr>
        <p:spPr>
          <a:xfrm>
            <a:off x="457200" y="381000"/>
            <a:ext cx="8229600" cy="762000"/>
          </a:xfrm>
        </p:spPr>
        <p:txBody>
          <a:bodyPr/>
          <a:lstStyle/>
          <a:p>
            <a:r>
              <a:rPr lang="en-US" dirty="0"/>
              <a:t>Messaging Standards</a:t>
            </a:r>
          </a:p>
        </p:txBody>
      </p:sp>
      <p:sp>
        <p:nvSpPr>
          <p:cNvPr id="3" name="Content Placeholder 2">
            <a:extLst>
              <a:ext uri="{FF2B5EF4-FFF2-40B4-BE49-F238E27FC236}">
                <a16:creationId xmlns:a16="http://schemas.microsoft.com/office/drawing/2014/main" id="{0548BFE8-E51D-47EB-8312-FEF3D1671FF3}"/>
              </a:ext>
            </a:extLst>
          </p:cNvPr>
          <p:cNvSpPr>
            <a:spLocks noGrp="1"/>
          </p:cNvSpPr>
          <p:nvPr>
            <p:ph idx="1"/>
          </p:nvPr>
        </p:nvSpPr>
        <p:spPr>
          <a:xfrm>
            <a:off x="457200" y="1295400"/>
            <a:ext cx="8229600" cy="4525963"/>
          </a:xfrm>
        </p:spPr>
        <p:txBody>
          <a:bodyPr/>
          <a:lstStyle/>
          <a:p>
            <a:r>
              <a:rPr lang="en-US" dirty="0"/>
              <a:t>Messaging standards are critical for ensuring interoperability of applications across technologies and vendors</a:t>
            </a:r>
          </a:p>
          <a:p>
            <a:r>
              <a:rPr lang="en-US" dirty="0"/>
              <a:t>Data representations are defined in SAE J2735 message sets, including the following:</a:t>
            </a:r>
          </a:p>
          <a:p>
            <a:pPr lvl="1"/>
            <a:r>
              <a:rPr lang="en-US" dirty="0"/>
              <a:t>Basic Safety Message (BSM)</a:t>
            </a:r>
          </a:p>
          <a:p>
            <a:pPr lvl="1"/>
            <a:r>
              <a:rPr lang="en-US" dirty="0"/>
              <a:t>Emergency Vehicle Alert (EVA)</a:t>
            </a:r>
          </a:p>
          <a:p>
            <a:pPr lvl="1"/>
            <a:r>
              <a:rPr lang="en-US" dirty="0"/>
              <a:t>Map Data (MAP)</a:t>
            </a:r>
          </a:p>
          <a:p>
            <a:pPr lvl="1"/>
            <a:r>
              <a:rPr lang="en-US" dirty="0"/>
              <a:t>Signal Phase and Timing (SPAT)</a:t>
            </a:r>
          </a:p>
          <a:p>
            <a:pPr lvl="1"/>
            <a:r>
              <a:rPr lang="en-US" dirty="0"/>
              <a:t>Real-time position correction in a standard Radio Technical Commission for Maritime Services (RCTM) format</a:t>
            </a:r>
          </a:p>
          <a:p>
            <a:pPr lvl="1"/>
            <a:r>
              <a:rPr lang="en-US" dirty="0"/>
              <a:t>Traveler Information (TIM)</a:t>
            </a:r>
          </a:p>
          <a:p>
            <a:r>
              <a:rPr lang="en-US" dirty="0"/>
              <a:t>Performance requirements for specific applications are developed under the SAE J2945 family of standards</a:t>
            </a:r>
          </a:p>
          <a:p>
            <a:r>
              <a:rPr lang="en-US" dirty="0"/>
              <a:t>Messaging standards are intended to apply to all technologies used for V2X applications</a:t>
            </a:r>
          </a:p>
        </p:txBody>
      </p:sp>
    </p:spTree>
    <p:extLst>
      <p:ext uri="{BB962C8B-B14F-4D97-AF65-F5344CB8AC3E}">
        <p14:creationId xmlns:p14="http://schemas.microsoft.com/office/powerpoint/2010/main" val="699721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3C3E-8FA8-4CF9-8CE5-479C31F31F73}"/>
              </a:ext>
            </a:extLst>
          </p:cNvPr>
          <p:cNvSpPr>
            <a:spLocks noGrp="1"/>
          </p:cNvSpPr>
          <p:nvPr>
            <p:ph type="title"/>
          </p:nvPr>
        </p:nvSpPr>
        <p:spPr>
          <a:xfrm>
            <a:off x="457200" y="381000"/>
            <a:ext cx="8229600" cy="762000"/>
          </a:xfrm>
        </p:spPr>
        <p:txBody>
          <a:bodyPr/>
          <a:lstStyle/>
          <a:p>
            <a:r>
              <a:rPr lang="en-US" dirty="0"/>
              <a:t>Cyber Security</a:t>
            </a:r>
          </a:p>
        </p:txBody>
      </p:sp>
      <p:sp>
        <p:nvSpPr>
          <p:cNvPr id="3" name="Content Placeholder 2">
            <a:extLst>
              <a:ext uri="{FF2B5EF4-FFF2-40B4-BE49-F238E27FC236}">
                <a16:creationId xmlns:a16="http://schemas.microsoft.com/office/drawing/2014/main" id="{501D062C-230B-46B9-977D-2EDC1345E9F5}"/>
              </a:ext>
            </a:extLst>
          </p:cNvPr>
          <p:cNvSpPr>
            <a:spLocks noGrp="1"/>
          </p:cNvSpPr>
          <p:nvPr>
            <p:ph idx="1"/>
          </p:nvPr>
        </p:nvSpPr>
        <p:spPr>
          <a:xfrm>
            <a:off x="457200" y="1295400"/>
            <a:ext cx="8229600" cy="4525963"/>
          </a:xfrm>
        </p:spPr>
        <p:txBody>
          <a:bodyPr/>
          <a:lstStyle/>
          <a:p>
            <a:r>
              <a:rPr lang="en-US" dirty="0"/>
              <a:t>Cyber security is a major concern for CV applications and technology</a:t>
            </a:r>
          </a:p>
          <a:p>
            <a:r>
              <a:rPr lang="en-US" dirty="0"/>
              <a:t>Must address vehicles, infrastructure, and communications</a:t>
            </a:r>
          </a:p>
          <a:p>
            <a:pPr lvl="1"/>
            <a:r>
              <a:rPr lang="en-US" dirty="0"/>
              <a:t>Vehicle cyber security focuses on preventing access to vehicle systems and components</a:t>
            </a:r>
          </a:p>
          <a:p>
            <a:pPr lvl="1"/>
            <a:r>
              <a:rPr lang="en-US" dirty="0"/>
              <a:t>Infrastructure cyber security focuses on protecting against threats to roadside equipment and systems</a:t>
            </a:r>
          </a:p>
          <a:p>
            <a:pPr lvl="1"/>
            <a:r>
              <a:rPr lang="en-US" dirty="0"/>
              <a:t>V2X communications cyber security focuses on ensuring trust in communications among vehicles and with infrastructure</a:t>
            </a:r>
          </a:p>
          <a:p>
            <a:r>
              <a:rPr lang="en-US" dirty="0"/>
              <a:t>Vehicles and infrastructure have security threats and countermeasures independent of CV applications, addressed in other contexts</a:t>
            </a:r>
          </a:p>
          <a:p>
            <a:r>
              <a:rPr lang="en-US" dirty="0"/>
              <a:t>V2X communications security is founded on a Security Credential Management System (SCMS)</a:t>
            </a:r>
          </a:p>
          <a:p>
            <a:pPr lvl="1"/>
            <a:r>
              <a:rPr lang="en-US" dirty="0"/>
              <a:t>Uses a public key infrastructure of encryption and certificate management</a:t>
            </a:r>
          </a:p>
          <a:p>
            <a:pPr lvl="1"/>
            <a:r>
              <a:rPr lang="en-US" dirty="0"/>
              <a:t>Used digital certificates issued by the SCMS</a:t>
            </a:r>
          </a:p>
          <a:p>
            <a:pPr lvl="1"/>
            <a:r>
              <a:rPr lang="en-US" dirty="0"/>
              <a:t>Contains no personal or equipment identification</a:t>
            </a:r>
          </a:p>
          <a:p>
            <a:endParaRPr lang="en-US" dirty="0"/>
          </a:p>
        </p:txBody>
      </p:sp>
    </p:spTree>
    <p:extLst>
      <p:ext uri="{BB962C8B-B14F-4D97-AF65-F5344CB8AC3E}">
        <p14:creationId xmlns:p14="http://schemas.microsoft.com/office/powerpoint/2010/main" val="2955628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172D5-AB43-469E-8C49-F2863CCE3F29}"/>
              </a:ext>
            </a:extLst>
          </p:cNvPr>
          <p:cNvSpPr>
            <a:spLocks noGrp="1"/>
          </p:cNvSpPr>
          <p:nvPr>
            <p:ph type="title"/>
          </p:nvPr>
        </p:nvSpPr>
        <p:spPr>
          <a:xfrm>
            <a:off x="722313" y="4406900"/>
            <a:ext cx="7772400" cy="1362075"/>
          </a:xfrm>
        </p:spPr>
        <p:txBody>
          <a:bodyPr/>
          <a:lstStyle/>
          <a:p>
            <a:r>
              <a:rPr lang="en-US" b="1" dirty="0"/>
              <a:t>CV Initiatives and Programs</a:t>
            </a:r>
          </a:p>
        </p:txBody>
      </p:sp>
      <p:sp>
        <p:nvSpPr>
          <p:cNvPr id="5" name="Text Placeholder 4">
            <a:extLst>
              <a:ext uri="{FF2B5EF4-FFF2-40B4-BE49-F238E27FC236}">
                <a16:creationId xmlns:a16="http://schemas.microsoft.com/office/drawing/2014/main" id="{50DE22AA-8F57-48E1-A312-D38B95010AF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7260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DF2610F6-3D0A-4F0D-87E7-9F28F2FAA018}"/>
              </a:ext>
            </a:extLst>
          </p:cNvPr>
          <p:cNvSpPr>
            <a:spLocks noGrp="1"/>
          </p:cNvSpPr>
          <p:nvPr>
            <p:ph type="title"/>
          </p:nvPr>
        </p:nvSpPr>
        <p:spPr>
          <a:xfrm>
            <a:off x="457200" y="381000"/>
            <a:ext cx="8229600" cy="762000"/>
          </a:xfrm>
        </p:spPr>
        <p:txBody>
          <a:bodyPr/>
          <a:lstStyle/>
          <a:p>
            <a:r>
              <a:rPr lang="en-US" altLang="en-US" dirty="0"/>
              <a:t>USDOT Safety Pilot</a:t>
            </a:r>
          </a:p>
        </p:txBody>
      </p:sp>
      <p:sp>
        <p:nvSpPr>
          <p:cNvPr id="3" name="Content Placeholder 2">
            <a:extLst>
              <a:ext uri="{FF2B5EF4-FFF2-40B4-BE49-F238E27FC236}">
                <a16:creationId xmlns:a16="http://schemas.microsoft.com/office/drawing/2014/main" id="{CB13906D-B1E2-46EA-A6F4-0FE82B742CFA}"/>
              </a:ext>
            </a:extLst>
          </p:cNvPr>
          <p:cNvSpPr>
            <a:spLocks noGrp="1"/>
          </p:cNvSpPr>
          <p:nvPr>
            <p:ph idx="1"/>
          </p:nvPr>
        </p:nvSpPr>
        <p:spPr>
          <a:xfrm>
            <a:off x="457200" y="1295400"/>
            <a:ext cx="8229600" cy="4525963"/>
          </a:xfrm>
        </p:spPr>
        <p:txBody>
          <a:bodyPr/>
          <a:lstStyle/>
          <a:p>
            <a:r>
              <a:rPr lang="en-US" dirty="0"/>
              <a:t>Deployed CV safety technologies, applications, </a:t>
            </a:r>
            <a:br>
              <a:rPr lang="en-US" dirty="0"/>
            </a:br>
            <a:r>
              <a:rPr lang="en-US" dirty="0"/>
              <a:t>and systems using everyday drivers in the </a:t>
            </a:r>
            <a:br>
              <a:rPr lang="en-US" dirty="0"/>
            </a:br>
            <a:r>
              <a:rPr lang="en-US" dirty="0"/>
              <a:t>real world from 2011-13 in two components</a:t>
            </a:r>
          </a:p>
          <a:p>
            <a:pPr lvl="1"/>
            <a:r>
              <a:rPr lang="en-US" dirty="0"/>
              <a:t>Driver Clinics</a:t>
            </a:r>
          </a:p>
          <a:p>
            <a:pPr lvl="1"/>
            <a:r>
              <a:rPr lang="en-US" dirty="0"/>
              <a:t>Model Deployment</a:t>
            </a:r>
          </a:p>
          <a:p>
            <a:r>
              <a:rPr lang="en-US" dirty="0"/>
              <a:t>Driver Clinics </a:t>
            </a:r>
          </a:p>
          <a:p>
            <a:pPr lvl="1"/>
            <a:r>
              <a:rPr lang="en-US" dirty="0"/>
              <a:t>Safety applications in controlled roadway </a:t>
            </a:r>
            <a:br>
              <a:rPr lang="en-US" dirty="0"/>
            </a:br>
            <a:r>
              <a:rPr lang="en-US" dirty="0"/>
              <a:t>situations</a:t>
            </a:r>
          </a:p>
          <a:p>
            <a:pPr lvl="1"/>
            <a:r>
              <a:rPr lang="en-US" dirty="0"/>
              <a:t>Explored everyday driver reactions</a:t>
            </a:r>
          </a:p>
          <a:p>
            <a:pPr lvl="1"/>
            <a:r>
              <a:rPr lang="en-US" dirty="0"/>
              <a:t>Six sites across the U.S.</a:t>
            </a:r>
          </a:p>
          <a:p>
            <a:r>
              <a:rPr lang="en-US" dirty="0"/>
              <a:t>Model Deployment</a:t>
            </a:r>
          </a:p>
          <a:p>
            <a:pPr lvl="1"/>
            <a:r>
              <a:rPr lang="en-US" dirty="0"/>
              <a:t>Tested concentrated deployment of 2800 vehicles </a:t>
            </a:r>
            <a:br>
              <a:rPr lang="en-US" dirty="0"/>
            </a:br>
            <a:r>
              <a:rPr lang="en-US" dirty="0"/>
              <a:t>for data interfaces and vehicle interactions</a:t>
            </a:r>
          </a:p>
          <a:p>
            <a:pPr lvl="1"/>
            <a:r>
              <a:rPr lang="en-US" dirty="0"/>
              <a:t>Test site in Ann Arbor, MI, with mix of cars, trucks, and transit vehicles</a:t>
            </a:r>
          </a:p>
          <a:p>
            <a:pPr lvl="1"/>
            <a:endParaRPr lang="en-US" dirty="0"/>
          </a:p>
        </p:txBody>
      </p:sp>
      <p:pic>
        <p:nvPicPr>
          <p:cNvPr id="33796" name="Picture 2" descr="http://www.annarbor.com/assets_c/2012/05/safety-pilot-thumb-390x259-112886.jpg">
            <a:extLst>
              <a:ext uri="{FF2B5EF4-FFF2-40B4-BE49-F238E27FC236}">
                <a16:creationId xmlns:a16="http://schemas.microsoft.com/office/drawing/2014/main" id="{450E482C-2748-43B7-824E-C04777D950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714" y="1752600"/>
            <a:ext cx="3276600" cy="217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Box 3">
            <a:extLst>
              <a:ext uri="{FF2B5EF4-FFF2-40B4-BE49-F238E27FC236}">
                <a16:creationId xmlns:a16="http://schemas.microsoft.com/office/drawing/2014/main" id="{D7654AB7-FC38-4D41-8D0C-C9A69E1F4B79}"/>
              </a:ext>
            </a:extLst>
          </p:cNvPr>
          <p:cNvSpPr txBox="1">
            <a:spLocks noChangeArrowheads="1"/>
          </p:cNvSpPr>
          <p:nvPr/>
        </p:nvSpPr>
        <p:spPr bwMode="auto">
          <a:xfrm>
            <a:off x="6400800" y="4012377"/>
            <a:ext cx="228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ahoma" panose="020B0604030504040204" pitchFamily="34" charset="0"/>
                <a:ea typeface="MS PGothic" panose="020B0600070205080204" pitchFamily="34" charset="-128"/>
              </a:defRPr>
            </a:lvl1pPr>
            <a:lvl2pPr marL="742950" indent="-285750">
              <a:defRPr sz="2000">
                <a:solidFill>
                  <a:schemeClr val="tx1"/>
                </a:solidFill>
                <a:latin typeface="Tahoma" panose="020B0604030504040204" pitchFamily="34" charset="0"/>
                <a:ea typeface="MS PGothic" panose="020B0600070205080204" pitchFamily="34" charset="-128"/>
              </a:defRPr>
            </a:lvl2pPr>
            <a:lvl3pPr marL="1143000" indent="-228600">
              <a:defRPr sz="2000">
                <a:solidFill>
                  <a:schemeClr val="tx1"/>
                </a:solidFill>
                <a:latin typeface="Tahoma" panose="020B0604030504040204" pitchFamily="34" charset="0"/>
                <a:ea typeface="MS PGothic" panose="020B0600070205080204" pitchFamily="34" charset="-128"/>
              </a:defRPr>
            </a:lvl3pPr>
            <a:lvl4pPr marL="1600200" indent="-228600">
              <a:defRPr sz="2000">
                <a:solidFill>
                  <a:schemeClr val="tx1"/>
                </a:solidFill>
                <a:latin typeface="Tahoma" panose="020B0604030504040204" pitchFamily="34" charset="0"/>
                <a:ea typeface="MS PGothic" panose="020B0600070205080204" pitchFamily="34" charset="-128"/>
              </a:defRPr>
            </a:lvl4pPr>
            <a:lvl5pPr marL="2057400" indent="-228600">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pPr algn="r" eaLnBrk="1" hangingPunct="1"/>
            <a:r>
              <a:rPr lang="en-US" altLang="en-US" sz="1400" dirty="0"/>
              <a:t>Source: USDOT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A47FD5D6-46D2-4929-A220-1257A6AC3AEE}"/>
              </a:ext>
            </a:extLst>
          </p:cNvPr>
          <p:cNvSpPr>
            <a:spLocks noGrp="1"/>
          </p:cNvSpPr>
          <p:nvPr>
            <p:ph type="title"/>
          </p:nvPr>
        </p:nvSpPr>
        <p:spPr>
          <a:xfrm>
            <a:off x="457200" y="381000"/>
            <a:ext cx="8229600" cy="762000"/>
          </a:xfrm>
        </p:spPr>
        <p:txBody>
          <a:bodyPr/>
          <a:lstStyle/>
          <a:p>
            <a:r>
              <a:rPr lang="en-US" altLang="en-US" dirty="0"/>
              <a:t>USDOT Connected Vehicle Pilot Program</a:t>
            </a:r>
          </a:p>
        </p:txBody>
      </p:sp>
      <p:sp>
        <p:nvSpPr>
          <p:cNvPr id="3" name="Content Placeholder 2">
            <a:extLst>
              <a:ext uri="{FF2B5EF4-FFF2-40B4-BE49-F238E27FC236}">
                <a16:creationId xmlns:a16="http://schemas.microsoft.com/office/drawing/2014/main" id="{1186CFB9-7586-40E2-8FC4-2115D190C38A}"/>
              </a:ext>
            </a:extLst>
          </p:cNvPr>
          <p:cNvSpPr>
            <a:spLocks noGrp="1"/>
          </p:cNvSpPr>
          <p:nvPr>
            <p:ph idx="1"/>
          </p:nvPr>
        </p:nvSpPr>
        <p:spPr>
          <a:xfrm>
            <a:off x="457200" y="1295400"/>
            <a:ext cx="8229600" cy="4525963"/>
          </a:xfrm>
        </p:spPr>
        <p:txBody>
          <a:bodyPr/>
          <a:lstStyle/>
          <a:p>
            <a:r>
              <a:rPr lang="en-US" dirty="0"/>
              <a:t>USDOT initiative to spur deployment and begin to address ongoing deployment and operational issues</a:t>
            </a:r>
          </a:p>
          <a:p>
            <a:r>
              <a:rPr lang="en-US" dirty="0"/>
              <a:t>Proposed projects identified local needs, set performance goals and selected CV applications to meet those goals</a:t>
            </a:r>
          </a:p>
        </p:txBody>
      </p:sp>
      <p:pic>
        <p:nvPicPr>
          <p:cNvPr id="62468" name="Picture 2">
            <a:extLst>
              <a:ext uri="{FF2B5EF4-FFF2-40B4-BE49-F238E27FC236}">
                <a16:creationId xmlns:a16="http://schemas.microsoft.com/office/drawing/2014/main" id="{E61A9B91-E338-411C-8961-5D2F676EB4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14600"/>
            <a:ext cx="8229600" cy="326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69" name="TextBox 4">
            <a:extLst>
              <a:ext uri="{FF2B5EF4-FFF2-40B4-BE49-F238E27FC236}">
                <a16:creationId xmlns:a16="http://schemas.microsoft.com/office/drawing/2014/main" id="{28BDA89B-EAA5-4BC6-8ACA-85853CC89F9A}"/>
              </a:ext>
            </a:extLst>
          </p:cNvPr>
          <p:cNvSpPr txBox="1">
            <a:spLocks noChangeArrowheads="1"/>
          </p:cNvSpPr>
          <p:nvPr/>
        </p:nvSpPr>
        <p:spPr bwMode="auto">
          <a:xfrm>
            <a:off x="533400" y="5727705"/>
            <a:ext cx="175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ahoma" panose="020B0604030504040204" pitchFamily="34" charset="0"/>
                <a:ea typeface="MS PGothic" panose="020B0600070205080204" pitchFamily="34" charset="-128"/>
              </a:defRPr>
            </a:lvl1pPr>
            <a:lvl2pPr marL="742950" indent="-285750">
              <a:defRPr sz="2000">
                <a:solidFill>
                  <a:schemeClr val="tx1"/>
                </a:solidFill>
                <a:latin typeface="Tahoma" panose="020B0604030504040204" pitchFamily="34" charset="0"/>
                <a:ea typeface="MS PGothic" panose="020B0600070205080204" pitchFamily="34" charset="-128"/>
              </a:defRPr>
            </a:lvl2pPr>
            <a:lvl3pPr marL="1143000" indent="-228600">
              <a:defRPr sz="2000">
                <a:solidFill>
                  <a:schemeClr val="tx1"/>
                </a:solidFill>
                <a:latin typeface="Tahoma" panose="020B0604030504040204" pitchFamily="34" charset="0"/>
                <a:ea typeface="MS PGothic" panose="020B0600070205080204" pitchFamily="34" charset="-128"/>
              </a:defRPr>
            </a:lvl3pPr>
            <a:lvl4pPr marL="1600200" indent="-228600">
              <a:defRPr sz="2000">
                <a:solidFill>
                  <a:schemeClr val="tx1"/>
                </a:solidFill>
                <a:latin typeface="Tahoma" panose="020B0604030504040204" pitchFamily="34" charset="0"/>
                <a:ea typeface="MS PGothic" panose="020B0600070205080204" pitchFamily="34" charset="-128"/>
              </a:defRPr>
            </a:lvl4pPr>
            <a:lvl5pPr marL="2057400" indent="-228600">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pPr eaLnBrk="1" hangingPunct="1"/>
            <a:r>
              <a:rPr lang="en-US" altLang="en-US" sz="1200" dirty="0"/>
              <a:t>Source: USDOT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E043A-AB39-4DF4-8319-E43AD03F8C1C}"/>
              </a:ext>
            </a:extLst>
          </p:cNvPr>
          <p:cNvSpPr>
            <a:spLocks noGrp="1"/>
          </p:cNvSpPr>
          <p:nvPr>
            <p:ph type="title"/>
          </p:nvPr>
        </p:nvSpPr>
        <p:spPr/>
        <p:txBody>
          <a:bodyPr/>
          <a:lstStyle/>
          <a:p>
            <a:r>
              <a:rPr lang="en-US" dirty="0"/>
              <a:t>USDOT CV Pilot Deployment Program Sites</a:t>
            </a:r>
          </a:p>
        </p:txBody>
      </p:sp>
      <p:sp>
        <p:nvSpPr>
          <p:cNvPr id="3" name="Content Placeholder 2">
            <a:extLst>
              <a:ext uri="{FF2B5EF4-FFF2-40B4-BE49-F238E27FC236}">
                <a16:creationId xmlns:a16="http://schemas.microsoft.com/office/drawing/2014/main" id="{78BE2EC7-4BCE-4E60-B69D-3F170E5DE24B}"/>
              </a:ext>
            </a:extLst>
          </p:cNvPr>
          <p:cNvSpPr>
            <a:spLocks noGrp="1"/>
          </p:cNvSpPr>
          <p:nvPr>
            <p:ph idx="1"/>
          </p:nvPr>
        </p:nvSpPr>
        <p:spPr/>
        <p:txBody>
          <a:bodyPr/>
          <a:lstStyle/>
          <a:p>
            <a:r>
              <a:rPr lang="en-US" dirty="0"/>
              <a:t>Three sites selected for Pilot Deployment in 2015</a:t>
            </a:r>
          </a:p>
          <a:p>
            <a:pPr lvl="1"/>
            <a:r>
              <a:rPr lang="en-US" dirty="0"/>
              <a:t>New York City – vehicle and pedestrian safety</a:t>
            </a:r>
          </a:p>
          <a:p>
            <a:pPr lvl="1"/>
            <a:r>
              <a:rPr lang="en-US" dirty="0"/>
              <a:t>Wyoming I-80 Corridor – freight vehicles and weather applications</a:t>
            </a:r>
          </a:p>
          <a:p>
            <a:pPr lvl="1"/>
            <a:r>
              <a:rPr lang="en-US" dirty="0"/>
              <a:t>Tampa-Hillsborough Expressway – congestion relief and safety </a:t>
            </a:r>
          </a:p>
          <a:p>
            <a:r>
              <a:rPr lang="en-US" dirty="0"/>
              <a:t>Three-phase deployment</a:t>
            </a:r>
          </a:p>
          <a:p>
            <a:pPr lvl="1"/>
            <a:r>
              <a:rPr lang="en-US" dirty="0"/>
              <a:t>12-month concept development</a:t>
            </a:r>
          </a:p>
          <a:p>
            <a:pPr lvl="1"/>
            <a:r>
              <a:rPr lang="en-US" dirty="0"/>
              <a:t>24-month development and site deployment</a:t>
            </a:r>
          </a:p>
          <a:p>
            <a:pPr lvl="1"/>
            <a:r>
              <a:rPr lang="en-US" dirty="0"/>
              <a:t>Ongoing operations to monitor impacts</a:t>
            </a:r>
          </a:p>
          <a:p>
            <a:r>
              <a:rPr lang="en-US" dirty="0"/>
              <a:t>More information at </a:t>
            </a:r>
            <a:r>
              <a:rPr lang="en-US" u="sng" dirty="0">
                <a:solidFill>
                  <a:srgbClr val="0563C1"/>
                </a:solidFill>
                <a:effectLst/>
                <a:latin typeface="Arial" panose="020B0604020202020204" pitchFamily="34" charset="0"/>
                <a:ea typeface="Times New Roman" panose="02020603050405020304" pitchFamily="18" charset="0"/>
                <a:hlinkClick r:id="rId3"/>
              </a:rPr>
              <a:t>http://www.its.dot.gov/pilots/index.htm</a:t>
            </a:r>
            <a:endParaRPr lang="en-US" dirty="0"/>
          </a:p>
        </p:txBody>
      </p:sp>
    </p:spTree>
    <p:extLst>
      <p:ext uri="{BB962C8B-B14F-4D97-AF65-F5344CB8AC3E}">
        <p14:creationId xmlns:p14="http://schemas.microsoft.com/office/powerpoint/2010/main" val="1955472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299D8-0D26-406A-A729-393A7B2D6E49}"/>
              </a:ext>
            </a:extLst>
          </p:cNvPr>
          <p:cNvSpPr>
            <a:spLocks noGrp="1"/>
          </p:cNvSpPr>
          <p:nvPr>
            <p:ph type="title"/>
          </p:nvPr>
        </p:nvSpPr>
        <p:spPr>
          <a:xfrm>
            <a:off x="457200" y="381000"/>
            <a:ext cx="8229600" cy="762000"/>
          </a:xfrm>
        </p:spPr>
        <p:txBody>
          <a:bodyPr/>
          <a:lstStyle/>
          <a:p>
            <a:r>
              <a:rPr lang="en-US" dirty="0"/>
              <a:t>Smart Cities - Columbus</a:t>
            </a:r>
          </a:p>
        </p:txBody>
      </p:sp>
      <p:sp>
        <p:nvSpPr>
          <p:cNvPr id="3" name="Content Placeholder 2">
            <a:extLst>
              <a:ext uri="{FF2B5EF4-FFF2-40B4-BE49-F238E27FC236}">
                <a16:creationId xmlns:a16="http://schemas.microsoft.com/office/drawing/2014/main" id="{31FD54F8-4631-41DC-9218-30E6C1CE9730}"/>
              </a:ext>
            </a:extLst>
          </p:cNvPr>
          <p:cNvSpPr>
            <a:spLocks noGrp="1"/>
          </p:cNvSpPr>
          <p:nvPr>
            <p:ph idx="1"/>
          </p:nvPr>
        </p:nvSpPr>
        <p:spPr>
          <a:xfrm>
            <a:off x="457200" y="1295400"/>
            <a:ext cx="8229600" cy="4525963"/>
          </a:xfrm>
        </p:spPr>
        <p:txBody>
          <a:bodyPr/>
          <a:lstStyle/>
          <a:p>
            <a:r>
              <a:rPr lang="en-US" dirty="0"/>
              <a:t>USDOT launched Smart City Challenge in 2015</a:t>
            </a:r>
          </a:p>
          <a:p>
            <a:pPr lvl="1"/>
            <a:r>
              <a:rPr lang="en-US" dirty="0"/>
              <a:t>78 applicant mid-sized cities applied</a:t>
            </a:r>
          </a:p>
          <a:p>
            <a:pPr lvl="1"/>
            <a:r>
              <a:rPr lang="en-US" dirty="0"/>
              <a:t>7 finalist cities</a:t>
            </a:r>
          </a:p>
          <a:p>
            <a:pPr lvl="1"/>
            <a:r>
              <a:rPr lang="en-US" dirty="0"/>
              <a:t>Columbus, Ohio selected</a:t>
            </a:r>
          </a:p>
          <a:p>
            <a:r>
              <a:rPr lang="en-US" dirty="0"/>
              <a:t>CV technologies and applications key to Columbus solutions, within larger perspectives and vision for an integrated, first-of-its-kind smart transportation system</a:t>
            </a:r>
          </a:p>
          <a:p>
            <a:r>
              <a:rPr lang="en-US" dirty="0"/>
              <a:t>More information at</a:t>
            </a:r>
            <a:r>
              <a:rPr lang="en-US" dirty="0">
                <a:hlinkClick r:id="rId3"/>
              </a:rPr>
              <a:t> https://www.transportation.gov/smartcity</a:t>
            </a:r>
            <a:r>
              <a:rPr lang="en-US" dirty="0"/>
              <a:t> </a:t>
            </a:r>
          </a:p>
        </p:txBody>
      </p:sp>
    </p:spTree>
    <p:extLst>
      <p:ext uri="{BB962C8B-B14F-4D97-AF65-F5344CB8AC3E}">
        <p14:creationId xmlns:p14="http://schemas.microsoft.com/office/powerpoint/2010/main" val="3519024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67459-FECF-4C15-98FE-0AB229A5A06F}"/>
              </a:ext>
            </a:extLst>
          </p:cNvPr>
          <p:cNvSpPr>
            <a:spLocks noGrp="1"/>
          </p:cNvSpPr>
          <p:nvPr>
            <p:ph type="title"/>
          </p:nvPr>
        </p:nvSpPr>
        <p:spPr>
          <a:xfrm>
            <a:off x="457200" y="381000"/>
            <a:ext cx="8229600" cy="762000"/>
          </a:xfrm>
        </p:spPr>
        <p:txBody>
          <a:bodyPr/>
          <a:lstStyle/>
          <a:p>
            <a:r>
              <a:rPr lang="en-US" dirty="0"/>
              <a:t>Learning Objectives</a:t>
            </a:r>
          </a:p>
        </p:txBody>
      </p:sp>
      <p:sp>
        <p:nvSpPr>
          <p:cNvPr id="3" name="Content Placeholder 2">
            <a:extLst>
              <a:ext uri="{FF2B5EF4-FFF2-40B4-BE49-F238E27FC236}">
                <a16:creationId xmlns:a16="http://schemas.microsoft.com/office/drawing/2014/main" id="{1E18F81E-27A3-4297-99EE-960885DE9B4A}"/>
              </a:ext>
            </a:extLst>
          </p:cNvPr>
          <p:cNvSpPr>
            <a:spLocks noGrp="1"/>
          </p:cNvSpPr>
          <p:nvPr>
            <p:ph idx="1"/>
          </p:nvPr>
        </p:nvSpPr>
        <p:spPr>
          <a:xfrm>
            <a:off x="457200" y="1295400"/>
            <a:ext cx="8229600" cy="4525963"/>
          </a:xfrm>
        </p:spPr>
        <p:txBody>
          <a:bodyPr/>
          <a:lstStyle/>
          <a:p>
            <a:r>
              <a:rPr lang="en-US" dirty="0"/>
              <a:t>Understand the connected ecosystem, including CVs, the connected infrastructure, and communications</a:t>
            </a:r>
          </a:p>
          <a:p>
            <a:r>
              <a:rPr lang="en-US" dirty="0"/>
              <a:t>Understand the technological evolution and programmatic history of CVs as they have begun to be deployed within the transportation system, including the roles of government and industry stakeholders</a:t>
            </a:r>
          </a:p>
          <a:p>
            <a:r>
              <a:rPr lang="en-US" dirty="0"/>
              <a:t>Understand the benefits and challenges of CV application development and deployment</a:t>
            </a:r>
          </a:p>
          <a:p>
            <a:endParaRPr lang="en-US" dirty="0"/>
          </a:p>
        </p:txBody>
      </p:sp>
    </p:spTree>
    <p:extLst>
      <p:ext uri="{BB962C8B-B14F-4D97-AF65-F5344CB8AC3E}">
        <p14:creationId xmlns:p14="http://schemas.microsoft.com/office/powerpoint/2010/main" val="1089266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A9862-9957-489C-9E59-C573CD0B8A26}"/>
              </a:ext>
            </a:extLst>
          </p:cNvPr>
          <p:cNvSpPr>
            <a:spLocks noGrp="1"/>
          </p:cNvSpPr>
          <p:nvPr>
            <p:ph type="title"/>
          </p:nvPr>
        </p:nvSpPr>
        <p:spPr>
          <a:xfrm>
            <a:off x="457200" y="381000"/>
            <a:ext cx="8229600" cy="762000"/>
          </a:xfrm>
        </p:spPr>
        <p:txBody>
          <a:bodyPr/>
          <a:lstStyle/>
          <a:p>
            <a:r>
              <a:rPr lang="en-US" dirty="0"/>
              <a:t>CV Pooled Fund Study</a:t>
            </a:r>
          </a:p>
        </p:txBody>
      </p:sp>
      <p:sp>
        <p:nvSpPr>
          <p:cNvPr id="3" name="Content Placeholder 2">
            <a:extLst>
              <a:ext uri="{FF2B5EF4-FFF2-40B4-BE49-F238E27FC236}">
                <a16:creationId xmlns:a16="http://schemas.microsoft.com/office/drawing/2014/main" id="{5ADF7121-EF63-419E-B603-9E3278BC5555}"/>
              </a:ext>
            </a:extLst>
          </p:cNvPr>
          <p:cNvSpPr>
            <a:spLocks noGrp="1"/>
          </p:cNvSpPr>
          <p:nvPr>
            <p:ph idx="1"/>
          </p:nvPr>
        </p:nvSpPr>
        <p:spPr>
          <a:xfrm>
            <a:off x="457200" y="1295400"/>
            <a:ext cx="8229600" cy="4525963"/>
          </a:xfrm>
        </p:spPr>
        <p:txBody>
          <a:bodyPr/>
          <a:lstStyle/>
          <a:p>
            <a:r>
              <a:rPr lang="en-US" dirty="0"/>
              <a:t>CV Pooled Fund Study (PFS) formed in 2009</a:t>
            </a:r>
          </a:p>
          <a:p>
            <a:pPr lvl="1"/>
            <a:r>
              <a:rPr lang="en-US" dirty="0"/>
              <a:t>Federal, state, local agencies</a:t>
            </a:r>
          </a:p>
          <a:p>
            <a:pPr lvl="1"/>
            <a:r>
              <a:rPr lang="en-US" dirty="0"/>
              <a:t>Chartered to aid IOOs and OEMs in justifying and promoting large-scale CV deployments</a:t>
            </a:r>
          </a:p>
          <a:p>
            <a:pPr lvl="1"/>
            <a:r>
              <a:rPr lang="en-US" dirty="0"/>
              <a:t>Projects in modeling, planning, engineering, and development</a:t>
            </a:r>
          </a:p>
          <a:p>
            <a:r>
              <a:rPr lang="en-US" dirty="0"/>
              <a:t>13 completed projects and four projects underway as of 2020</a:t>
            </a:r>
          </a:p>
          <a:p>
            <a:pPr lvl="1"/>
            <a:r>
              <a:rPr lang="en-US" dirty="0"/>
              <a:t>V2I Queue Advisory/Warning</a:t>
            </a:r>
          </a:p>
          <a:p>
            <a:pPr lvl="1"/>
            <a:r>
              <a:rPr lang="en-US" dirty="0"/>
              <a:t>Using Third-Party Data to Deliver V2I</a:t>
            </a:r>
          </a:p>
          <a:p>
            <a:pPr lvl="1"/>
            <a:r>
              <a:rPr lang="en-US" dirty="0"/>
              <a:t>Multi-modal Intelligent Traffic Signal System – Phase III: Deployment Readiness Enhancements</a:t>
            </a:r>
          </a:p>
          <a:p>
            <a:pPr lvl="1"/>
            <a:r>
              <a:rPr lang="en-US" dirty="0"/>
              <a:t>Creation of a Guidance Document for MAP Preparation</a:t>
            </a:r>
          </a:p>
          <a:p>
            <a:r>
              <a:rPr lang="en-US" dirty="0"/>
              <a:t>More information at </a:t>
            </a:r>
            <a:r>
              <a:rPr lang="en-US" dirty="0">
                <a:hlinkClick r:id="rId3"/>
              </a:rPr>
              <a:t>http://www.cts.virginia.edu/cvpfs/</a:t>
            </a:r>
            <a:endParaRPr lang="en-US" dirty="0"/>
          </a:p>
          <a:p>
            <a:endParaRPr lang="en-US" dirty="0"/>
          </a:p>
        </p:txBody>
      </p:sp>
    </p:spTree>
    <p:extLst>
      <p:ext uri="{BB962C8B-B14F-4D97-AF65-F5344CB8AC3E}">
        <p14:creationId xmlns:p14="http://schemas.microsoft.com/office/powerpoint/2010/main" val="79273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06A37-552D-4713-9B5B-AF802036F720}"/>
              </a:ext>
            </a:extLst>
          </p:cNvPr>
          <p:cNvSpPr>
            <a:spLocks noGrp="1"/>
          </p:cNvSpPr>
          <p:nvPr>
            <p:ph type="title"/>
          </p:nvPr>
        </p:nvSpPr>
        <p:spPr>
          <a:xfrm>
            <a:off x="457200" y="381000"/>
            <a:ext cx="8229600" cy="762000"/>
          </a:xfrm>
        </p:spPr>
        <p:txBody>
          <a:bodyPr/>
          <a:lstStyle/>
          <a:p>
            <a:r>
              <a:rPr lang="en-US" dirty="0"/>
              <a:t>Cooperative Automated Transportation (CAT) Coalition</a:t>
            </a:r>
          </a:p>
        </p:txBody>
      </p:sp>
      <p:sp>
        <p:nvSpPr>
          <p:cNvPr id="3" name="Content Placeholder 2">
            <a:extLst>
              <a:ext uri="{FF2B5EF4-FFF2-40B4-BE49-F238E27FC236}">
                <a16:creationId xmlns:a16="http://schemas.microsoft.com/office/drawing/2014/main" id="{0300CC83-71E7-47E4-9657-799C8F365151}"/>
              </a:ext>
            </a:extLst>
          </p:cNvPr>
          <p:cNvSpPr>
            <a:spLocks noGrp="1"/>
          </p:cNvSpPr>
          <p:nvPr>
            <p:ph idx="1"/>
          </p:nvPr>
        </p:nvSpPr>
        <p:spPr>
          <a:xfrm>
            <a:off x="457200" y="1295400"/>
            <a:ext cx="8229600" cy="4525963"/>
          </a:xfrm>
        </p:spPr>
        <p:txBody>
          <a:bodyPr/>
          <a:lstStyle/>
          <a:p>
            <a:r>
              <a:rPr lang="en-US" dirty="0"/>
              <a:t>Collaborative focal point for connected and automated vehicle deployment</a:t>
            </a:r>
          </a:p>
          <a:p>
            <a:r>
              <a:rPr lang="en-US" dirty="0"/>
              <a:t>Sponsored by AASHTO, ITS America, and ITE</a:t>
            </a:r>
          </a:p>
          <a:p>
            <a:r>
              <a:rPr lang="en-US" dirty="0"/>
              <a:t>Members from among IOOs, OEMs, technology and service providers, and Internet of things (IoT) suppliers</a:t>
            </a:r>
          </a:p>
          <a:p>
            <a:r>
              <a:rPr lang="en-US" dirty="0"/>
              <a:t>Seven working groups covering</a:t>
            </a:r>
          </a:p>
          <a:p>
            <a:pPr lvl="1"/>
            <a:r>
              <a:rPr lang="en-US" dirty="0"/>
              <a:t>Programmatic and strategic activities</a:t>
            </a:r>
          </a:p>
          <a:p>
            <a:pPr lvl="1"/>
            <a:r>
              <a:rPr lang="en-US" dirty="0"/>
              <a:t>Planning, scenarios, and resources</a:t>
            </a:r>
          </a:p>
          <a:p>
            <a:pPr lvl="1"/>
            <a:r>
              <a:rPr lang="en-US" dirty="0"/>
              <a:t>Infrastructure and industry</a:t>
            </a:r>
          </a:p>
          <a:p>
            <a:r>
              <a:rPr lang="en-US" dirty="0"/>
              <a:t>Numerous studies, initiatives, ad technical resources</a:t>
            </a:r>
          </a:p>
          <a:p>
            <a:r>
              <a:rPr lang="en-US" dirty="0"/>
              <a:t>More information at </a:t>
            </a:r>
            <a:r>
              <a:rPr lang="en-US" dirty="0">
                <a:hlinkClick r:id="rId3"/>
              </a:rPr>
              <a:t>https://transportationops.org/CATCoalition/resources</a:t>
            </a:r>
            <a:endParaRPr lang="en-US" dirty="0"/>
          </a:p>
          <a:p>
            <a:r>
              <a:rPr lang="en-US" dirty="0"/>
              <a:t>SPaT Challenge</a:t>
            </a:r>
          </a:p>
          <a:p>
            <a:pPr lvl="1"/>
            <a:r>
              <a:rPr lang="en-US" dirty="0"/>
              <a:t>Issued in 2015 to stimulate US IOO V2I infrastructure deployment for SPaT and MAP message broadcasts</a:t>
            </a:r>
          </a:p>
          <a:p>
            <a:pPr lvl="1"/>
            <a:r>
              <a:rPr lang="en-US" dirty="0"/>
              <a:t>26 states, 216 intersections operating, 2121 intersections planned as of 2020</a:t>
            </a:r>
          </a:p>
          <a:p>
            <a:pPr lvl="1"/>
            <a:r>
              <a:rPr lang="en-US" dirty="0">
                <a:hlinkClick r:id="rId4"/>
              </a:rPr>
              <a:t>https://transportationops.org/spatchallenge</a:t>
            </a:r>
            <a:r>
              <a:rPr lang="en-US" dirty="0"/>
              <a:t> </a:t>
            </a:r>
          </a:p>
        </p:txBody>
      </p:sp>
    </p:spTree>
    <p:extLst>
      <p:ext uri="{BB962C8B-B14F-4D97-AF65-F5344CB8AC3E}">
        <p14:creationId xmlns:p14="http://schemas.microsoft.com/office/powerpoint/2010/main" val="1583874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898A505-48C8-4EA6-81CB-C4E11730A24F}"/>
              </a:ext>
            </a:extLst>
          </p:cNvPr>
          <p:cNvSpPr>
            <a:spLocks noGrp="1"/>
          </p:cNvSpPr>
          <p:nvPr>
            <p:ph sz="half" idx="2"/>
          </p:nvPr>
        </p:nvSpPr>
        <p:spPr>
          <a:xfrm>
            <a:off x="381000" y="5228073"/>
            <a:ext cx="8229600" cy="687388"/>
          </a:xfrm>
        </p:spPr>
        <p:txBody>
          <a:bodyPr/>
          <a:lstStyle/>
          <a:p>
            <a:pPr marL="0" indent="0">
              <a:buNone/>
            </a:pPr>
            <a:r>
              <a:rPr lang="en-US"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3"/>
              </a:rPr>
              <a:t>https://www.transportation.gov/research-and-technology/interactive-connected-vehicle-deployment-map</a:t>
            </a:r>
            <a:endParaRPr lang="en-US" dirty="0"/>
          </a:p>
        </p:txBody>
      </p:sp>
      <p:pic>
        <p:nvPicPr>
          <p:cNvPr id="7" name="Picture 6">
            <a:extLst>
              <a:ext uri="{FF2B5EF4-FFF2-40B4-BE49-F238E27FC236}">
                <a16:creationId xmlns:a16="http://schemas.microsoft.com/office/drawing/2014/main" id="{A9B84EF8-840F-4875-931D-69A2B1646211}"/>
              </a:ext>
            </a:extLst>
          </p:cNvPr>
          <p:cNvPicPr>
            <a:picLocks noChangeAspect="1"/>
          </p:cNvPicPr>
          <p:nvPr/>
        </p:nvPicPr>
        <p:blipFill>
          <a:blip r:embed="rId4"/>
          <a:stretch>
            <a:fillRect/>
          </a:stretch>
        </p:blipFill>
        <p:spPr>
          <a:xfrm>
            <a:off x="457200" y="1524000"/>
            <a:ext cx="4061603" cy="3048000"/>
          </a:xfrm>
          <a:prstGeom prst="rect">
            <a:avLst/>
          </a:prstGeom>
        </p:spPr>
      </p:pic>
      <p:pic>
        <p:nvPicPr>
          <p:cNvPr id="9" name="Picture 8">
            <a:extLst>
              <a:ext uri="{FF2B5EF4-FFF2-40B4-BE49-F238E27FC236}">
                <a16:creationId xmlns:a16="http://schemas.microsoft.com/office/drawing/2014/main" id="{C0366E17-7428-4512-B1FC-EA91DC205B72}"/>
              </a:ext>
            </a:extLst>
          </p:cNvPr>
          <p:cNvPicPr>
            <a:picLocks noChangeAspect="1"/>
          </p:cNvPicPr>
          <p:nvPr/>
        </p:nvPicPr>
        <p:blipFill>
          <a:blip r:embed="rId5"/>
          <a:stretch>
            <a:fillRect/>
          </a:stretch>
        </p:blipFill>
        <p:spPr>
          <a:xfrm>
            <a:off x="4648200" y="2133600"/>
            <a:ext cx="4038600" cy="3039654"/>
          </a:xfrm>
          <a:prstGeom prst="rect">
            <a:avLst/>
          </a:prstGeom>
        </p:spPr>
      </p:pic>
      <p:sp>
        <p:nvSpPr>
          <p:cNvPr id="10" name="TextBox 4">
            <a:extLst>
              <a:ext uri="{FF2B5EF4-FFF2-40B4-BE49-F238E27FC236}">
                <a16:creationId xmlns:a16="http://schemas.microsoft.com/office/drawing/2014/main" id="{6CBE2927-9E2D-4FD1-A840-720C8A84B930}"/>
              </a:ext>
            </a:extLst>
          </p:cNvPr>
          <p:cNvSpPr txBox="1">
            <a:spLocks noChangeArrowheads="1"/>
          </p:cNvSpPr>
          <p:nvPr/>
        </p:nvSpPr>
        <p:spPr bwMode="auto">
          <a:xfrm>
            <a:off x="457200" y="4595712"/>
            <a:ext cx="175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ahoma" panose="020B0604030504040204" pitchFamily="34" charset="0"/>
                <a:ea typeface="MS PGothic" panose="020B0600070205080204" pitchFamily="34" charset="-128"/>
              </a:defRPr>
            </a:lvl1pPr>
            <a:lvl2pPr marL="742950" indent="-285750">
              <a:defRPr sz="2000">
                <a:solidFill>
                  <a:schemeClr val="tx1"/>
                </a:solidFill>
                <a:latin typeface="Tahoma" panose="020B0604030504040204" pitchFamily="34" charset="0"/>
                <a:ea typeface="MS PGothic" panose="020B0600070205080204" pitchFamily="34" charset="-128"/>
              </a:defRPr>
            </a:lvl2pPr>
            <a:lvl3pPr marL="1143000" indent="-228600">
              <a:defRPr sz="2000">
                <a:solidFill>
                  <a:schemeClr val="tx1"/>
                </a:solidFill>
                <a:latin typeface="Tahoma" panose="020B0604030504040204" pitchFamily="34" charset="0"/>
                <a:ea typeface="MS PGothic" panose="020B0600070205080204" pitchFamily="34" charset="-128"/>
              </a:defRPr>
            </a:lvl3pPr>
            <a:lvl4pPr marL="1600200" indent="-228600">
              <a:defRPr sz="2000">
                <a:solidFill>
                  <a:schemeClr val="tx1"/>
                </a:solidFill>
                <a:latin typeface="Tahoma" panose="020B0604030504040204" pitchFamily="34" charset="0"/>
                <a:ea typeface="MS PGothic" panose="020B0600070205080204" pitchFamily="34" charset="-128"/>
              </a:defRPr>
            </a:lvl4pPr>
            <a:lvl5pPr marL="2057400" indent="-228600">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pPr eaLnBrk="1" hangingPunct="1"/>
            <a:r>
              <a:rPr lang="en-US" altLang="en-US" sz="1200" dirty="0"/>
              <a:t>Source: USDOT</a:t>
            </a:r>
          </a:p>
        </p:txBody>
      </p:sp>
      <p:sp>
        <p:nvSpPr>
          <p:cNvPr id="11" name="TextBox 4">
            <a:extLst>
              <a:ext uri="{FF2B5EF4-FFF2-40B4-BE49-F238E27FC236}">
                <a16:creationId xmlns:a16="http://schemas.microsoft.com/office/drawing/2014/main" id="{F96CE6B3-A9B6-4423-98D7-1E0E75BE6140}"/>
              </a:ext>
            </a:extLst>
          </p:cNvPr>
          <p:cNvSpPr txBox="1">
            <a:spLocks noGrp="1" noChangeArrowheads="1"/>
          </p:cNvSpPr>
          <p:nvPr>
            <p:ph sz="half" idx="1"/>
          </p:nvPr>
        </p:nvSpPr>
        <p:spPr bwMode="auto">
          <a:xfrm>
            <a:off x="457200" y="1524000"/>
            <a:ext cx="4038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ahoma" panose="020B0604030504040204" pitchFamily="34" charset="0"/>
                <a:ea typeface="MS PGothic" panose="020B0600070205080204" pitchFamily="34" charset="-128"/>
              </a:defRPr>
            </a:lvl1pPr>
            <a:lvl2pPr marL="742950" indent="-285750">
              <a:defRPr sz="2000">
                <a:solidFill>
                  <a:schemeClr val="tx1"/>
                </a:solidFill>
                <a:latin typeface="Tahoma" panose="020B0604030504040204" pitchFamily="34" charset="0"/>
                <a:ea typeface="MS PGothic" panose="020B0600070205080204" pitchFamily="34" charset="-128"/>
              </a:defRPr>
            </a:lvl2pPr>
            <a:lvl3pPr marL="1143000" indent="-228600">
              <a:defRPr sz="2000">
                <a:solidFill>
                  <a:schemeClr val="tx1"/>
                </a:solidFill>
                <a:latin typeface="Tahoma" panose="020B0604030504040204" pitchFamily="34" charset="0"/>
                <a:ea typeface="MS PGothic" panose="020B0600070205080204" pitchFamily="34" charset="-128"/>
              </a:defRPr>
            </a:lvl3pPr>
            <a:lvl4pPr marL="1600200" indent="-228600">
              <a:defRPr sz="2000">
                <a:solidFill>
                  <a:schemeClr val="tx1"/>
                </a:solidFill>
                <a:latin typeface="Tahoma" panose="020B0604030504040204" pitchFamily="34" charset="0"/>
                <a:ea typeface="MS PGothic" panose="020B0600070205080204" pitchFamily="34" charset="-128"/>
              </a:defRPr>
            </a:lvl4pPr>
            <a:lvl5pPr marL="2057400" indent="-228600">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pPr eaLnBrk="1" hangingPunct="1"/>
            <a:endParaRPr lang="en-US" altLang="en-US" sz="1200" dirty="0"/>
          </a:p>
        </p:txBody>
      </p:sp>
      <p:sp>
        <p:nvSpPr>
          <p:cNvPr id="12" name="TextBox 4">
            <a:extLst>
              <a:ext uri="{FF2B5EF4-FFF2-40B4-BE49-F238E27FC236}">
                <a16:creationId xmlns:a16="http://schemas.microsoft.com/office/drawing/2014/main" id="{11318A50-7CF3-4317-B730-BECAD2D7A1BC}"/>
              </a:ext>
            </a:extLst>
          </p:cNvPr>
          <p:cNvSpPr txBox="1">
            <a:spLocks noChangeArrowheads="1"/>
          </p:cNvSpPr>
          <p:nvPr/>
        </p:nvSpPr>
        <p:spPr bwMode="auto">
          <a:xfrm>
            <a:off x="6934200" y="1857375"/>
            <a:ext cx="175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ahoma" panose="020B0604030504040204" pitchFamily="34" charset="0"/>
                <a:ea typeface="MS PGothic" panose="020B0600070205080204" pitchFamily="34" charset="-128"/>
              </a:defRPr>
            </a:lvl1pPr>
            <a:lvl2pPr marL="742950" indent="-285750">
              <a:defRPr sz="2000">
                <a:solidFill>
                  <a:schemeClr val="tx1"/>
                </a:solidFill>
                <a:latin typeface="Tahoma" panose="020B0604030504040204" pitchFamily="34" charset="0"/>
                <a:ea typeface="MS PGothic" panose="020B0600070205080204" pitchFamily="34" charset="-128"/>
              </a:defRPr>
            </a:lvl2pPr>
            <a:lvl3pPr marL="1143000" indent="-228600">
              <a:defRPr sz="2000">
                <a:solidFill>
                  <a:schemeClr val="tx1"/>
                </a:solidFill>
                <a:latin typeface="Tahoma" panose="020B0604030504040204" pitchFamily="34" charset="0"/>
                <a:ea typeface="MS PGothic" panose="020B0600070205080204" pitchFamily="34" charset="-128"/>
              </a:defRPr>
            </a:lvl3pPr>
            <a:lvl4pPr marL="1600200" indent="-228600">
              <a:defRPr sz="2000">
                <a:solidFill>
                  <a:schemeClr val="tx1"/>
                </a:solidFill>
                <a:latin typeface="Tahoma" panose="020B0604030504040204" pitchFamily="34" charset="0"/>
                <a:ea typeface="MS PGothic" panose="020B0600070205080204" pitchFamily="34" charset="-128"/>
              </a:defRPr>
            </a:lvl4pPr>
            <a:lvl5pPr marL="2057400" indent="-228600">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pPr algn="r" eaLnBrk="1" hangingPunct="1"/>
            <a:r>
              <a:rPr lang="en-US" altLang="en-US" sz="1200" dirty="0"/>
              <a:t>Source: USDOT</a:t>
            </a:r>
          </a:p>
        </p:txBody>
      </p:sp>
      <p:sp>
        <p:nvSpPr>
          <p:cNvPr id="13" name="Title 1">
            <a:extLst>
              <a:ext uri="{FF2B5EF4-FFF2-40B4-BE49-F238E27FC236}">
                <a16:creationId xmlns:a16="http://schemas.microsoft.com/office/drawing/2014/main" id="{F60965F6-26A9-4B2F-B35C-A7264CDDCE23}"/>
              </a:ext>
            </a:extLst>
          </p:cNvPr>
          <p:cNvSpPr txBox="1">
            <a:spLocks/>
          </p:cNvSpPr>
          <p:nvPr/>
        </p:nvSpPr>
        <p:spPr bwMode="auto">
          <a:xfrm>
            <a:off x="457200" y="3810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0">
                <a:solidFill>
                  <a:schemeClr val="tx2"/>
                </a:solidFill>
                <a:latin typeface="+mn-lt"/>
                <a:ea typeface="MS PGothic" pitchFamily="34" charset="-128"/>
                <a:cs typeface="MS PGothic"/>
              </a:defRPr>
            </a:lvl1pPr>
            <a:lvl2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2pPr>
            <a:lvl3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3pPr>
            <a:lvl4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4pPr>
            <a:lvl5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a:lstStyle>
          <a:p>
            <a:r>
              <a:rPr lang="en-US" b="1" kern="0" dirty="0"/>
              <a:t>CV Deployments in the U.S.</a:t>
            </a:r>
          </a:p>
        </p:txBody>
      </p:sp>
    </p:spTree>
    <p:extLst>
      <p:ext uri="{BB962C8B-B14F-4D97-AF65-F5344CB8AC3E}">
        <p14:creationId xmlns:p14="http://schemas.microsoft.com/office/powerpoint/2010/main" val="2363583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926924-BFB1-4AE3-BB72-06BF86FC13C0}"/>
              </a:ext>
            </a:extLst>
          </p:cNvPr>
          <p:cNvSpPr>
            <a:spLocks noGrp="1"/>
          </p:cNvSpPr>
          <p:nvPr>
            <p:ph sz="half" idx="1"/>
          </p:nvPr>
        </p:nvSpPr>
        <p:spPr>
          <a:xfrm>
            <a:off x="457200" y="1798637"/>
            <a:ext cx="4038600" cy="4144963"/>
          </a:xfrm>
        </p:spPr>
        <p:txBody>
          <a:bodyPr/>
          <a:lstStyle/>
          <a:p>
            <a:r>
              <a:rPr lang="en-US" sz="1800" i="1" dirty="0">
                <a:effectLst/>
                <a:latin typeface="Arial" panose="020B0604020202020204" pitchFamily="34" charset="0"/>
                <a:ea typeface="Times New Roman" panose="02020603050405020304" pitchFamily="18" charset="0"/>
              </a:rPr>
              <a:t>Impacts of Connected and Automated Vehicles on State and Local Transportation Agencies</a:t>
            </a:r>
          </a:p>
          <a:p>
            <a:r>
              <a:rPr lang="en-US" sz="1800" dirty="0">
                <a:latin typeface="Arial" panose="020B0604020202020204" pitchFamily="34" charset="0"/>
              </a:rPr>
              <a:t>Extensive body of research on CAVs and IOOs</a:t>
            </a:r>
          </a:p>
          <a:p>
            <a:pPr lvl="1"/>
            <a:r>
              <a:rPr lang="en-US" sz="1800" dirty="0">
                <a:latin typeface="Arial" panose="020B0604020202020204" pitchFamily="34" charset="0"/>
              </a:rPr>
              <a:t>Business models</a:t>
            </a:r>
          </a:p>
          <a:p>
            <a:pPr lvl="1"/>
            <a:r>
              <a:rPr lang="en-US" sz="1800" dirty="0">
                <a:latin typeface="Arial" panose="020B0604020202020204" pitchFamily="34" charset="0"/>
              </a:rPr>
              <a:t>Data management</a:t>
            </a:r>
          </a:p>
          <a:p>
            <a:pPr lvl="1"/>
            <a:r>
              <a:rPr lang="en-US" sz="1800" dirty="0">
                <a:latin typeface="Arial" panose="020B0604020202020204" pitchFamily="34" charset="0"/>
              </a:rPr>
              <a:t>Planning guidance</a:t>
            </a:r>
          </a:p>
          <a:p>
            <a:pPr lvl="1"/>
            <a:r>
              <a:rPr lang="en-US" sz="1800" dirty="0">
                <a:latin typeface="Arial" panose="020B0604020202020204" pitchFamily="34" charset="0"/>
              </a:rPr>
              <a:t>Laws and regulations</a:t>
            </a:r>
          </a:p>
          <a:p>
            <a:pPr algn="l"/>
            <a:r>
              <a:rPr lang="en-US" dirty="0">
                <a:latin typeface="Arial" panose="020B0604020202020204" pitchFamily="34" charset="0"/>
              </a:rPr>
              <a:t>More information at </a:t>
            </a:r>
            <a:r>
              <a:rPr lang="en-US" u="sng" dirty="0">
                <a:solidFill>
                  <a:srgbClr val="0563C1"/>
                </a:solidFill>
                <a:effectLst/>
                <a:latin typeface="Arial" panose="020B0604020202020204" pitchFamily="34" charset="0"/>
                <a:ea typeface="Times New Roman" panose="02020603050405020304" pitchFamily="18" charset="0"/>
                <a:hlinkClick r:id="rId3"/>
              </a:rPr>
              <a:t>https://apps.trb.org/cmsfeed/TRBNetProjectDisplay.asp?ProjectID=3824</a:t>
            </a:r>
            <a:endParaRPr lang="en-US" dirty="0">
              <a:latin typeface="Arial" panose="020B0604020202020204" pitchFamily="34" charset="0"/>
            </a:endParaRPr>
          </a:p>
        </p:txBody>
      </p:sp>
      <p:pic>
        <p:nvPicPr>
          <p:cNvPr id="6" name="Content Placeholder 5">
            <a:extLst>
              <a:ext uri="{FF2B5EF4-FFF2-40B4-BE49-F238E27FC236}">
                <a16:creationId xmlns:a16="http://schemas.microsoft.com/office/drawing/2014/main" id="{E03026AF-F337-4C97-A8FC-E6A2B3476856}"/>
              </a:ext>
            </a:extLst>
          </p:cNvPr>
          <p:cNvPicPr>
            <a:picLocks noGrp="1" noChangeAspect="1"/>
          </p:cNvPicPr>
          <p:nvPr>
            <p:ph sz="half" idx="2"/>
          </p:nvPr>
        </p:nvPicPr>
        <p:blipFill>
          <a:blip r:embed="rId4"/>
          <a:stretch>
            <a:fillRect/>
          </a:stretch>
        </p:blipFill>
        <p:spPr>
          <a:xfrm>
            <a:off x="4742679" y="1447800"/>
            <a:ext cx="3520791" cy="4572000"/>
          </a:xfrm>
        </p:spPr>
      </p:pic>
      <p:sp>
        <p:nvSpPr>
          <p:cNvPr id="5" name="Title 1">
            <a:extLst>
              <a:ext uri="{FF2B5EF4-FFF2-40B4-BE49-F238E27FC236}">
                <a16:creationId xmlns:a16="http://schemas.microsoft.com/office/drawing/2014/main" id="{0F636F6E-0849-4856-96E2-16915C6E9C3E}"/>
              </a:ext>
            </a:extLst>
          </p:cNvPr>
          <p:cNvSpPr txBox="1">
            <a:spLocks/>
          </p:cNvSpPr>
          <p:nvPr/>
        </p:nvSpPr>
        <p:spPr bwMode="auto">
          <a:xfrm>
            <a:off x="457200" y="3810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0">
                <a:solidFill>
                  <a:schemeClr val="tx2"/>
                </a:solidFill>
                <a:latin typeface="+mn-lt"/>
                <a:ea typeface="MS PGothic" pitchFamily="34" charset="-128"/>
                <a:cs typeface="MS PGothic"/>
              </a:defRPr>
            </a:lvl1pPr>
            <a:lvl2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2pPr>
            <a:lvl3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3pPr>
            <a:lvl4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4pPr>
            <a:lvl5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a:lstStyle>
          <a:p>
            <a:r>
              <a:rPr lang="en-US" b="1" kern="0" dirty="0"/>
              <a:t>NCHRP 20-102</a:t>
            </a:r>
          </a:p>
        </p:txBody>
      </p:sp>
    </p:spTree>
    <p:extLst>
      <p:ext uri="{BB962C8B-B14F-4D97-AF65-F5344CB8AC3E}">
        <p14:creationId xmlns:p14="http://schemas.microsoft.com/office/powerpoint/2010/main" val="451824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C47DD-F5CE-41D3-A1B9-0ED516A98AAB}"/>
              </a:ext>
            </a:extLst>
          </p:cNvPr>
          <p:cNvSpPr>
            <a:spLocks noGrp="1"/>
          </p:cNvSpPr>
          <p:nvPr>
            <p:ph type="title"/>
          </p:nvPr>
        </p:nvSpPr>
        <p:spPr>
          <a:xfrm>
            <a:off x="457200" y="381000"/>
            <a:ext cx="8229600" cy="762000"/>
          </a:xfrm>
        </p:spPr>
        <p:txBody>
          <a:bodyPr/>
          <a:lstStyle/>
          <a:p>
            <a:r>
              <a:rPr lang="en-US" dirty="0"/>
              <a:t>Connected Intersections</a:t>
            </a:r>
          </a:p>
        </p:txBody>
      </p:sp>
      <p:sp>
        <p:nvSpPr>
          <p:cNvPr id="3" name="Content Placeholder 2">
            <a:extLst>
              <a:ext uri="{FF2B5EF4-FFF2-40B4-BE49-F238E27FC236}">
                <a16:creationId xmlns:a16="http://schemas.microsoft.com/office/drawing/2014/main" id="{0C2CD630-C956-4272-978A-F653D07D5044}"/>
              </a:ext>
            </a:extLst>
          </p:cNvPr>
          <p:cNvSpPr>
            <a:spLocks noGrp="1"/>
          </p:cNvSpPr>
          <p:nvPr>
            <p:ph idx="1"/>
          </p:nvPr>
        </p:nvSpPr>
        <p:spPr>
          <a:xfrm>
            <a:off x="457200" y="1295400"/>
            <a:ext cx="8229600" cy="4525963"/>
          </a:xfrm>
        </p:spPr>
        <p:txBody>
          <a:bodyPr/>
          <a:lstStyle/>
          <a:p>
            <a:r>
              <a:rPr lang="en-US" dirty="0"/>
              <a:t>CV technology interoperability largely achieved through standards for equipment and software </a:t>
            </a:r>
          </a:p>
          <a:p>
            <a:r>
              <a:rPr lang="en-US" dirty="0"/>
              <a:t>Consistent deployment practices will also be needed</a:t>
            </a:r>
          </a:p>
          <a:p>
            <a:pPr lvl="1"/>
            <a:r>
              <a:rPr lang="en-US" dirty="0"/>
              <a:t>OEM and vehicle owner expect CV applications to be available and operate consistently across the U.S.</a:t>
            </a:r>
          </a:p>
          <a:p>
            <a:r>
              <a:rPr lang="en-US" dirty="0"/>
              <a:t>ITE, USDOT, AASHTO, IEEE, SAE, and NEMA are working together on connected intersection standard practices</a:t>
            </a:r>
          </a:p>
          <a:p>
            <a:r>
              <a:rPr lang="en-US" dirty="0"/>
              <a:t>Includes stakeholders from</a:t>
            </a:r>
          </a:p>
          <a:p>
            <a:pPr lvl="1"/>
            <a:r>
              <a:rPr lang="en-US" dirty="0"/>
              <a:t>IOOs</a:t>
            </a:r>
          </a:p>
          <a:p>
            <a:pPr lvl="1"/>
            <a:r>
              <a:rPr lang="en-US" dirty="0"/>
              <a:t>OEMs</a:t>
            </a:r>
          </a:p>
          <a:p>
            <a:pPr lvl="1"/>
            <a:r>
              <a:rPr lang="en-US" dirty="0"/>
              <a:t>Fleet operators</a:t>
            </a:r>
          </a:p>
          <a:p>
            <a:pPr lvl="1"/>
            <a:r>
              <a:rPr lang="en-US" dirty="0"/>
              <a:t>Safety advocacy groups</a:t>
            </a:r>
          </a:p>
          <a:p>
            <a:pPr lvl="1"/>
            <a:r>
              <a:rPr lang="en-US" dirty="0"/>
              <a:t>Multimodal partners</a:t>
            </a:r>
          </a:p>
          <a:p>
            <a:r>
              <a:rPr lang="en-US" dirty="0"/>
              <a:t>More information at </a:t>
            </a:r>
            <a:r>
              <a:rPr lang="en-US" dirty="0">
                <a:hlinkClick r:id="rId3"/>
              </a:rPr>
              <a:t>https://www.ite.org/technical-resources/standards/connected-intersections/</a:t>
            </a:r>
            <a:endParaRPr lang="en-US" dirty="0"/>
          </a:p>
        </p:txBody>
      </p:sp>
    </p:spTree>
    <p:extLst>
      <p:ext uri="{BB962C8B-B14F-4D97-AF65-F5344CB8AC3E}">
        <p14:creationId xmlns:p14="http://schemas.microsoft.com/office/powerpoint/2010/main" val="3353157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B6838-1951-4799-AE1C-8C057D76CABA}"/>
              </a:ext>
            </a:extLst>
          </p:cNvPr>
          <p:cNvSpPr>
            <a:spLocks noGrp="1"/>
          </p:cNvSpPr>
          <p:nvPr>
            <p:ph type="title"/>
          </p:nvPr>
        </p:nvSpPr>
        <p:spPr>
          <a:xfrm>
            <a:off x="457200" y="381000"/>
            <a:ext cx="8229600" cy="762000"/>
          </a:xfrm>
        </p:spPr>
        <p:txBody>
          <a:bodyPr/>
          <a:lstStyle/>
          <a:p>
            <a:r>
              <a:rPr lang="en-US" dirty="0"/>
              <a:t>International Harmonization</a:t>
            </a:r>
          </a:p>
        </p:txBody>
      </p:sp>
      <p:sp>
        <p:nvSpPr>
          <p:cNvPr id="3" name="Content Placeholder 2">
            <a:extLst>
              <a:ext uri="{FF2B5EF4-FFF2-40B4-BE49-F238E27FC236}">
                <a16:creationId xmlns:a16="http://schemas.microsoft.com/office/drawing/2014/main" id="{F92953B5-8A2C-4A45-8234-905E1331D2DB}"/>
              </a:ext>
            </a:extLst>
          </p:cNvPr>
          <p:cNvSpPr>
            <a:spLocks noGrp="1"/>
          </p:cNvSpPr>
          <p:nvPr>
            <p:ph idx="1"/>
          </p:nvPr>
        </p:nvSpPr>
        <p:spPr>
          <a:xfrm>
            <a:off x="457200" y="1295400"/>
            <a:ext cx="8229600" cy="4525963"/>
          </a:xfrm>
        </p:spPr>
        <p:txBody>
          <a:bodyPr/>
          <a:lstStyle/>
          <a:p>
            <a:r>
              <a:rPr lang="en-US" dirty="0"/>
              <a:t>USDOT collaborates internationally with other governments, industry associations, and standards development organizations (SDOs) on deployment of CV applications</a:t>
            </a:r>
          </a:p>
          <a:p>
            <a:pPr lvl="1"/>
            <a:r>
              <a:rPr lang="en-US" dirty="0"/>
              <a:t>Shared research</a:t>
            </a:r>
          </a:p>
          <a:p>
            <a:pPr lvl="1"/>
            <a:r>
              <a:rPr lang="en-US" dirty="0"/>
              <a:t>Common hardware and software</a:t>
            </a:r>
          </a:p>
          <a:p>
            <a:pPr lvl="1"/>
            <a:r>
              <a:rPr lang="en-US" dirty="0"/>
              <a:t>Improved interoperability across borders</a:t>
            </a:r>
          </a:p>
          <a:p>
            <a:pPr lvl="1"/>
            <a:r>
              <a:rPr lang="en-US" dirty="0"/>
              <a:t>Facilitation of a global marketplace</a:t>
            </a:r>
          </a:p>
          <a:p>
            <a:r>
              <a:rPr lang="en-US" dirty="0"/>
              <a:t>Other governments including EU, Australia, Japan, Korea, and Canada</a:t>
            </a:r>
          </a:p>
          <a:p>
            <a:r>
              <a:rPr lang="en-US" dirty="0"/>
              <a:t>SDOs </a:t>
            </a:r>
          </a:p>
          <a:p>
            <a:pPr lvl="1"/>
            <a:r>
              <a:rPr lang="en-US" dirty="0"/>
              <a:t>International Organisation for Standardization (ISO) </a:t>
            </a:r>
          </a:p>
          <a:p>
            <a:pPr lvl="1"/>
            <a:r>
              <a:rPr lang="en-US" dirty="0"/>
              <a:t>European Telecommunications Standards Institute (ETSI) </a:t>
            </a:r>
          </a:p>
          <a:p>
            <a:pPr lvl="1"/>
            <a:r>
              <a:rPr lang="en-US" dirty="0"/>
              <a:t>European Committee for Standardization (CEN)</a:t>
            </a:r>
          </a:p>
          <a:p>
            <a:pPr lvl="1"/>
            <a:r>
              <a:rPr lang="en-US" dirty="0"/>
              <a:t>Domestic SDOs, including </a:t>
            </a:r>
            <a:r>
              <a:rPr lang="en-US" dirty="0">
                <a:hlinkClick r:id="rId3"/>
              </a:rPr>
              <a:t>IEEE</a:t>
            </a:r>
            <a:r>
              <a:rPr lang="en-US" dirty="0"/>
              <a:t>, </a:t>
            </a:r>
            <a:r>
              <a:rPr lang="en-US" dirty="0">
                <a:hlinkClick r:id="rId4"/>
              </a:rPr>
              <a:t>SAE</a:t>
            </a:r>
            <a:r>
              <a:rPr lang="en-US" dirty="0"/>
              <a:t>, </a:t>
            </a:r>
            <a:r>
              <a:rPr lang="en-US" dirty="0">
                <a:hlinkClick r:id="rId5"/>
              </a:rPr>
              <a:t>AASHTO</a:t>
            </a:r>
            <a:r>
              <a:rPr lang="en-US" dirty="0"/>
              <a:t>, and </a:t>
            </a:r>
            <a:r>
              <a:rPr lang="en-US" dirty="0">
                <a:hlinkClick r:id="rId6"/>
              </a:rPr>
              <a:t>NEMA</a:t>
            </a:r>
            <a:r>
              <a:rPr lang="en-US" dirty="0"/>
              <a:t> </a:t>
            </a:r>
          </a:p>
          <a:p>
            <a:endParaRPr lang="en-US" dirty="0"/>
          </a:p>
        </p:txBody>
      </p:sp>
    </p:spTree>
    <p:extLst>
      <p:ext uri="{BB962C8B-B14F-4D97-AF65-F5344CB8AC3E}">
        <p14:creationId xmlns:p14="http://schemas.microsoft.com/office/powerpoint/2010/main" val="18909277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0E29DE-2E93-4058-AA58-2806A3388364}"/>
              </a:ext>
            </a:extLst>
          </p:cNvPr>
          <p:cNvSpPr>
            <a:spLocks noGrp="1"/>
          </p:cNvSpPr>
          <p:nvPr>
            <p:ph type="title"/>
          </p:nvPr>
        </p:nvSpPr>
        <p:spPr>
          <a:xfrm>
            <a:off x="457200" y="381000"/>
            <a:ext cx="8229600" cy="762000"/>
          </a:xfrm>
        </p:spPr>
        <p:txBody>
          <a:bodyPr/>
          <a:lstStyle/>
          <a:p>
            <a:r>
              <a:rPr lang="en-US" dirty="0"/>
              <a:t>Summary</a:t>
            </a:r>
          </a:p>
        </p:txBody>
      </p:sp>
      <p:sp>
        <p:nvSpPr>
          <p:cNvPr id="5" name="Content Placeholder 4">
            <a:extLst>
              <a:ext uri="{FF2B5EF4-FFF2-40B4-BE49-F238E27FC236}">
                <a16:creationId xmlns:a16="http://schemas.microsoft.com/office/drawing/2014/main" id="{8E17D9A7-7CFD-493B-B90F-77CC6B23BB9A}"/>
              </a:ext>
            </a:extLst>
          </p:cNvPr>
          <p:cNvSpPr>
            <a:spLocks noGrp="1"/>
          </p:cNvSpPr>
          <p:nvPr>
            <p:ph idx="1"/>
          </p:nvPr>
        </p:nvSpPr>
        <p:spPr>
          <a:xfrm>
            <a:off x="457200" y="1295400"/>
            <a:ext cx="8229600" cy="4525963"/>
          </a:xfrm>
        </p:spPr>
        <p:txBody>
          <a:bodyPr/>
          <a:lstStyle/>
          <a:p>
            <a:pPr lvl="0"/>
            <a:r>
              <a:rPr lang="en-US" dirty="0"/>
              <a:t>The connected ecosystem uses wireless connectivity among vehicles, the infrastructure, and mobile devices to bring about transformative changes in highway safety, mobility, and the environmental impacts of the transportation system</a:t>
            </a:r>
          </a:p>
          <a:p>
            <a:pPr lvl="0"/>
            <a:r>
              <a:rPr lang="en-US" dirty="0"/>
              <a:t>Requires participation of a broad community of stakeholders: transportation agencies, vehicle manufacturers, telecommunications providers and manufacturers, information service providers, and researchers</a:t>
            </a:r>
          </a:p>
          <a:p>
            <a:pPr lvl="0"/>
            <a:r>
              <a:rPr lang="en-US" dirty="0"/>
              <a:t>Benefits from the connected ecosystem come from the following: </a:t>
            </a:r>
          </a:p>
          <a:p>
            <a:pPr lvl="1"/>
            <a:r>
              <a:rPr lang="en-US" dirty="0"/>
              <a:t>Combined use of V2V and V2I communications to address crashes</a:t>
            </a:r>
          </a:p>
          <a:p>
            <a:pPr lvl="1"/>
            <a:r>
              <a:rPr lang="en-US" dirty="0"/>
              <a:t>Reductions in urban traffic congestion, travel delays, vehicle emissions and fuel consumption</a:t>
            </a:r>
          </a:p>
          <a:p>
            <a:r>
              <a:rPr lang="en-US" dirty="0"/>
              <a:t>Seven categories of CV applications</a:t>
            </a:r>
          </a:p>
          <a:p>
            <a:pPr lvl="1"/>
            <a:r>
              <a:rPr lang="en-US" dirty="0"/>
              <a:t>V2V safety</a:t>
            </a:r>
          </a:p>
          <a:p>
            <a:pPr lvl="1"/>
            <a:r>
              <a:rPr lang="en-US" dirty="0"/>
              <a:t>V2I safety</a:t>
            </a:r>
          </a:p>
          <a:p>
            <a:pPr lvl="1"/>
            <a:r>
              <a:rPr lang="en-US" dirty="0"/>
              <a:t>Mobility</a:t>
            </a:r>
          </a:p>
          <a:p>
            <a:pPr lvl="1"/>
            <a:r>
              <a:rPr lang="en-US" dirty="0"/>
              <a:t>Environmental</a:t>
            </a:r>
          </a:p>
          <a:p>
            <a:endParaRPr lang="en-US" dirty="0"/>
          </a:p>
        </p:txBody>
      </p:sp>
      <p:sp>
        <p:nvSpPr>
          <p:cNvPr id="8" name="Content Placeholder 3">
            <a:extLst>
              <a:ext uri="{FF2B5EF4-FFF2-40B4-BE49-F238E27FC236}">
                <a16:creationId xmlns:a16="http://schemas.microsoft.com/office/drawing/2014/main" id="{60E261B1-C51D-4182-A773-73844A25F133}"/>
              </a:ext>
            </a:extLst>
          </p:cNvPr>
          <p:cNvSpPr txBox="1">
            <a:spLocks/>
          </p:cNvSpPr>
          <p:nvPr/>
        </p:nvSpPr>
        <p:spPr>
          <a:xfrm>
            <a:off x="2552700" y="4267200"/>
            <a:ext cx="4038600" cy="1020763"/>
          </a:xfrm>
          <a:prstGeom prst="rect">
            <a:avLst/>
          </a:prstGeom>
        </p:spPr>
        <p:txBody>
          <a:bodyPr/>
          <a:lstStyle>
            <a:lvl1pPr marL="342900" indent="-3429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S PGothic" pitchFamily="34" charset="-128"/>
                <a:cs typeface="MS PGothic"/>
              </a:defRPr>
            </a:lvl1pPr>
            <a:lvl2pPr marL="657225" indent="-285750" algn="l" rtl="0" eaLnBrk="0" fontAlgn="base" hangingPunct="0">
              <a:spcBef>
                <a:spcPct val="20000"/>
              </a:spcBef>
              <a:spcAft>
                <a:spcPct val="0"/>
              </a:spcAft>
              <a:buSzPct val="65000"/>
              <a:buFont typeface="Arial Unicode MS" charset="0"/>
              <a:buChar char="□"/>
              <a:defRPr sz="1600">
                <a:solidFill>
                  <a:schemeClr val="tx1"/>
                </a:solidFill>
                <a:latin typeface="+mn-lt"/>
                <a:ea typeface="MS PGothic" pitchFamily="34" charset="-128"/>
                <a:cs typeface="MS PGothic" pitchFamily="34" charset="-128"/>
              </a:defRPr>
            </a:lvl2pPr>
            <a:lvl3pPr marL="1143000" indent="-228600" algn="l" rtl="0" eaLnBrk="0" fontAlgn="base" hangingPunct="0">
              <a:spcBef>
                <a:spcPct val="20000"/>
              </a:spcBef>
              <a:spcAft>
                <a:spcPct val="0"/>
              </a:spcAft>
              <a:buSzPct val="50000"/>
              <a:buFont typeface="Arial Unicode MS" charset="0"/>
              <a:buChar char="■"/>
              <a:defRPr sz="1600">
                <a:solidFill>
                  <a:schemeClr val="tx1"/>
                </a:solidFill>
                <a:latin typeface="+mn-lt"/>
                <a:ea typeface="MS PGothic" pitchFamily="34" charset="-128"/>
                <a:cs typeface="MS PGothic" pitchFamily="34" charset="-128"/>
              </a:defRPr>
            </a:lvl3pPr>
            <a:lvl4pPr marL="16002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itchFamily="34" charset="-128"/>
                <a:cs typeface="MS PGothic"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pitchFamily="34" charset="-128"/>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lvl="1"/>
            <a:r>
              <a:rPr lang="en-US" kern="0" dirty="0"/>
              <a:t>Road Weather</a:t>
            </a:r>
          </a:p>
          <a:p>
            <a:pPr lvl="1"/>
            <a:r>
              <a:rPr lang="en-US" kern="0" dirty="0"/>
              <a:t>Agency Data</a:t>
            </a:r>
          </a:p>
          <a:p>
            <a:pPr lvl="1"/>
            <a:r>
              <a:rPr lang="en-US" kern="0" dirty="0"/>
              <a:t>Smart Roadside</a:t>
            </a:r>
          </a:p>
        </p:txBody>
      </p:sp>
    </p:spTree>
    <p:extLst>
      <p:ext uri="{BB962C8B-B14F-4D97-AF65-F5344CB8AC3E}">
        <p14:creationId xmlns:p14="http://schemas.microsoft.com/office/powerpoint/2010/main" val="25293731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0E29DE-2E93-4058-AA58-2806A3388364}"/>
              </a:ext>
            </a:extLst>
          </p:cNvPr>
          <p:cNvSpPr>
            <a:spLocks noGrp="1"/>
          </p:cNvSpPr>
          <p:nvPr>
            <p:ph type="title"/>
          </p:nvPr>
        </p:nvSpPr>
        <p:spPr>
          <a:xfrm>
            <a:off x="457200" y="381000"/>
            <a:ext cx="8229600" cy="762000"/>
          </a:xfrm>
        </p:spPr>
        <p:txBody>
          <a:bodyPr/>
          <a:lstStyle/>
          <a:p>
            <a:r>
              <a:rPr lang="en-US" dirty="0"/>
              <a:t>Summary</a:t>
            </a:r>
          </a:p>
        </p:txBody>
      </p:sp>
      <p:sp>
        <p:nvSpPr>
          <p:cNvPr id="5" name="Content Placeholder 4">
            <a:extLst>
              <a:ext uri="{FF2B5EF4-FFF2-40B4-BE49-F238E27FC236}">
                <a16:creationId xmlns:a16="http://schemas.microsoft.com/office/drawing/2014/main" id="{8E17D9A7-7CFD-493B-B90F-77CC6B23BB9A}"/>
              </a:ext>
            </a:extLst>
          </p:cNvPr>
          <p:cNvSpPr>
            <a:spLocks noGrp="1"/>
          </p:cNvSpPr>
          <p:nvPr>
            <p:ph idx="1"/>
          </p:nvPr>
        </p:nvSpPr>
        <p:spPr>
          <a:xfrm>
            <a:off x="457200" y="1295400"/>
            <a:ext cx="8229600" cy="4525963"/>
          </a:xfrm>
        </p:spPr>
        <p:txBody>
          <a:bodyPr/>
          <a:lstStyle/>
          <a:p>
            <a:pPr lvl="0"/>
            <a:r>
              <a:rPr lang="en-US" dirty="0"/>
              <a:t>Deployment of technologies will include the following: </a:t>
            </a:r>
          </a:p>
          <a:p>
            <a:pPr lvl="1"/>
            <a:r>
              <a:rPr lang="en-US" dirty="0"/>
              <a:t>Connected vehicles, their sensors, and on-board equipment</a:t>
            </a:r>
          </a:p>
          <a:p>
            <a:pPr lvl="1"/>
            <a:r>
              <a:rPr lang="en-US" dirty="0"/>
              <a:t>Connected infrastructure</a:t>
            </a:r>
          </a:p>
          <a:p>
            <a:pPr lvl="1"/>
            <a:r>
              <a:rPr lang="en-US" dirty="0"/>
              <a:t>Communications </a:t>
            </a:r>
          </a:p>
          <a:p>
            <a:pPr lvl="1"/>
            <a:r>
              <a:rPr lang="en-US" dirty="0"/>
              <a:t>Standards for message exchange and content</a:t>
            </a:r>
          </a:p>
          <a:p>
            <a:pPr lvl="0"/>
            <a:r>
              <a:rPr lang="en-US" dirty="0"/>
              <a:t>Successful CV application deployment requires collaboration </a:t>
            </a:r>
          </a:p>
          <a:p>
            <a:pPr lvl="1"/>
            <a:r>
              <a:rPr lang="en-US" dirty="0"/>
              <a:t>Federal, state, and local transportation agencies</a:t>
            </a:r>
          </a:p>
          <a:p>
            <a:pPr lvl="1"/>
            <a:r>
              <a:rPr lang="en-US" dirty="0"/>
              <a:t>Vehicle manufacturers and technology industries</a:t>
            </a:r>
          </a:p>
          <a:p>
            <a:pPr lvl="1"/>
            <a:r>
              <a:rPr lang="en-US" dirty="0"/>
              <a:t>Researchers in academia and industry</a:t>
            </a:r>
          </a:p>
          <a:p>
            <a:pPr lvl="1"/>
            <a:r>
              <a:rPr lang="en-US" dirty="0"/>
              <a:t>Standards development organizations</a:t>
            </a:r>
          </a:p>
          <a:p>
            <a:pPr lvl="1"/>
            <a:r>
              <a:rPr lang="en-US" dirty="0"/>
              <a:t>Professional and industry associations</a:t>
            </a:r>
          </a:p>
          <a:p>
            <a:pPr lvl="0"/>
            <a:r>
              <a:rPr lang="en-US" dirty="0"/>
              <a:t>Challenges remain</a:t>
            </a:r>
          </a:p>
          <a:p>
            <a:pPr lvl="1"/>
            <a:r>
              <a:rPr lang="en-US" dirty="0"/>
              <a:t>Consistent application of cybersecurity practices across the connected ecosystem</a:t>
            </a:r>
          </a:p>
          <a:p>
            <a:pPr lvl="1"/>
            <a:r>
              <a:rPr lang="en-US" dirty="0"/>
              <a:t>Demonstration of CV application benefits in real-world deployments</a:t>
            </a:r>
          </a:p>
          <a:p>
            <a:pPr lvl="1"/>
            <a:r>
              <a:rPr lang="en-US" dirty="0"/>
              <a:t>Programmatic planning and investment for CV infrastructure </a:t>
            </a:r>
          </a:p>
          <a:p>
            <a:endParaRPr lang="en-US" dirty="0"/>
          </a:p>
        </p:txBody>
      </p:sp>
    </p:spTree>
    <p:extLst>
      <p:ext uri="{BB962C8B-B14F-4D97-AF65-F5344CB8AC3E}">
        <p14:creationId xmlns:p14="http://schemas.microsoft.com/office/powerpoint/2010/main" val="28762657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63E68-B5CA-4DA4-A128-3D3F9F1CBE7A}"/>
              </a:ext>
            </a:extLst>
          </p:cNvPr>
          <p:cNvSpPr>
            <a:spLocks noGrp="1"/>
          </p:cNvSpPr>
          <p:nvPr>
            <p:ph type="title"/>
          </p:nvPr>
        </p:nvSpPr>
        <p:spPr>
          <a:xfrm>
            <a:off x="457200" y="381000"/>
            <a:ext cx="8229600" cy="762000"/>
          </a:xfrm>
        </p:spPr>
        <p:txBody>
          <a:bodyPr/>
          <a:lstStyle/>
          <a:p>
            <a:r>
              <a:rPr lang="en-US" dirty="0"/>
              <a:t>References</a:t>
            </a:r>
          </a:p>
        </p:txBody>
      </p:sp>
      <p:sp>
        <p:nvSpPr>
          <p:cNvPr id="3" name="Content Placeholder 2">
            <a:extLst>
              <a:ext uri="{FF2B5EF4-FFF2-40B4-BE49-F238E27FC236}">
                <a16:creationId xmlns:a16="http://schemas.microsoft.com/office/drawing/2014/main" id="{1BFB893F-4E05-4B90-B267-24570CE88973}"/>
              </a:ext>
            </a:extLst>
          </p:cNvPr>
          <p:cNvSpPr>
            <a:spLocks noGrp="1"/>
          </p:cNvSpPr>
          <p:nvPr>
            <p:ph idx="1"/>
          </p:nvPr>
        </p:nvSpPr>
        <p:spPr>
          <a:xfrm>
            <a:off x="457200" y="1295400"/>
            <a:ext cx="8229600" cy="4525963"/>
          </a:xfrm>
        </p:spPr>
        <p:txBody>
          <a:bodyPr/>
          <a:lstStyle/>
          <a:p>
            <a:endParaRPr lang="en-US" dirty="0"/>
          </a:p>
          <a:p>
            <a:r>
              <a:rPr lang="en-US" dirty="0"/>
              <a:t>USDOT Safety Band website: </a:t>
            </a:r>
            <a:r>
              <a:rPr lang="en-US" dirty="0">
                <a:hlinkClick r:id="rId3"/>
              </a:rPr>
              <a:t>https://www.transportation.gov/content/safety-band</a:t>
            </a:r>
            <a:endParaRPr lang="en-US" dirty="0"/>
          </a:p>
          <a:p>
            <a:r>
              <a:rPr lang="en-US" dirty="0"/>
              <a:t>CV Pilot Deployments: </a:t>
            </a:r>
            <a:r>
              <a:rPr lang="en-US" dirty="0">
                <a:hlinkClick r:id="rId4"/>
              </a:rPr>
              <a:t>http://www.its.dot.gov/pilots/index.htm</a:t>
            </a:r>
            <a:r>
              <a:rPr lang="en-US" dirty="0"/>
              <a:t> </a:t>
            </a:r>
          </a:p>
          <a:p>
            <a:r>
              <a:rPr lang="en-US" dirty="0"/>
              <a:t>Smart Cities: </a:t>
            </a:r>
            <a:r>
              <a:rPr lang="en-US" dirty="0">
                <a:hlinkClick r:id="rId5"/>
              </a:rPr>
              <a:t>https://www.transportation.gov/smartcity</a:t>
            </a:r>
            <a:r>
              <a:rPr lang="en-US" dirty="0"/>
              <a:t> </a:t>
            </a:r>
          </a:p>
          <a:p>
            <a:r>
              <a:rPr lang="en-US" dirty="0"/>
              <a:t>CAT Coalition: </a:t>
            </a:r>
            <a:r>
              <a:rPr lang="en-US" dirty="0">
                <a:hlinkClick r:id="rId6"/>
              </a:rPr>
              <a:t>https://transportationops.org/CATCoalition/resources</a:t>
            </a:r>
            <a:r>
              <a:rPr lang="en-US" dirty="0"/>
              <a:t> </a:t>
            </a:r>
          </a:p>
          <a:p>
            <a:r>
              <a:rPr lang="en-US" dirty="0"/>
              <a:t>SPaT Challenge: </a:t>
            </a:r>
            <a:r>
              <a:rPr lang="en-US" dirty="0">
                <a:hlinkClick r:id="rId7"/>
              </a:rPr>
              <a:t>https://transportationops.org/spatchallenge</a:t>
            </a:r>
            <a:r>
              <a:rPr lang="en-US" dirty="0"/>
              <a:t> </a:t>
            </a:r>
          </a:p>
          <a:p>
            <a:r>
              <a:rPr lang="en-US" dirty="0"/>
              <a:t>NCHRP 20-102: </a:t>
            </a:r>
            <a:r>
              <a:rPr lang="en-US" dirty="0">
                <a:hlinkClick r:id="rId8"/>
              </a:rPr>
              <a:t>https://apps.trb.org/cmsfeed/TRBNetProjectDisplay.asp?ProjectID=3824</a:t>
            </a:r>
            <a:r>
              <a:rPr lang="en-US" dirty="0"/>
              <a:t> </a:t>
            </a:r>
          </a:p>
          <a:p>
            <a:r>
              <a:rPr lang="en-US" dirty="0"/>
              <a:t>Connected Intersections: </a:t>
            </a:r>
            <a:r>
              <a:rPr lang="en-US" dirty="0">
                <a:hlinkClick r:id="rId9"/>
              </a:rPr>
              <a:t>https://www.ite.org/technical-resources/standards/connected-intersections/</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0942170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63E68-B5CA-4DA4-A128-3D3F9F1CBE7A}"/>
              </a:ext>
            </a:extLst>
          </p:cNvPr>
          <p:cNvSpPr>
            <a:spLocks noGrp="1"/>
          </p:cNvSpPr>
          <p:nvPr>
            <p:ph type="title"/>
          </p:nvPr>
        </p:nvSpPr>
        <p:spPr>
          <a:xfrm>
            <a:off x="457200" y="381000"/>
            <a:ext cx="8229600" cy="762000"/>
          </a:xfrm>
        </p:spPr>
        <p:txBody>
          <a:bodyPr/>
          <a:lstStyle/>
          <a:p>
            <a:r>
              <a:rPr lang="en-US" dirty="0"/>
              <a:t>Questions?</a:t>
            </a:r>
          </a:p>
        </p:txBody>
      </p:sp>
      <p:sp>
        <p:nvSpPr>
          <p:cNvPr id="5" name="Content Placeholder 4">
            <a:extLst>
              <a:ext uri="{FF2B5EF4-FFF2-40B4-BE49-F238E27FC236}">
                <a16:creationId xmlns:a16="http://schemas.microsoft.com/office/drawing/2014/main" id="{2D73DB70-53E3-40E3-AF31-CB9EB5ED1D2C}"/>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259042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551E-D105-41B3-BB0A-FF0D0BDC6AE5}"/>
              </a:ext>
            </a:extLst>
          </p:cNvPr>
          <p:cNvSpPr>
            <a:spLocks noGrp="1"/>
          </p:cNvSpPr>
          <p:nvPr>
            <p:ph type="title"/>
          </p:nvPr>
        </p:nvSpPr>
        <p:spPr>
          <a:xfrm>
            <a:off x="722313" y="4406900"/>
            <a:ext cx="7772400" cy="1362075"/>
          </a:xfrm>
        </p:spPr>
        <p:txBody>
          <a:bodyPr/>
          <a:lstStyle/>
          <a:p>
            <a:r>
              <a:rPr lang="en-US" b="1" dirty="0"/>
              <a:t>Introduction</a:t>
            </a:r>
          </a:p>
        </p:txBody>
      </p:sp>
      <p:sp>
        <p:nvSpPr>
          <p:cNvPr id="7" name="Text Placeholder 6">
            <a:extLst>
              <a:ext uri="{FF2B5EF4-FFF2-40B4-BE49-F238E27FC236}">
                <a16:creationId xmlns:a16="http://schemas.microsoft.com/office/drawing/2014/main" id="{BE733159-A5D3-4441-9C9C-B72520072F7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2120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5181E7-72EE-46C5-92E4-65D6A350B098}"/>
              </a:ext>
            </a:extLst>
          </p:cNvPr>
          <p:cNvSpPr>
            <a:spLocks noGrp="1"/>
          </p:cNvSpPr>
          <p:nvPr>
            <p:ph type="title"/>
          </p:nvPr>
        </p:nvSpPr>
        <p:spPr>
          <a:xfrm>
            <a:off x="457200" y="381000"/>
            <a:ext cx="8229600" cy="762000"/>
          </a:xfrm>
        </p:spPr>
        <p:txBody>
          <a:bodyPr/>
          <a:lstStyle/>
          <a:p>
            <a:r>
              <a:rPr lang="en-US" dirty="0"/>
              <a:t>Connecting Vehicles and Infrastructure</a:t>
            </a:r>
          </a:p>
        </p:txBody>
      </p:sp>
      <p:sp>
        <p:nvSpPr>
          <p:cNvPr id="3" name="Content Placeholder 2">
            <a:extLst>
              <a:ext uri="{FF2B5EF4-FFF2-40B4-BE49-F238E27FC236}">
                <a16:creationId xmlns:a16="http://schemas.microsoft.com/office/drawing/2014/main" id="{F5E5F8A9-1091-44F9-9FB0-588058FF9D20}"/>
              </a:ext>
            </a:extLst>
          </p:cNvPr>
          <p:cNvSpPr>
            <a:spLocks noGrp="1"/>
          </p:cNvSpPr>
          <p:nvPr>
            <p:ph idx="1"/>
          </p:nvPr>
        </p:nvSpPr>
        <p:spPr>
          <a:xfrm>
            <a:off x="457200" y="1295400"/>
            <a:ext cx="8229600" cy="4525963"/>
          </a:xfrm>
        </p:spPr>
        <p:txBody>
          <a:bodyPr/>
          <a:lstStyle/>
          <a:p>
            <a:r>
              <a:rPr lang="en-US" dirty="0"/>
              <a:t>Vehicles have always been connected—only the means of communications have changed</a:t>
            </a:r>
          </a:p>
          <a:p>
            <a:r>
              <a:rPr lang="en-US" dirty="0"/>
              <a:t>Traditional traffic communications have been visual</a:t>
            </a:r>
          </a:p>
          <a:p>
            <a:pPr lvl="1"/>
            <a:r>
              <a:rPr lang="en-US" dirty="0"/>
              <a:t>Hand signals from driver to driver</a:t>
            </a:r>
          </a:p>
          <a:p>
            <a:pPr lvl="1"/>
            <a:r>
              <a:rPr lang="en-US" dirty="0"/>
              <a:t>Traffic signals</a:t>
            </a:r>
          </a:p>
          <a:p>
            <a:pPr lvl="1"/>
            <a:r>
              <a:rPr lang="en-US" dirty="0"/>
              <a:t>Pavement markings</a:t>
            </a:r>
          </a:p>
          <a:p>
            <a:pPr lvl="1"/>
            <a:r>
              <a:rPr lang="en-US" dirty="0"/>
              <a:t>Signs</a:t>
            </a:r>
          </a:p>
          <a:p>
            <a:r>
              <a:rPr lang="en-US" dirty="0"/>
              <a:t>Digital wireless communications vastly increase the flow of information</a:t>
            </a:r>
          </a:p>
          <a:p>
            <a:pPr lvl="1"/>
            <a:r>
              <a:rPr lang="en-US" dirty="0"/>
              <a:t>Vehicle-to-vehicle (V2V)</a:t>
            </a:r>
          </a:p>
          <a:p>
            <a:pPr lvl="1"/>
            <a:r>
              <a:rPr lang="en-US" dirty="0"/>
              <a:t>Vehicle-to-infrastructure (V2I)</a:t>
            </a:r>
          </a:p>
          <a:p>
            <a:pPr lvl="1"/>
            <a:r>
              <a:rPr lang="en-US" dirty="0"/>
              <a:t>Vehicle-to-everything (V2X)</a:t>
            </a:r>
          </a:p>
          <a:p>
            <a:endParaRPr lang="en-US" dirty="0"/>
          </a:p>
        </p:txBody>
      </p:sp>
    </p:spTree>
    <p:extLst>
      <p:ext uri="{BB962C8B-B14F-4D97-AF65-F5344CB8AC3E}">
        <p14:creationId xmlns:p14="http://schemas.microsoft.com/office/powerpoint/2010/main" val="698577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A8D2F7-4BA2-47D4-BCEE-E3E991F90D38}"/>
              </a:ext>
            </a:extLst>
          </p:cNvPr>
          <p:cNvSpPr>
            <a:spLocks noGrp="1"/>
          </p:cNvSpPr>
          <p:nvPr>
            <p:ph type="title"/>
          </p:nvPr>
        </p:nvSpPr>
        <p:spPr>
          <a:xfrm>
            <a:off x="457200" y="381000"/>
            <a:ext cx="8229600" cy="762000"/>
          </a:xfrm>
        </p:spPr>
        <p:txBody>
          <a:bodyPr/>
          <a:lstStyle/>
          <a:p>
            <a:r>
              <a:rPr lang="en-US" dirty="0"/>
              <a:t>The Connected Vehicle Ecosystem</a:t>
            </a:r>
          </a:p>
        </p:txBody>
      </p:sp>
      <p:sp>
        <p:nvSpPr>
          <p:cNvPr id="6" name="Content Placeholder 5">
            <a:extLst>
              <a:ext uri="{FF2B5EF4-FFF2-40B4-BE49-F238E27FC236}">
                <a16:creationId xmlns:a16="http://schemas.microsoft.com/office/drawing/2014/main" id="{5FEF09C3-61FF-45B3-99A7-C765964E1354}"/>
              </a:ext>
            </a:extLst>
          </p:cNvPr>
          <p:cNvSpPr>
            <a:spLocks noGrp="1"/>
          </p:cNvSpPr>
          <p:nvPr>
            <p:ph idx="1"/>
          </p:nvPr>
        </p:nvSpPr>
        <p:spPr>
          <a:xfrm>
            <a:off x="457200" y="1295400"/>
            <a:ext cx="8229600" cy="4525963"/>
          </a:xfrm>
        </p:spPr>
        <p:txBody>
          <a:bodyPr/>
          <a:lstStyle/>
          <a:p>
            <a:r>
              <a:rPr lang="en-US" dirty="0"/>
              <a:t>A connected vehicle ecosystem enables cooperation among multiple modes and vehicle types as they interact across the road network</a:t>
            </a:r>
          </a:p>
          <a:p>
            <a:r>
              <a:rPr lang="en-US" dirty="0"/>
              <a:t>CV ecosystem includes</a:t>
            </a:r>
          </a:p>
          <a:p>
            <a:pPr lvl="1"/>
            <a:r>
              <a:rPr lang="en-US" dirty="0"/>
              <a:t>Vehicles and travelers</a:t>
            </a:r>
          </a:p>
          <a:p>
            <a:pPr lvl="2"/>
            <a:r>
              <a:rPr lang="en-US" dirty="0"/>
              <a:t>Passenger</a:t>
            </a:r>
          </a:p>
          <a:p>
            <a:pPr lvl="2"/>
            <a:r>
              <a:rPr lang="en-US" dirty="0"/>
              <a:t>Commercial</a:t>
            </a:r>
          </a:p>
          <a:p>
            <a:pPr lvl="2"/>
            <a:r>
              <a:rPr lang="en-US" dirty="0"/>
              <a:t>Transit </a:t>
            </a:r>
          </a:p>
          <a:p>
            <a:pPr lvl="2"/>
            <a:r>
              <a:rPr lang="en-US" dirty="0"/>
              <a:t>Bicycles and scooters</a:t>
            </a:r>
          </a:p>
          <a:p>
            <a:pPr lvl="2"/>
            <a:r>
              <a:rPr lang="en-US" dirty="0"/>
              <a:t>Pedestrians</a:t>
            </a:r>
          </a:p>
          <a:p>
            <a:pPr lvl="1"/>
            <a:r>
              <a:rPr lang="en-US" dirty="0"/>
              <a:t>Infrastructure</a:t>
            </a:r>
          </a:p>
          <a:p>
            <a:pPr lvl="2"/>
            <a:r>
              <a:rPr lang="en-US" dirty="0"/>
              <a:t>Traffic controls</a:t>
            </a:r>
          </a:p>
          <a:p>
            <a:pPr lvl="2"/>
            <a:r>
              <a:rPr lang="en-US" dirty="0"/>
              <a:t>Traveler information</a:t>
            </a:r>
          </a:p>
          <a:p>
            <a:pPr lvl="1"/>
            <a:r>
              <a:rPr lang="en-US" dirty="0"/>
              <a:t>Communications</a:t>
            </a:r>
          </a:p>
          <a:p>
            <a:pPr lvl="2"/>
            <a:r>
              <a:rPr lang="en-US" dirty="0"/>
              <a:t>Onboard and roadside units</a:t>
            </a:r>
          </a:p>
          <a:p>
            <a:pPr lvl="2"/>
            <a:r>
              <a:rPr lang="en-US" dirty="0"/>
              <a:t>Message</a:t>
            </a:r>
          </a:p>
        </p:txBody>
      </p:sp>
      <p:sp>
        <p:nvSpPr>
          <p:cNvPr id="13317" name="TextBox 1">
            <a:extLst>
              <a:ext uri="{FF2B5EF4-FFF2-40B4-BE49-F238E27FC236}">
                <a16:creationId xmlns:a16="http://schemas.microsoft.com/office/drawing/2014/main" id="{8F402663-4C31-4009-A927-706C2A21C4D7}"/>
              </a:ext>
            </a:extLst>
          </p:cNvPr>
          <p:cNvSpPr txBox="1">
            <a:spLocks noChangeArrowheads="1"/>
          </p:cNvSpPr>
          <p:nvPr/>
        </p:nvSpPr>
        <p:spPr bwMode="auto">
          <a:xfrm>
            <a:off x="5829300" y="5455459"/>
            <a:ext cx="28575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ahoma" panose="020B0604030504040204" pitchFamily="34" charset="0"/>
                <a:ea typeface="MS PGothic" panose="020B0600070205080204" pitchFamily="34" charset="-128"/>
              </a:defRPr>
            </a:lvl1pPr>
            <a:lvl2pPr marL="742950" indent="-285750">
              <a:defRPr sz="2000">
                <a:solidFill>
                  <a:schemeClr val="tx1"/>
                </a:solidFill>
                <a:latin typeface="Tahoma" panose="020B0604030504040204" pitchFamily="34" charset="0"/>
                <a:ea typeface="MS PGothic" panose="020B0600070205080204" pitchFamily="34" charset="-128"/>
              </a:defRPr>
            </a:lvl2pPr>
            <a:lvl3pPr marL="1143000" indent="-228600">
              <a:defRPr sz="2000">
                <a:solidFill>
                  <a:schemeClr val="tx1"/>
                </a:solidFill>
                <a:latin typeface="Tahoma" panose="020B0604030504040204" pitchFamily="34" charset="0"/>
                <a:ea typeface="MS PGothic" panose="020B0600070205080204" pitchFamily="34" charset="-128"/>
              </a:defRPr>
            </a:lvl3pPr>
            <a:lvl4pPr marL="1600200" indent="-228600">
              <a:defRPr sz="2000">
                <a:solidFill>
                  <a:schemeClr val="tx1"/>
                </a:solidFill>
                <a:latin typeface="Tahoma" panose="020B0604030504040204" pitchFamily="34" charset="0"/>
                <a:ea typeface="MS PGothic" panose="020B0600070205080204" pitchFamily="34" charset="-128"/>
              </a:defRPr>
            </a:lvl4pPr>
            <a:lvl5pPr marL="2057400" indent="-228600">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pPr algn="r" eaLnBrk="1" hangingPunct="1"/>
            <a:r>
              <a:rPr lang="en-US" altLang="en-US" sz="1400" dirty="0"/>
              <a:t>Source</a:t>
            </a:r>
            <a:r>
              <a:rPr lang="en-US" altLang="en-US" sz="1400" dirty="0">
                <a:latin typeface="+mj-lt"/>
              </a:rPr>
              <a:t>: </a:t>
            </a:r>
            <a:r>
              <a:rPr lang="en-US" sz="1400" dirty="0">
                <a:effectLst/>
                <a:latin typeface="+mj-lt"/>
                <a:ea typeface="Times New Roman" panose="02020603050405020304" pitchFamily="18" charset="0"/>
              </a:rPr>
              <a:t>U.S. DOT ITS JPO</a:t>
            </a:r>
            <a:endParaRPr lang="en-US" altLang="en-US" sz="1400" dirty="0">
              <a:latin typeface="+mj-lt"/>
            </a:endParaRPr>
          </a:p>
        </p:txBody>
      </p:sp>
      <p:pic>
        <p:nvPicPr>
          <p:cNvPr id="8" name="Picture 7" descr="Connected vehicles of all types communicating at a busy intersection.">
            <a:extLst>
              <a:ext uri="{FF2B5EF4-FFF2-40B4-BE49-F238E27FC236}">
                <a16:creationId xmlns:a16="http://schemas.microsoft.com/office/drawing/2014/main" id="{51740762-8597-4EB5-9E4E-8714F53500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286000"/>
            <a:ext cx="4419600" cy="314613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57075-2E0A-4494-AD0D-F36AF12FC0D3}"/>
              </a:ext>
            </a:extLst>
          </p:cNvPr>
          <p:cNvSpPr>
            <a:spLocks noGrp="1"/>
          </p:cNvSpPr>
          <p:nvPr>
            <p:ph type="title"/>
          </p:nvPr>
        </p:nvSpPr>
        <p:spPr>
          <a:xfrm>
            <a:off x="457200" y="381000"/>
            <a:ext cx="8229600" cy="762000"/>
          </a:xfrm>
        </p:spPr>
        <p:txBody>
          <a:bodyPr/>
          <a:lstStyle/>
          <a:p>
            <a:r>
              <a:rPr lang="en-US" dirty="0"/>
              <a:t>Benefits of Connectivity</a:t>
            </a:r>
          </a:p>
        </p:txBody>
      </p:sp>
      <p:sp>
        <p:nvSpPr>
          <p:cNvPr id="3" name="Content Placeholder 2">
            <a:extLst>
              <a:ext uri="{FF2B5EF4-FFF2-40B4-BE49-F238E27FC236}">
                <a16:creationId xmlns:a16="http://schemas.microsoft.com/office/drawing/2014/main" id="{AF2BFD97-5ABD-4601-A540-8C0A8C4B0AC0}"/>
              </a:ext>
            </a:extLst>
          </p:cNvPr>
          <p:cNvSpPr>
            <a:spLocks noGrp="1"/>
          </p:cNvSpPr>
          <p:nvPr>
            <p:ph idx="1"/>
          </p:nvPr>
        </p:nvSpPr>
        <p:spPr>
          <a:xfrm>
            <a:off x="457200" y="1295400"/>
            <a:ext cx="8229600" cy="4525963"/>
          </a:xfrm>
        </p:spPr>
        <p:txBody>
          <a:bodyPr/>
          <a:lstStyle/>
          <a:p>
            <a:r>
              <a:rPr lang="en-US" dirty="0"/>
              <a:t>Crash reductions from increased awareness of events and hazards</a:t>
            </a:r>
          </a:p>
          <a:p>
            <a:r>
              <a:rPr lang="en-US" dirty="0"/>
              <a:t>Mobility improvements from travelers having more information on conditions and travel options</a:t>
            </a:r>
          </a:p>
          <a:p>
            <a:r>
              <a:rPr lang="en-US" dirty="0"/>
              <a:t>Mobility improvements from operators enabled to act in real time</a:t>
            </a:r>
          </a:p>
          <a:p>
            <a:r>
              <a:rPr lang="en-US" dirty="0"/>
              <a:t>Maintenance and operation improvements from improved monitoring and asset allocation</a:t>
            </a:r>
          </a:p>
          <a:p>
            <a:r>
              <a:rPr lang="en-US" dirty="0"/>
              <a:t>Environmental impact reductions from better routing and vehicle response to controls</a:t>
            </a:r>
          </a:p>
        </p:txBody>
      </p:sp>
    </p:spTree>
    <p:extLst>
      <p:ext uri="{BB962C8B-B14F-4D97-AF65-F5344CB8AC3E}">
        <p14:creationId xmlns:p14="http://schemas.microsoft.com/office/powerpoint/2010/main" val="1555767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DC627-9B04-4933-981D-E5AEBD204A1F}"/>
              </a:ext>
            </a:extLst>
          </p:cNvPr>
          <p:cNvSpPr>
            <a:spLocks noGrp="1"/>
          </p:cNvSpPr>
          <p:nvPr>
            <p:ph type="title"/>
          </p:nvPr>
        </p:nvSpPr>
        <p:spPr>
          <a:xfrm>
            <a:off x="457200" y="381000"/>
            <a:ext cx="8229600" cy="762000"/>
          </a:xfrm>
        </p:spPr>
        <p:txBody>
          <a:bodyPr/>
          <a:lstStyle/>
          <a:p>
            <a:r>
              <a:rPr lang="en-US" dirty="0"/>
              <a:t>CV Benefits</a:t>
            </a:r>
          </a:p>
        </p:txBody>
      </p:sp>
      <p:graphicFrame>
        <p:nvGraphicFramePr>
          <p:cNvPr id="4" name="Content Placeholder 3">
            <a:extLst>
              <a:ext uri="{FF2B5EF4-FFF2-40B4-BE49-F238E27FC236}">
                <a16:creationId xmlns:a16="http://schemas.microsoft.com/office/drawing/2014/main" id="{99242C16-38D6-488A-AB2A-D1FED1C8D1B7}"/>
              </a:ext>
            </a:extLst>
          </p:cNvPr>
          <p:cNvGraphicFramePr>
            <a:graphicFrameLocks noGrp="1"/>
          </p:cNvGraphicFramePr>
          <p:nvPr>
            <p:ph idx="1"/>
            <p:extLst>
              <p:ext uri="{D42A27DB-BD31-4B8C-83A1-F6EECF244321}">
                <p14:modId xmlns:p14="http://schemas.microsoft.com/office/powerpoint/2010/main" val="941393681"/>
              </p:ext>
            </p:extLst>
          </p:nvPr>
        </p:nvGraphicFramePr>
        <p:xfrm>
          <a:off x="457200" y="1447800"/>
          <a:ext cx="8077200" cy="4612350"/>
        </p:xfrm>
        <a:graphic>
          <a:graphicData uri="http://schemas.openxmlformats.org/drawingml/2006/table">
            <a:tbl>
              <a:tblPr>
                <a:tableStyleId>{5C22544A-7EE6-4342-B048-85BDC9FD1C3A}</a:tableStyleId>
              </a:tblPr>
              <a:tblGrid>
                <a:gridCol w="1047045">
                  <a:extLst>
                    <a:ext uri="{9D8B030D-6E8A-4147-A177-3AD203B41FA5}">
                      <a16:colId xmlns:a16="http://schemas.microsoft.com/office/drawing/2014/main" val="1428757216"/>
                    </a:ext>
                  </a:extLst>
                </a:gridCol>
                <a:gridCol w="4936067">
                  <a:extLst>
                    <a:ext uri="{9D8B030D-6E8A-4147-A177-3AD203B41FA5}">
                      <a16:colId xmlns:a16="http://schemas.microsoft.com/office/drawing/2014/main" val="867447314"/>
                    </a:ext>
                  </a:extLst>
                </a:gridCol>
                <a:gridCol w="1346200">
                  <a:extLst>
                    <a:ext uri="{9D8B030D-6E8A-4147-A177-3AD203B41FA5}">
                      <a16:colId xmlns:a16="http://schemas.microsoft.com/office/drawing/2014/main" val="4092585838"/>
                    </a:ext>
                  </a:extLst>
                </a:gridCol>
                <a:gridCol w="747888">
                  <a:extLst>
                    <a:ext uri="{9D8B030D-6E8A-4147-A177-3AD203B41FA5}">
                      <a16:colId xmlns:a16="http://schemas.microsoft.com/office/drawing/2014/main" val="1318523198"/>
                    </a:ext>
                  </a:extLst>
                </a:gridCol>
              </a:tblGrid>
              <a:tr h="264835">
                <a:tc>
                  <a:txBody>
                    <a:bodyPr/>
                    <a:lstStyle/>
                    <a:p>
                      <a:pPr marL="0" marR="0">
                        <a:lnSpc>
                          <a:spcPct val="107000"/>
                        </a:lnSpc>
                        <a:spcBef>
                          <a:spcPts val="200"/>
                        </a:spcBef>
                        <a:spcAft>
                          <a:spcPts val="0"/>
                        </a:spcAft>
                      </a:pPr>
                      <a:r>
                        <a:rPr lang="en-US" sz="1000" dirty="0">
                          <a:effectLst/>
                        </a:rPr>
                        <a:t>Impact Area </a:t>
                      </a:r>
                      <a:endParaRPr lang="en-US" sz="1050" b="1"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txBody>
                  <a:tcPr marL="30580" marR="30580" marT="0" marB="0"/>
                </a:tc>
                <a:tc>
                  <a:txBody>
                    <a:bodyPr/>
                    <a:lstStyle/>
                    <a:p>
                      <a:pPr marL="0" marR="0">
                        <a:lnSpc>
                          <a:spcPct val="107000"/>
                        </a:lnSpc>
                        <a:spcBef>
                          <a:spcPts val="200"/>
                        </a:spcBef>
                        <a:spcAft>
                          <a:spcPts val="0"/>
                        </a:spcAft>
                      </a:pPr>
                      <a:r>
                        <a:rPr lang="en-US" sz="1000" dirty="0">
                          <a:effectLst/>
                        </a:rPr>
                        <a:t>Estimated Impacts </a:t>
                      </a:r>
                      <a:endParaRPr lang="en-US" sz="1050" b="1"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txBody>
                  <a:tcPr marL="30580" marR="30580" marT="0" marB="0"/>
                </a:tc>
                <a:tc>
                  <a:txBody>
                    <a:bodyPr/>
                    <a:lstStyle/>
                    <a:p>
                      <a:pPr marL="0" marR="0">
                        <a:lnSpc>
                          <a:spcPct val="107000"/>
                        </a:lnSpc>
                        <a:spcBef>
                          <a:spcPts val="200"/>
                        </a:spcBef>
                        <a:spcAft>
                          <a:spcPts val="0"/>
                        </a:spcAft>
                      </a:pPr>
                      <a:r>
                        <a:rPr lang="en-US" sz="1000" dirty="0">
                          <a:effectLst/>
                        </a:rPr>
                        <a:t>Relevant Applications*</a:t>
                      </a:r>
                      <a:endParaRPr lang="en-US" sz="1050" b="1"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txBody>
                  <a:tcPr marL="30580" marR="30580" marT="0" marB="0"/>
                </a:tc>
                <a:tc>
                  <a:txBody>
                    <a:bodyPr/>
                    <a:lstStyle/>
                    <a:p>
                      <a:pPr marL="0" marR="0">
                        <a:lnSpc>
                          <a:spcPct val="107000"/>
                        </a:lnSpc>
                        <a:spcBef>
                          <a:spcPts val="200"/>
                        </a:spcBef>
                        <a:spcAft>
                          <a:spcPts val="0"/>
                        </a:spcAft>
                      </a:pPr>
                      <a:r>
                        <a:rPr lang="en-US" sz="1000" dirty="0">
                          <a:effectLst/>
                        </a:rPr>
                        <a:t>Program </a:t>
                      </a:r>
                      <a:endParaRPr lang="en-US" sz="1050" b="1" dirty="0">
                        <a:solidFill>
                          <a:srgbClr val="0D0D0D"/>
                        </a:solidFill>
                        <a:effectLst/>
                        <a:latin typeface="Calibri" panose="020F0502020204030204" pitchFamily="34" charset="0"/>
                        <a:ea typeface="Times New Roman" panose="02020603050405020304" pitchFamily="18" charset="0"/>
                        <a:cs typeface="Arial" panose="020B0604020202020204" pitchFamily="34" charset="0"/>
                      </a:endParaRPr>
                    </a:p>
                  </a:txBody>
                  <a:tcPr marL="30580" marR="30580" marT="0" marB="0"/>
                </a:tc>
                <a:extLst>
                  <a:ext uri="{0D108BD9-81ED-4DB2-BD59-A6C34878D82A}">
                    <a16:rowId xmlns:a16="http://schemas.microsoft.com/office/drawing/2014/main" val="3529921498"/>
                  </a:ext>
                </a:extLst>
              </a:tr>
              <a:tr h="303966">
                <a:tc>
                  <a:txBody>
                    <a:bodyPr/>
                    <a:lstStyle/>
                    <a:p>
                      <a:pPr marL="0" marR="0">
                        <a:lnSpc>
                          <a:spcPct val="107000"/>
                        </a:lnSpc>
                        <a:spcBef>
                          <a:spcPts val="0"/>
                        </a:spcBef>
                        <a:spcAft>
                          <a:spcPts val="0"/>
                        </a:spcAft>
                      </a:pPr>
                      <a:r>
                        <a:rPr lang="en-US" sz="1000" dirty="0">
                          <a:effectLst/>
                        </a:rPr>
                        <a:t>Safety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tc>
                  <a:txBody>
                    <a:bodyPr/>
                    <a:lstStyle/>
                    <a:p>
                      <a:pPr marL="0" marR="0">
                        <a:lnSpc>
                          <a:spcPct val="107000"/>
                        </a:lnSpc>
                        <a:spcBef>
                          <a:spcPts val="0"/>
                        </a:spcBef>
                        <a:spcAft>
                          <a:spcPts val="0"/>
                        </a:spcAft>
                      </a:pPr>
                      <a:r>
                        <a:rPr lang="en-US" sz="1000" dirty="0">
                          <a:effectLst/>
                        </a:rPr>
                        <a:t>Crash population targeted by V2I safety applications at intersections includes up to 575,000 crashes (involving more than 5,100 fatalities) annually**</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tc>
                  <a:txBody>
                    <a:bodyPr/>
                    <a:lstStyle/>
                    <a:p>
                      <a:pPr marL="0" marR="0">
                        <a:lnSpc>
                          <a:spcPct val="107000"/>
                        </a:lnSpc>
                        <a:spcBef>
                          <a:spcPts val="0"/>
                        </a:spcBef>
                        <a:spcAft>
                          <a:spcPts val="0"/>
                        </a:spcAft>
                      </a:pPr>
                      <a:r>
                        <a:rPr lang="en-US" sz="1000" dirty="0">
                          <a:effectLst/>
                        </a:rPr>
                        <a:t>PCW, RLVW, SSGA, SSVW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tc>
                  <a:txBody>
                    <a:bodyPr/>
                    <a:lstStyle/>
                    <a:p>
                      <a:pPr marL="0" marR="0">
                        <a:lnSpc>
                          <a:spcPct val="107000"/>
                        </a:lnSpc>
                        <a:spcBef>
                          <a:spcPts val="0"/>
                        </a:spcBef>
                        <a:spcAft>
                          <a:spcPts val="0"/>
                        </a:spcAft>
                      </a:pPr>
                      <a:r>
                        <a:rPr lang="en-US" sz="1000" dirty="0">
                          <a:effectLst/>
                        </a:rPr>
                        <a:t>V2I Safety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extLst>
                  <a:ext uri="{0D108BD9-81ED-4DB2-BD59-A6C34878D82A}">
                    <a16:rowId xmlns:a16="http://schemas.microsoft.com/office/drawing/2014/main" val="3167880976"/>
                  </a:ext>
                </a:extLst>
              </a:tr>
              <a:tr h="303966">
                <a:tc>
                  <a:txBody>
                    <a:bodyPr/>
                    <a:lstStyle/>
                    <a:p>
                      <a:pPr marL="0" marR="0">
                        <a:lnSpc>
                          <a:spcPct val="107000"/>
                        </a:lnSpc>
                        <a:spcBef>
                          <a:spcPts val="0"/>
                        </a:spcBef>
                        <a:spcAft>
                          <a:spcPts val="0"/>
                        </a:spcAft>
                      </a:pPr>
                      <a:r>
                        <a:rPr lang="en-US" sz="1000" dirty="0">
                          <a:effectLst/>
                        </a:rPr>
                        <a:t>Safety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tc>
                  <a:txBody>
                    <a:bodyPr/>
                    <a:lstStyle/>
                    <a:p>
                      <a:pPr marL="0" marR="0">
                        <a:lnSpc>
                          <a:spcPct val="107000"/>
                        </a:lnSpc>
                        <a:spcBef>
                          <a:spcPts val="0"/>
                        </a:spcBef>
                        <a:spcAft>
                          <a:spcPts val="0"/>
                        </a:spcAft>
                      </a:pPr>
                      <a:r>
                        <a:rPr lang="en-US" sz="1000" dirty="0">
                          <a:effectLst/>
                        </a:rPr>
                        <a:t>Crash population targeted by V2I safety applications at curves includes up to 169,000 crashes (including 5,000 fatal crashes) annually**</a:t>
                      </a:r>
                      <a:r>
                        <a:rPr lang="en-US" sz="900" dirty="0">
                          <a:effectLst/>
                        </a:rPr>
                        <a:t>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tc>
                  <a:txBody>
                    <a:bodyPr/>
                    <a:lstStyle/>
                    <a:p>
                      <a:pPr marL="0" marR="0">
                        <a:lnSpc>
                          <a:spcPct val="107000"/>
                        </a:lnSpc>
                        <a:spcBef>
                          <a:spcPts val="0"/>
                        </a:spcBef>
                        <a:spcAft>
                          <a:spcPts val="0"/>
                        </a:spcAft>
                      </a:pPr>
                      <a:r>
                        <a:rPr lang="en-US" sz="1000" dirty="0">
                          <a:effectLst/>
                        </a:rPr>
                        <a:t>CSW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tc>
                  <a:txBody>
                    <a:bodyPr/>
                    <a:lstStyle/>
                    <a:p>
                      <a:pPr marL="0" marR="0">
                        <a:lnSpc>
                          <a:spcPct val="107000"/>
                        </a:lnSpc>
                        <a:spcBef>
                          <a:spcPts val="0"/>
                        </a:spcBef>
                        <a:spcAft>
                          <a:spcPts val="0"/>
                        </a:spcAft>
                      </a:pPr>
                      <a:r>
                        <a:rPr lang="en-US" sz="1000" dirty="0">
                          <a:effectLst/>
                        </a:rPr>
                        <a:t>V2I Safety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extLst>
                  <a:ext uri="{0D108BD9-81ED-4DB2-BD59-A6C34878D82A}">
                    <a16:rowId xmlns:a16="http://schemas.microsoft.com/office/drawing/2014/main" val="2391925978"/>
                  </a:ext>
                </a:extLst>
              </a:tr>
              <a:tr h="303966">
                <a:tc>
                  <a:txBody>
                    <a:bodyPr/>
                    <a:lstStyle/>
                    <a:p>
                      <a:pPr marL="0" marR="0">
                        <a:lnSpc>
                          <a:spcPct val="107000"/>
                        </a:lnSpc>
                        <a:spcBef>
                          <a:spcPts val="0"/>
                        </a:spcBef>
                        <a:spcAft>
                          <a:spcPts val="0"/>
                        </a:spcAft>
                      </a:pPr>
                      <a:r>
                        <a:rPr lang="en-US" sz="1000" dirty="0">
                          <a:effectLst/>
                        </a:rPr>
                        <a:t>Safety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tc>
                  <a:txBody>
                    <a:bodyPr/>
                    <a:lstStyle/>
                    <a:p>
                      <a:pPr marL="0" marR="0">
                        <a:lnSpc>
                          <a:spcPct val="107000"/>
                        </a:lnSpc>
                        <a:spcBef>
                          <a:spcPts val="0"/>
                        </a:spcBef>
                        <a:spcAft>
                          <a:spcPts val="0"/>
                        </a:spcAft>
                      </a:pPr>
                      <a:r>
                        <a:rPr lang="en-US" sz="1000" dirty="0">
                          <a:effectLst/>
                        </a:rPr>
                        <a:t>Reduction of crashes by up to 25% during winter weather due to weather traffic management applications on freeways***</a:t>
                      </a:r>
                      <a:r>
                        <a:rPr lang="en-US" sz="900" dirty="0">
                          <a:effectLst/>
                        </a:rPr>
                        <a:t>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tc>
                  <a:txBody>
                    <a:bodyPr/>
                    <a:lstStyle/>
                    <a:p>
                      <a:pPr marL="0" marR="0">
                        <a:lnSpc>
                          <a:spcPct val="107000"/>
                        </a:lnSpc>
                        <a:spcBef>
                          <a:spcPts val="0"/>
                        </a:spcBef>
                        <a:spcAft>
                          <a:spcPts val="0"/>
                        </a:spcAft>
                      </a:pPr>
                      <a:r>
                        <a:rPr lang="en-US" sz="1000" dirty="0">
                          <a:effectLst/>
                        </a:rPr>
                        <a:t>WRTM-VSL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tc>
                  <a:txBody>
                    <a:bodyPr/>
                    <a:lstStyle/>
                    <a:p>
                      <a:pPr marL="0" marR="0">
                        <a:lnSpc>
                          <a:spcPct val="107000"/>
                        </a:lnSpc>
                        <a:spcBef>
                          <a:spcPts val="0"/>
                        </a:spcBef>
                        <a:spcAft>
                          <a:spcPts val="0"/>
                        </a:spcAft>
                      </a:pPr>
                      <a:r>
                        <a:rPr lang="en-US" sz="1000" dirty="0">
                          <a:effectLst/>
                        </a:rPr>
                        <a:t>RWM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extLst>
                  <a:ext uri="{0D108BD9-81ED-4DB2-BD59-A6C34878D82A}">
                    <a16:rowId xmlns:a16="http://schemas.microsoft.com/office/drawing/2014/main" val="150536089"/>
                  </a:ext>
                </a:extLst>
              </a:tr>
              <a:tr h="303966">
                <a:tc>
                  <a:txBody>
                    <a:bodyPr/>
                    <a:lstStyle/>
                    <a:p>
                      <a:pPr marL="0" marR="0">
                        <a:lnSpc>
                          <a:spcPct val="107000"/>
                        </a:lnSpc>
                        <a:spcBef>
                          <a:spcPts val="0"/>
                        </a:spcBef>
                        <a:spcAft>
                          <a:spcPts val="0"/>
                        </a:spcAft>
                      </a:pPr>
                      <a:r>
                        <a:rPr lang="en-US" sz="1000" dirty="0">
                          <a:effectLst/>
                        </a:rPr>
                        <a:t>Safety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tc>
                  <a:txBody>
                    <a:bodyPr/>
                    <a:lstStyle/>
                    <a:p>
                      <a:pPr marL="0" marR="0">
                        <a:lnSpc>
                          <a:spcPct val="107000"/>
                        </a:lnSpc>
                        <a:spcBef>
                          <a:spcPts val="0"/>
                        </a:spcBef>
                        <a:spcAft>
                          <a:spcPts val="0"/>
                        </a:spcAft>
                      </a:pPr>
                      <a:r>
                        <a:rPr lang="en-US" sz="1000" dirty="0">
                          <a:effectLst/>
                        </a:rPr>
                        <a:t>Reduction in speed variations between freeway segments by 18%-58% and within freeway segments by 10%-47%, resulting in fewer rear-end crashes****</a:t>
                      </a:r>
                      <a:r>
                        <a:rPr lang="en-US" sz="900" dirty="0">
                          <a:effectLst/>
                        </a:rPr>
                        <a:t>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tc>
                  <a:txBody>
                    <a:bodyPr/>
                    <a:lstStyle/>
                    <a:p>
                      <a:pPr marL="0" marR="0">
                        <a:lnSpc>
                          <a:spcPct val="107000"/>
                        </a:lnSpc>
                        <a:spcBef>
                          <a:spcPts val="0"/>
                        </a:spcBef>
                        <a:spcAft>
                          <a:spcPts val="0"/>
                        </a:spcAft>
                      </a:pPr>
                      <a:r>
                        <a:rPr lang="en-US" sz="1000" dirty="0">
                          <a:effectLst/>
                        </a:rPr>
                        <a:t>SPD-HARM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tc>
                  <a:txBody>
                    <a:bodyPr/>
                    <a:lstStyle/>
                    <a:p>
                      <a:pPr marL="0" marR="0">
                        <a:lnSpc>
                          <a:spcPct val="107000"/>
                        </a:lnSpc>
                        <a:spcBef>
                          <a:spcPts val="0"/>
                        </a:spcBef>
                        <a:spcAft>
                          <a:spcPts val="0"/>
                        </a:spcAft>
                      </a:pPr>
                      <a:r>
                        <a:rPr lang="en-US" sz="1000" dirty="0">
                          <a:effectLst/>
                        </a:rPr>
                        <a:t>DMA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extLst>
                  <a:ext uri="{0D108BD9-81ED-4DB2-BD59-A6C34878D82A}">
                    <a16:rowId xmlns:a16="http://schemas.microsoft.com/office/drawing/2014/main" val="309633079"/>
                  </a:ext>
                </a:extLst>
              </a:tr>
              <a:tr h="303966">
                <a:tc>
                  <a:txBody>
                    <a:bodyPr/>
                    <a:lstStyle/>
                    <a:p>
                      <a:pPr marL="0" marR="0">
                        <a:lnSpc>
                          <a:spcPct val="107000"/>
                        </a:lnSpc>
                        <a:spcBef>
                          <a:spcPts val="0"/>
                        </a:spcBef>
                        <a:spcAft>
                          <a:spcPts val="0"/>
                        </a:spcAft>
                      </a:pPr>
                      <a:r>
                        <a:rPr lang="en-US" sz="1000" dirty="0">
                          <a:effectLst/>
                        </a:rPr>
                        <a:t>Safety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tc>
                  <a:txBody>
                    <a:bodyPr/>
                    <a:lstStyle/>
                    <a:p>
                      <a:pPr marL="0" marR="0">
                        <a:lnSpc>
                          <a:spcPct val="107000"/>
                        </a:lnSpc>
                        <a:spcBef>
                          <a:spcPts val="0"/>
                        </a:spcBef>
                        <a:spcAft>
                          <a:spcPts val="0"/>
                        </a:spcAft>
                      </a:pPr>
                      <a:r>
                        <a:rPr lang="en-US" sz="1000" dirty="0">
                          <a:effectLst/>
                        </a:rPr>
                        <a:t>Fewer instances of hard braking and up to 89% reduction in maximum deceleration in incident zones***</a:t>
                      </a:r>
                      <a:r>
                        <a:rPr lang="en-US" sz="900" dirty="0">
                          <a:effectLst/>
                        </a:rPr>
                        <a:t>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tc>
                  <a:txBody>
                    <a:bodyPr/>
                    <a:lstStyle/>
                    <a:p>
                      <a:pPr marL="0" marR="0">
                        <a:lnSpc>
                          <a:spcPct val="107000"/>
                        </a:lnSpc>
                        <a:spcBef>
                          <a:spcPts val="0"/>
                        </a:spcBef>
                        <a:spcAft>
                          <a:spcPts val="0"/>
                        </a:spcAft>
                      </a:pPr>
                      <a:r>
                        <a:rPr lang="en-US" sz="1000" dirty="0">
                          <a:effectLst/>
                        </a:rPr>
                        <a:t>INC-ZONE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tc>
                  <a:txBody>
                    <a:bodyPr/>
                    <a:lstStyle/>
                    <a:p>
                      <a:pPr marL="0" marR="0">
                        <a:lnSpc>
                          <a:spcPct val="107000"/>
                        </a:lnSpc>
                        <a:spcBef>
                          <a:spcPts val="0"/>
                        </a:spcBef>
                        <a:spcAft>
                          <a:spcPts val="0"/>
                        </a:spcAft>
                      </a:pPr>
                      <a:r>
                        <a:rPr lang="en-US" sz="1000" dirty="0">
                          <a:effectLst/>
                        </a:rPr>
                        <a:t>DMA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extLst>
                  <a:ext uri="{0D108BD9-81ED-4DB2-BD59-A6C34878D82A}">
                    <a16:rowId xmlns:a16="http://schemas.microsoft.com/office/drawing/2014/main" val="502070126"/>
                  </a:ext>
                </a:extLst>
              </a:tr>
              <a:tr h="303966">
                <a:tc>
                  <a:txBody>
                    <a:bodyPr/>
                    <a:lstStyle/>
                    <a:p>
                      <a:pPr marL="0" marR="0">
                        <a:lnSpc>
                          <a:spcPct val="107000"/>
                        </a:lnSpc>
                        <a:spcBef>
                          <a:spcPts val="0"/>
                        </a:spcBef>
                        <a:spcAft>
                          <a:spcPts val="0"/>
                        </a:spcAft>
                      </a:pPr>
                      <a:r>
                        <a:rPr lang="en-US" sz="1000" dirty="0">
                          <a:effectLst/>
                        </a:rPr>
                        <a:t>Mobility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tc>
                  <a:txBody>
                    <a:bodyPr/>
                    <a:lstStyle/>
                    <a:p>
                      <a:pPr marL="0" marR="0">
                        <a:lnSpc>
                          <a:spcPct val="107000"/>
                        </a:lnSpc>
                        <a:spcBef>
                          <a:spcPts val="0"/>
                        </a:spcBef>
                        <a:spcAft>
                          <a:spcPts val="0"/>
                        </a:spcAft>
                      </a:pPr>
                      <a:r>
                        <a:rPr lang="en-US" sz="1000" dirty="0">
                          <a:effectLst/>
                        </a:rPr>
                        <a:t>Reduction in travel time on arterial corridors by 6% to 27% when combined multimodal traffic signal system is implemented***</a:t>
                      </a:r>
                      <a:r>
                        <a:rPr lang="en-US" sz="900" dirty="0">
                          <a:effectLst/>
                        </a:rPr>
                        <a:t>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tc>
                  <a:txBody>
                    <a:bodyPr/>
                    <a:lstStyle/>
                    <a:p>
                      <a:pPr marL="0" marR="0">
                        <a:lnSpc>
                          <a:spcPct val="107000"/>
                        </a:lnSpc>
                        <a:spcBef>
                          <a:spcPts val="0"/>
                        </a:spcBef>
                        <a:spcAft>
                          <a:spcPts val="0"/>
                        </a:spcAft>
                      </a:pPr>
                      <a:r>
                        <a:rPr lang="en-US" sz="1000" dirty="0">
                          <a:effectLst/>
                        </a:rPr>
                        <a:t>I-SIG, FSP, TSP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tc>
                  <a:txBody>
                    <a:bodyPr/>
                    <a:lstStyle/>
                    <a:p>
                      <a:pPr marL="0" marR="0">
                        <a:lnSpc>
                          <a:spcPct val="107000"/>
                        </a:lnSpc>
                        <a:spcBef>
                          <a:spcPts val="0"/>
                        </a:spcBef>
                        <a:spcAft>
                          <a:spcPts val="0"/>
                        </a:spcAft>
                      </a:pPr>
                      <a:r>
                        <a:rPr lang="en-US" sz="1000" dirty="0">
                          <a:effectLst/>
                        </a:rPr>
                        <a:t>DMA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extLst>
                  <a:ext uri="{0D108BD9-81ED-4DB2-BD59-A6C34878D82A}">
                    <a16:rowId xmlns:a16="http://schemas.microsoft.com/office/drawing/2014/main" val="504748051"/>
                  </a:ext>
                </a:extLst>
              </a:tr>
              <a:tr h="176375">
                <a:tc>
                  <a:txBody>
                    <a:bodyPr/>
                    <a:lstStyle/>
                    <a:p>
                      <a:pPr marL="0" marR="0">
                        <a:lnSpc>
                          <a:spcPct val="107000"/>
                        </a:lnSpc>
                        <a:spcBef>
                          <a:spcPts val="0"/>
                        </a:spcBef>
                        <a:spcAft>
                          <a:spcPts val="0"/>
                        </a:spcAft>
                      </a:pPr>
                      <a:r>
                        <a:rPr lang="en-US" sz="1000" dirty="0">
                          <a:effectLst/>
                        </a:rPr>
                        <a:t>Mobility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tc>
                  <a:txBody>
                    <a:bodyPr/>
                    <a:lstStyle/>
                    <a:p>
                      <a:pPr marL="0" marR="0">
                        <a:lnSpc>
                          <a:spcPct val="107000"/>
                        </a:lnSpc>
                        <a:spcBef>
                          <a:spcPts val="0"/>
                        </a:spcBef>
                        <a:spcAft>
                          <a:spcPts val="0"/>
                        </a:spcAft>
                      </a:pPr>
                      <a:r>
                        <a:rPr lang="en-US" sz="1000" dirty="0">
                          <a:effectLst/>
                        </a:rPr>
                        <a:t>Reduction in travel time for transit vehicles by up to 10% with priority***</a:t>
                      </a:r>
                      <a:r>
                        <a:rPr lang="en-US" sz="900" dirty="0">
                          <a:effectLst/>
                        </a:rPr>
                        <a:t>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tc>
                  <a:txBody>
                    <a:bodyPr/>
                    <a:lstStyle/>
                    <a:p>
                      <a:pPr marL="0" marR="0">
                        <a:lnSpc>
                          <a:spcPct val="107000"/>
                        </a:lnSpc>
                        <a:spcBef>
                          <a:spcPts val="0"/>
                        </a:spcBef>
                        <a:spcAft>
                          <a:spcPts val="0"/>
                        </a:spcAft>
                      </a:pPr>
                      <a:r>
                        <a:rPr lang="en-US" sz="1000" dirty="0">
                          <a:effectLst/>
                        </a:rPr>
                        <a:t>TSP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tc>
                  <a:txBody>
                    <a:bodyPr/>
                    <a:lstStyle/>
                    <a:p>
                      <a:pPr marL="0" marR="0">
                        <a:lnSpc>
                          <a:spcPct val="107000"/>
                        </a:lnSpc>
                        <a:spcBef>
                          <a:spcPts val="0"/>
                        </a:spcBef>
                        <a:spcAft>
                          <a:spcPts val="0"/>
                        </a:spcAft>
                      </a:pPr>
                      <a:r>
                        <a:rPr lang="en-US" sz="1000" dirty="0">
                          <a:effectLst/>
                        </a:rPr>
                        <a:t>DMA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extLst>
                  <a:ext uri="{0D108BD9-81ED-4DB2-BD59-A6C34878D82A}">
                    <a16:rowId xmlns:a16="http://schemas.microsoft.com/office/drawing/2014/main" val="3318197657"/>
                  </a:ext>
                </a:extLst>
              </a:tr>
              <a:tr h="303966">
                <a:tc>
                  <a:txBody>
                    <a:bodyPr/>
                    <a:lstStyle/>
                    <a:p>
                      <a:pPr marL="0" marR="0">
                        <a:lnSpc>
                          <a:spcPct val="107000"/>
                        </a:lnSpc>
                        <a:spcBef>
                          <a:spcPts val="0"/>
                        </a:spcBef>
                        <a:spcAft>
                          <a:spcPts val="0"/>
                        </a:spcAft>
                      </a:pPr>
                      <a:r>
                        <a:rPr lang="en-US" sz="1000" dirty="0">
                          <a:effectLst/>
                        </a:rPr>
                        <a:t>Mobility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tc>
                  <a:txBody>
                    <a:bodyPr/>
                    <a:lstStyle/>
                    <a:p>
                      <a:pPr marL="0" marR="0">
                        <a:lnSpc>
                          <a:spcPct val="107000"/>
                        </a:lnSpc>
                        <a:spcBef>
                          <a:spcPts val="0"/>
                        </a:spcBef>
                        <a:spcAft>
                          <a:spcPts val="0"/>
                        </a:spcAft>
                      </a:pPr>
                      <a:r>
                        <a:rPr lang="en-US" sz="1000" dirty="0">
                          <a:effectLst/>
                        </a:rPr>
                        <a:t>Reduction in travel time by up to 23% and number of stops by up to 15% for emergency vehicles***</a:t>
                      </a:r>
                      <a:r>
                        <a:rPr lang="en-US" sz="900" dirty="0">
                          <a:effectLst/>
                        </a:rPr>
                        <a:t>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tc>
                  <a:txBody>
                    <a:bodyPr/>
                    <a:lstStyle/>
                    <a:p>
                      <a:pPr marL="0" marR="0">
                        <a:lnSpc>
                          <a:spcPct val="107000"/>
                        </a:lnSpc>
                        <a:spcBef>
                          <a:spcPts val="0"/>
                        </a:spcBef>
                        <a:spcAft>
                          <a:spcPts val="0"/>
                        </a:spcAft>
                      </a:pPr>
                      <a:r>
                        <a:rPr lang="en-US" sz="1000" dirty="0">
                          <a:effectLst/>
                        </a:rPr>
                        <a:t>INC-ZONE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tc>
                  <a:txBody>
                    <a:bodyPr/>
                    <a:lstStyle/>
                    <a:p>
                      <a:pPr marL="0" marR="0">
                        <a:lnSpc>
                          <a:spcPct val="107000"/>
                        </a:lnSpc>
                        <a:spcBef>
                          <a:spcPts val="0"/>
                        </a:spcBef>
                        <a:spcAft>
                          <a:spcPts val="0"/>
                        </a:spcAft>
                      </a:pPr>
                      <a:r>
                        <a:rPr lang="en-US" sz="1000" dirty="0">
                          <a:effectLst/>
                        </a:rPr>
                        <a:t>DMA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extLst>
                  <a:ext uri="{0D108BD9-81ED-4DB2-BD59-A6C34878D82A}">
                    <a16:rowId xmlns:a16="http://schemas.microsoft.com/office/drawing/2014/main" val="2982016874"/>
                  </a:ext>
                </a:extLst>
              </a:tr>
              <a:tr h="303966">
                <a:tc>
                  <a:txBody>
                    <a:bodyPr/>
                    <a:lstStyle/>
                    <a:p>
                      <a:pPr marL="0" marR="0">
                        <a:lnSpc>
                          <a:spcPct val="107000"/>
                        </a:lnSpc>
                        <a:spcBef>
                          <a:spcPts val="0"/>
                        </a:spcBef>
                        <a:spcAft>
                          <a:spcPts val="0"/>
                        </a:spcAft>
                      </a:pPr>
                      <a:r>
                        <a:rPr lang="en-US" sz="1000" dirty="0">
                          <a:effectLst/>
                        </a:rPr>
                        <a:t>Mobility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tc>
                  <a:txBody>
                    <a:bodyPr/>
                    <a:lstStyle/>
                    <a:p>
                      <a:pPr marL="0" marR="0">
                        <a:lnSpc>
                          <a:spcPct val="107000"/>
                        </a:lnSpc>
                        <a:spcBef>
                          <a:spcPts val="0"/>
                        </a:spcBef>
                        <a:spcAft>
                          <a:spcPts val="0"/>
                        </a:spcAft>
                      </a:pPr>
                      <a:r>
                        <a:rPr lang="en-US" sz="1000" dirty="0">
                          <a:effectLst/>
                        </a:rPr>
                        <a:t>Reduction in average network-wide delay of up to 14% due to alerts to incident zone workers***</a:t>
                      </a:r>
                      <a:r>
                        <a:rPr lang="en-US" sz="900" dirty="0">
                          <a:effectLst/>
                        </a:rPr>
                        <a:t>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tc>
                  <a:txBody>
                    <a:bodyPr/>
                    <a:lstStyle/>
                    <a:p>
                      <a:pPr marL="0" marR="0">
                        <a:lnSpc>
                          <a:spcPct val="107000"/>
                        </a:lnSpc>
                        <a:spcBef>
                          <a:spcPts val="0"/>
                        </a:spcBef>
                        <a:spcAft>
                          <a:spcPts val="0"/>
                        </a:spcAft>
                      </a:pPr>
                      <a:r>
                        <a:rPr lang="en-US" sz="1000" dirty="0">
                          <a:effectLst/>
                        </a:rPr>
                        <a:t>INC-ZONE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tc>
                  <a:txBody>
                    <a:bodyPr/>
                    <a:lstStyle/>
                    <a:p>
                      <a:pPr marL="0" marR="0">
                        <a:lnSpc>
                          <a:spcPct val="107000"/>
                        </a:lnSpc>
                        <a:spcBef>
                          <a:spcPts val="0"/>
                        </a:spcBef>
                        <a:spcAft>
                          <a:spcPts val="0"/>
                        </a:spcAft>
                      </a:pPr>
                      <a:r>
                        <a:rPr lang="en-US" sz="1000" dirty="0">
                          <a:effectLst/>
                        </a:rPr>
                        <a:t>DMA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extLst>
                  <a:ext uri="{0D108BD9-81ED-4DB2-BD59-A6C34878D82A}">
                    <a16:rowId xmlns:a16="http://schemas.microsoft.com/office/drawing/2014/main" val="1608634403"/>
                  </a:ext>
                </a:extLst>
              </a:tr>
              <a:tr h="303966">
                <a:tc>
                  <a:txBody>
                    <a:bodyPr/>
                    <a:lstStyle/>
                    <a:p>
                      <a:pPr marL="0" marR="0">
                        <a:lnSpc>
                          <a:spcPct val="107000"/>
                        </a:lnSpc>
                        <a:spcBef>
                          <a:spcPts val="0"/>
                        </a:spcBef>
                        <a:spcAft>
                          <a:spcPts val="0"/>
                        </a:spcAft>
                      </a:pPr>
                      <a:r>
                        <a:rPr lang="en-US" sz="1000" dirty="0">
                          <a:effectLst/>
                        </a:rPr>
                        <a:t>Mobility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tc>
                  <a:txBody>
                    <a:bodyPr/>
                    <a:lstStyle/>
                    <a:p>
                      <a:pPr marL="0" marR="0">
                        <a:lnSpc>
                          <a:spcPct val="107000"/>
                        </a:lnSpc>
                        <a:spcBef>
                          <a:spcPts val="0"/>
                        </a:spcBef>
                        <a:spcAft>
                          <a:spcPts val="0"/>
                        </a:spcAft>
                      </a:pPr>
                      <a:r>
                        <a:rPr lang="en-US" sz="1000" dirty="0">
                          <a:effectLst/>
                        </a:rPr>
                        <a:t>Annual travel time reductions of 246,000-740,000 hours when an integrated corridor management decision support system with eco-capabilities is implemented****</a:t>
                      </a:r>
                      <a:r>
                        <a:rPr lang="en-US" sz="900" dirty="0">
                          <a:effectLst/>
                        </a:rPr>
                        <a:t>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tc>
                  <a:txBody>
                    <a:bodyPr/>
                    <a:lstStyle/>
                    <a:p>
                      <a:pPr marL="0" marR="0">
                        <a:lnSpc>
                          <a:spcPct val="107000"/>
                        </a:lnSpc>
                        <a:spcBef>
                          <a:spcPts val="0"/>
                        </a:spcBef>
                        <a:spcAft>
                          <a:spcPts val="0"/>
                        </a:spcAft>
                      </a:pPr>
                      <a:r>
                        <a:rPr lang="en-US" sz="1000" dirty="0">
                          <a:effectLst/>
                        </a:rPr>
                        <a:t>Eco-ICM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tc>
                  <a:txBody>
                    <a:bodyPr/>
                    <a:lstStyle/>
                    <a:p>
                      <a:pPr marL="0" marR="0">
                        <a:lnSpc>
                          <a:spcPct val="107000"/>
                        </a:lnSpc>
                        <a:spcBef>
                          <a:spcPts val="0"/>
                        </a:spcBef>
                        <a:spcAft>
                          <a:spcPts val="0"/>
                        </a:spcAft>
                      </a:pPr>
                      <a:r>
                        <a:rPr lang="en-US" sz="1000" dirty="0">
                          <a:effectLst/>
                        </a:rPr>
                        <a:t>AERIS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extLst>
                  <a:ext uri="{0D108BD9-81ED-4DB2-BD59-A6C34878D82A}">
                    <a16:rowId xmlns:a16="http://schemas.microsoft.com/office/drawing/2014/main" val="1962485039"/>
                  </a:ext>
                </a:extLst>
              </a:tr>
              <a:tr h="357129">
                <a:tc>
                  <a:txBody>
                    <a:bodyPr/>
                    <a:lstStyle/>
                    <a:p>
                      <a:pPr marL="0" marR="0">
                        <a:lnSpc>
                          <a:spcPct val="107000"/>
                        </a:lnSpc>
                        <a:spcBef>
                          <a:spcPts val="0"/>
                        </a:spcBef>
                        <a:spcAft>
                          <a:spcPts val="0"/>
                        </a:spcAft>
                      </a:pPr>
                      <a:r>
                        <a:rPr lang="en-US" sz="1000" dirty="0">
                          <a:effectLst/>
                        </a:rPr>
                        <a:t>Mobility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tc>
                  <a:txBody>
                    <a:bodyPr/>
                    <a:lstStyle/>
                    <a:p>
                      <a:pPr marL="0" marR="0">
                        <a:lnSpc>
                          <a:spcPct val="107000"/>
                        </a:lnSpc>
                        <a:spcBef>
                          <a:spcPts val="0"/>
                        </a:spcBef>
                        <a:spcAft>
                          <a:spcPts val="0"/>
                        </a:spcAft>
                      </a:pPr>
                      <a:r>
                        <a:rPr lang="en-US" sz="1000" dirty="0">
                          <a:effectLst/>
                        </a:rPr>
                        <a:t>Reduction in travel time on freeways by 33% to 42% when cooperative adaptive cruise control, and speed harmonization are optimized for the environment****</a:t>
                      </a:r>
                      <a:r>
                        <a:rPr lang="en-US" sz="900" dirty="0">
                          <a:effectLst/>
                        </a:rPr>
                        <a:t>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tc>
                  <a:txBody>
                    <a:bodyPr/>
                    <a:lstStyle/>
                    <a:p>
                      <a:pPr marL="0" marR="0">
                        <a:lnSpc>
                          <a:spcPct val="107000"/>
                        </a:lnSpc>
                        <a:spcBef>
                          <a:spcPts val="0"/>
                        </a:spcBef>
                        <a:spcAft>
                          <a:spcPts val="0"/>
                        </a:spcAft>
                      </a:pPr>
                      <a:r>
                        <a:rPr lang="en-US" sz="1000" dirty="0">
                          <a:effectLst/>
                        </a:rPr>
                        <a:t>Eco-Lanes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tc>
                  <a:txBody>
                    <a:bodyPr/>
                    <a:lstStyle/>
                    <a:p>
                      <a:pPr marL="0" marR="0">
                        <a:lnSpc>
                          <a:spcPct val="107000"/>
                        </a:lnSpc>
                        <a:spcBef>
                          <a:spcPts val="0"/>
                        </a:spcBef>
                        <a:spcAft>
                          <a:spcPts val="0"/>
                        </a:spcAft>
                      </a:pPr>
                      <a:r>
                        <a:rPr lang="en-US" sz="1000" dirty="0">
                          <a:effectLst/>
                        </a:rPr>
                        <a:t>AERIS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extLst>
                  <a:ext uri="{0D108BD9-81ED-4DB2-BD59-A6C34878D82A}">
                    <a16:rowId xmlns:a16="http://schemas.microsoft.com/office/drawing/2014/main" val="2947849291"/>
                  </a:ext>
                </a:extLst>
              </a:tr>
              <a:tr h="357129">
                <a:tc>
                  <a:txBody>
                    <a:bodyPr/>
                    <a:lstStyle/>
                    <a:p>
                      <a:pPr marL="0" marR="0">
                        <a:lnSpc>
                          <a:spcPct val="107000"/>
                        </a:lnSpc>
                        <a:spcBef>
                          <a:spcPts val="0"/>
                        </a:spcBef>
                        <a:spcAft>
                          <a:spcPts val="0"/>
                        </a:spcAft>
                      </a:pPr>
                      <a:r>
                        <a:rPr lang="en-US" sz="1000" dirty="0">
                          <a:effectLst/>
                        </a:rPr>
                        <a:t>Environmental</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tc>
                  <a:txBody>
                    <a:bodyPr/>
                    <a:lstStyle/>
                    <a:p>
                      <a:pPr marL="0" marR="0">
                        <a:lnSpc>
                          <a:spcPct val="107000"/>
                        </a:lnSpc>
                        <a:spcBef>
                          <a:spcPts val="0"/>
                        </a:spcBef>
                        <a:spcAft>
                          <a:spcPts val="0"/>
                        </a:spcAft>
                      </a:pPr>
                      <a:r>
                        <a:rPr lang="en-US" sz="1000" dirty="0">
                          <a:effectLst/>
                        </a:rPr>
                        <a:t>Fuel savings of 2%-22% when signal operations and freeway lane management are optimized for the environment****</a:t>
                      </a:r>
                      <a:r>
                        <a:rPr lang="en-US" sz="900" dirty="0">
                          <a:effectLst/>
                        </a:rPr>
                        <a:t>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tc>
                  <a:txBody>
                    <a:bodyPr/>
                    <a:lstStyle/>
                    <a:p>
                      <a:pPr marL="0" marR="0">
                        <a:lnSpc>
                          <a:spcPct val="107000"/>
                        </a:lnSpc>
                        <a:spcBef>
                          <a:spcPts val="0"/>
                        </a:spcBef>
                        <a:spcAft>
                          <a:spcPts val="0"/>
                        </a:spcAft>
                      </a:pPr>
                      <a:r>
                        <a:rPr lang="en-US" sz="1000" dirty="0">
                          <a:effectLst/>
                        </a:rPr>
                        <a:t>Eco-Lanes, Eco-Signal Operations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tc>
                  <a:txBody>
                    <a:bodyPr/>
                    <a:lstStyle/>
                    <a:p>
                      <a:pPr marL="0" marR="0">
                        <a:lnSpc>
                          <a:spcPct val="107000"/>
                        </a:lnSpc>
                        <a:spcBef>
                          <a:spcPts val="0"/>
                        </a:spcBef>
                        <a:spcAft>
                          <a:spcPts val="0"/>
                        </a:spcAft>
                      </a:pPr>
                      <a:r>
                        <a:rPr lang="en-US" sz="1000" dirty="0">
                          <a:effectLst/>
                        </a:rPr>
                        <a:t>AERIS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extLst>
                  <a:ext uri="{0D108BD9-81ED-4DB2-BD59-A6C34878D82A}">
                    <a16:rowId xmlns:a16="http://schemas.microsoft.com/office/drawing/2014/main" val="651454226"/>
                  </a:ext>
                </a:extLst>
              </a:tr>
              <a:tr h="303966">
                <a:tc>
                  <a:txBody>
                    <a:bodyPr/>
                    <a:lstStyle/>
                    <a:p>
                      <a:pPr marL="0" marR="0">
                        <a:lnSpc>
                          <a:spcPct val="107000"/>
                        </a:lnSpc>
                        <a:spcBef>
                          <a:spcPts val="0"/>
                        </a:spcBef>
                        <a:spcAft>
                          <a:spcPts val="0"/>
                        </a:spcAft>
                      </a:pPr>
                      <a:r>
                        <a:rPr lang="en-US" sz="1000" dirty="0">
                          <a:effectLst/>
                        </a:rPr>
                        <a:t>Environmental</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tc>
                  <a:txBody>
                    <a:bodyPr/>
                    <a:lstStyle/>
                    <a:p>
                      <a:pPr marL="0" marR="0">
                        <a:lnSpc>
                          <a:spcPct val="107000"/>
                        </a:lnSpc>
                        <a:spcBef>
                          <a:spcPts val="0"/>
                        </a:spcBef>
                        <a:spcAft>
                          <a:spcPts val="0"/>
                        </a:spcAft>
                      </a:pPr>
                      <a:r>
                        <a:rPr lang="en-US" sz="1000" dirty="0">
                          <a:effectLst/>
                        </a:rPr>
                        <a:t>Annual fuel savings of 323,000-981,000 gallons when an integrated corridor management decision support system with eco-capabilities is implemented****</a:t>
                      </a:r>
                      <a:r>
                        <a:rPr lang="en-US" sz="900" dirty="0">
                          <a:effectLst/>
                        </a:rPr>
                        <a:t>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tc>
                  <a:txBody>
                    <a:bodyPr/>
                    <a:lstStyle/>
                    <a:p>
                      <a:pPr marL="0" marR="0">
                        <a:lnSpc>
                          <a:spcPct val="107000"/>
                        </a:lnSpc>
                        <a:spcBef>
                          <a:spcPts val="0"/>
                        </a:spcBef>
                        <a:spcAft>
                          <a:spcPts val="0"/>
                        </a:spcAft>
                      </a:pPr>
                      <a:r>
                        <a:rPr lang="en-US" sz="1000" dirty="0">
                          <a:effectLst/>
                        </a:rPr>
                        <a:t>Eco-ICM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tc>
                  <a:txBody>
                    <a:bodyPr/>
                    <a:lstStyle/>
                    <a:p>
                      <a:pPr marL="0" marR="0">
                        <a:lnSpc>
                          <a:spcPct val="107000"/>
                        </a:lnSpc>
                        <a:spcBef>
                          <a:spcPts val="0"/>
                        </a:spcBef>
                        <a:spcAft>
                          <a:spcPts val="0"/>
                        </a:spcAft>
                      </a:pPr>
                      <a:r>
                        <a:rPr lang="en-US" sz="1000" dirty="0">
                          <a:effectLst/>
                        </a:rPr>
                        <a:t>AERIS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extLst>
                  <a:ext uri="{0D108BD9-81ED-4DB2-BD59-A6C34878D82A}">
                    <a16:rowId xmlns:a16="http://schemas.microsoft.com/office/drawing/2014/main" val="1576898278"/>
                  </a:ext>
                </a:extLst>
              </a:tr>
              <a:tr h="303966">
                <a:tc>
                  <a:txBody>
                    <a:bodyPr/>
                    <a:lstStyle/>
                    <a:p>
                      <a:pPr marL="0" marR="0">
                        <a:lnSpc>
                          <a:spcPct val="107000"/>
                        </a:lnSpc>
                        <a:spcBef>
                          <a:spcPts val="0"/>
                        </a:spcBef>
                        <a:spcAft>
                          <a:spcPts val="0"/>
                        </a:spcAft>
                      </a:pPr>
                      <a:r>
                        <a:rPr lang="en-US" sz="1000" dirty="0">
                          <a:effectLst/>
                        </a:rPr>
                        <a:t>Environmental</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tc>
                  <a:txBody>
                    <a:bodyPr/>
                    <a:lstStyle/>
                    <a:p>
                      <a:pPr marL="0" marR="0">
                        <a:lnSpc>
                          <a:spcPct val="107000"/>
                        </a:lnSpc>
                        <a:spcBef>
                          <a:spcPts val="0"/>
                        </a:spcBef>
                        <a:spcAft>
                          <a:spcPts val="0"/>
                        </a:spcAft>
                      </a:pPr>
                      <a:r>
                        <a:rPr lang="en-US" sz="1000" dirty="0">
                          <a:effectLst/>
                        </a:rPr>
                        <a:t>Annual mobile emissions savings of 3,100-9,400 tons when an integrated corridor management decision support system with eco-capabilities is implemented****</a:t>
                      </a:r>
                      <a:r>
                        <a:rPr lang="en-US" sz="900" dirty="0">
                          <a:effectLst/>
                        </a:rPr>
                        <a:t>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tc>
                  <a:txBody>
                    <a:bodyPr/>
                    <a:lstStyle/>
                    <a:p>
                      <a:pPr marL="0" marR="0">
                        <a:lnSpc>
                          <a:spcPct val="107000"/>
                        </a:lnSpc>
                        <a:spcBef>
                          <a:spcPts val="0"/>
                        </a:spcBef>
                        <a:spcAft>
                          <a:spcPts val="0"/>
                        </a:spcAft>
                      </a:pPr>
                      <a:r>
                        <a:rPr lang="en-US" sz="1000" dirty="0">
                          <a:effectLst/>
                        </a:rPr>
                        <a:t>Eco-ICM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tc>
                  <a:txBody>
                    <a:bodyPr/>
                    <a:lstStyle/>
                    <a:p>
                      <a:pPr marL="0" marR="0">
                        <a:lnSpc>
                          <a:spcPct val="107000"/>
                        </a:lnSpc>
                        <a:spcBef>
                          <a:spcPts val="0"/>
                        </a:spcBef>
                        <a:spcAft>
                          <a:spcPts val="0"/>
                        </a:spcAft>
                      </a:pPr>
                      <a:r>
                        <a:rPr lang="en-US" sz="1000" dirty="0">
                          <a:effectLst/>
                        </a:rPr>
                        <a:t>AERIS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30580" marR="30580" marT="0" marB="0"/>
                </a:tc>
                <a:extLst>
                  <a:ext uri="{0D108BD9-81ED-4DB2-BD59-A6C34878D82A}">
                    <a16:rowId xmlns:a16="http://schemas.microsoft.com/office/drawing/2014/main" val="74599905"/>
                  </a:ext>
                </a:extLst>
              </a:tr>
            </a:tbl>
          </a:graphicData>
        </a:graphic>
      </p:graphicFrame>
    </p:spTree>
    <p:extLst>
      <p:ext uri="{BB962C8B-B14F-4D97-AF65-F5344CB8AC3E}">
        <p14:creationId xmlns:p14="http://schemas.microsoft.com/office/powerpoint/2010/main" val="980202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D866F94A-E44B-41D3-ABE7-49B85519E35A}"/>
              </a:ext>
            </a:extLst>
          </p:cNvPr>
          <p:cNvSpPr>
            <a:spLocks noGrp="1"/>
          </p:cNvSpPr>
          <p:nvPr>
            <p:ph type="title"/>
          </p:nvPr>
        </p:nvSpPr>
        <p:spPr>
          <a:xfrm>
            <a:off x="457200" y="381000"/>
            <a:ext cx="8229600" cy="762000"/>
          </a:xfrm>
        </p:spPr>
        <p:txBody>
          <a:bodyPr/>
          <a:lstStyle/>
          <a:p>
            <a:r>
              <a:rPr lang="en-US" altLang="en-US" dirty="0"/>
              <a:t>Historical Context</a:t>
            </a:r>
          </a:p>
        </p:txBody>
      </p:sp>
      <p:sp>
        <p:nvSpPr>
          <p:cNvPr id="3" name="Content Placeholder 2">
            <a:extLst>
              <a:ext uri="{FF2B5EF4-FFF2-40B4-BE49-F238E27FC236}">
                <a16:creationId xmlns:a16="http://schemas.microsoft.com/office/drawing/2014/main" id="{11CC5CBC-6D28-4196-982E-E58695E2C0BD}"/>
              </a:ext>
            </a:extLst>
          </p:cNvPr>
          <p:cNvSpPr>
            <a:spLocks noGrp="1"/>
          </p:cNvSpPr>
          <p:nvPr>
            <p:ph idx="1"/>
          </p:nvPr>
        </p:nvSpPr>
        <p:spPr>
          <a:xfrm>
            <a:off x="457200" y="1295400"/>
            <a:ext cx="8229600" cy="4525963"/>
          </a:xfrm>
        </p:spPr>
        <p:txBody>
          <a:bodyPr/>
          <a:lstStyle/>
          <a:p>
            <a:r>
              <a:rPr lang="en-US" dirty="0"/>
              <a:t>1992 – FHWA Automated Highway System </a:t>
            </a:r>
          </a:p>
          <a:p>
            <a:r>
              <a:rPr lang="en-US" dirty="0"/>
              <a:t>1999 – FCC allocates 75 MHz of spectrum in the 5.9 GHz band for ITS applications</a:t>
            </a:r>
          </a:p>
          <a:p>
            <a:r>
              <a:rPr lang="en-US" dirty="0"/>
              <a:t>2003 – Vehicle Infrastructure Integration (VII) program formed by USDOT, AASHTO, and automakers</a:t>
            </a:r>
          </a:p>
          <a:p>
            <a:r>
              <a:rPr lang="en-US" dirty="0"/>
              <a:t>2006 – VII Concept of Operations published by USDOT</a:t>
            </a:r>
          </a:p>
          <a:p>
            <a:r>
              <a:rPr lang="en-US" dirty="0"/>
              <a:t>2006-09 – VII Proof-of-Concept testing with CAMP in Michigan</a:t>
            </a:r>
          </a:p>
          <a:p>
            <a:r>
              <a:rPr lang="en-US" dirty="0"/>
              <a:t>2011 – VII renamed to Connected Vehicle program; first demonstration of applications at ITS World Congress</a:t>
            </a:r>
          </a:p>
          <a:p>
            <a:r>
              <a:rPr lang="en-US" dirty="0"/>
              <a:t>2011-13 – Testing to determine future of NHTSA Rulemaking</a:t>
            </a:r>
          </a:p>
          <a:p>
            <a:r>
              <a:rPr lang="en-US" dirty="0"/>
              <a:t>2015 – USDOT announces Connected Vehicle Pilot Deployment awards to New York City DOT, the Tampa Hillsborough Expressway Authority, and Wyoming DOT</a:t>
            </a:r>
          </a:p>
          <a:p>
            <a:r>
              <a:rPr lang="en-US" dirty="0"/>
              <a:t>2019-20 – FCC issues notices of proposed rulemaking on allocation of the 5.9 GHz band and use of specific communications technology in that band </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1&quot;&gt;&lt;object type=&quot;1&quot; unique_id=&quot;10001&quot;&gt;&lt;object type=&quot;2&quot; unique_id=&quot;10002&quot;&gt;&lt;object type=&quot;3&quot; unique_id=&quot;10003&quot;&gt;&lt;property id=&quot;20148&quot; value=&quot;5&quot;/&gt;&lt;property id=&quot;20300&quot; value=&quot;Slide 1 - &amp;quot;ITS ePrimer  Module 14: Emerging Opportunities and Challenges&amp;quot;&quot;/&gt;&lt;property id=&quot;20307&quot; value=&quot;672&quot;/&gt;&lt;/object&gt;&lt;object type=&quot;3&quot; unique_id=&quot;10004&quot;&gt;&lt;property id=&quot;20148&quot; value=&quot;5&quot;/&gt;&lt;property id=&quot;20300&quot; value=&quot;Slide 2 - &amp;quot;Instructor&amp;quot;&quot;/&gt;&lt;property id=&quot;20307&quot; value=&quot;742&quot;/&gt;&lt;/object&gt;&lt;object type=&quot;3&quot; unique_id=&quot;10005&quot;&gt;&lt;property id=&quot;20148&quot; value=&quot;5&quot;/&gt;&lt;property id=&quot;20300&quot; value=&quot;Slide 3 - &amp;quot;Learning Objectives&amp;quot;&quot;/&gt;&lt;property id=&quot;20307&quot; value=&quot;792&quot;/&gt;&lt;/object&gt;&lt;object type=&quot;3&quot; unique_id=&quot;10006&quot;&gt;&lt;property id=&quot;20148&quot; value=&quot;5&quot;/&gt;&lt;property id=&quot;20300&quot; value=&quot;Slide 4 - &amp;quot;Purpose&amp;quot;&quot;/&gt;&lt;property id=&quot;20307&quot; value=&quot;793&quot;/&gt;&lt;/object&gt;&lt;object type=&quot;3&quot; unique_id=&quot;10007&quot;&gt;&lt;property id=&quot;20148&quot; value=&quot;5&quot;/&gt;&lt;property id=&quot;20300&quot; value=&quot;Slide 5 - &amp;quot;ITS:  Past, Present and Future&amp;quot;&quot;/&gt;&lt;property id=&quot;20307&quot; value=&quot;813&quot;/&gt;&lt;/object&gt;&lt;object type=&quot;3&quot; unique_id=&quot;10008&quot;&gt;&lt;property id=&quot;20148&quot; value=&quot;5&quot;/&gt;&lt;property id=&quot;20300&quot; value=&quot;Slide 6 - &amp;quot;Major Trends in Technology and Society&amp;quot;&quot;/&gt;&lt;property id=&quot;20307&quot; value=&quot;816&quot;/&gt;&lt;/object&gt;&lt;object type=&quot;3&quot; unique_id=&quot;10009&quot;&gt;&lt;property id=&quot;20148&quot; value=&quot;5&quot;/&gt;&lt;property id=&quot;20300&quot; value=&quot;Slide 7 - &amp;quot;The First 20 years of ITS (1991-2010)&amp;amp;#x09;&amp;quot;&quot;/&gt;&lt;property id=&quot;20307&quot; value=&quot;810&quot;/&gt;&lt;/object&gt;&lt;object type=&quot;3&quot; unique_id=&quot;10010&quot;&gt;&lt;property id=&quot;20148&quot; value=&quot;5&quot;/&gt;&lt;property id=&quot;20300&quot; value=&quot;Slide 8 - &amp;quot;Technological Breakthroughs Influence the Maturation of ITS (2010-2015)&amp;amp;#x09;&amp;quot;&quot;/&gt;&lt;property id=&quot;20307&quot; value=&quot;812&quot;/&gt;&lt;/object&gt;&lt;object type=&quot;3&quot; unique_id=&quot;10011&quot;&gt;&lt;property id=&quot;20148&quot; value=&quot;5&quot;/&gt;&lt;property id=&quot;20300&quot; value=&quot;Slide 9 - &amp;quot;Poll:  Does your personal vehicle include ADAS components that are empowered by recent advances in sensor and compu&quot;/&gt;&lt;property id=&quot;20307&quot; value=&quot;824&quot;/&gt;&lt;/object&gt;&lt;object type=&quot;3&quot; unique_id=&quot;10012&quot;&gt;&lt;property id=&quot;20148&quot; value=&quot;5&quot;/&gt;&lt;property id=&quot;20300&quot; value=&quot;Slide 10 - &amp;quot;Major Shift in Public and Private Sector Roles (2016-Future)&amp;amp;#x09;&amp;quot;&quot;/&gt;&lt;property id=&quot;20307&quot; value=&quot;811&quot;/&gt;&lt;/object&gt;&lt;object type=&quot;3&quot; unique_id=&quot;10013&quot;&gt;&lt;property id=&quot;20148&quot; value=&quot;5&quot;/&gt;&lt;property id=&quot;20300&quot; value=&quot;Slide 11 - &amp;quot;Summary/Looking Ahead&amp;quot;&quot;/&gt;&lt;property id=&quot;20307&quot; value=&quot;826&quot;/&gt;&lt;/object&gt;&lt;object type=&quot;3&quot; unique_id=&quot;10014&quot;&gt;&lt;property id=&quot;20148&quot; value=&quot;5&quot;/&gt;&lt;property id=&quot;20300&quot; value=&quot;Slide 12 - &amp;quot;Summary/Looking Ahead&amp;quot;&quot;/&gt;&lt;property id=&quot;20307&quot; value=&quot;809&quot;/&gt;&lt;/object&gt;&lt;object type=&quot;3&quot; unique_id=&quot;10015&quot;&gt;&lt;property id=&quot;20148&quot; value=&quot;5&quot;/&gt;&lt;property id=&quot;20300&quot; value=&quot;Slide 13 - &amp;quot;Opportunities and Challenges for Transportation Professionals&amp;quot;&quot;/&gt;&lt;property id=&quot;20307&quot; value=&quot;820&quot;/&gt;&lt;/object&gt;&lt;object type=&quot;3&quot; unique_id=&quot;10016&quot;&gt;&lt;property id=&quot;20148&quot; value=&quot;5&quot;/&gt;&lt;property id=&quot;20300&quot; value=&quot;Slide 14 - &amp;quot;Opportunities and Challenges for Transportation Professionals&amp;quot;&quot;/&gt;&lt;property id=&quot;20307&quot; value=&quot;725&quot;/&gt;&lt;/object&gt;&lt;object type=&quot;3&quot; unique_id=&quot;10017&quot;&gt;&lt;property id=&quot;20148&quot; value=&quot;5&quot;/&gt;&lt;property id=&quot;20300&quot; value=&quot;Slide 15 - &amp;quot;Poll:  Are you contributing actively or passively to crowd-sourced data sets being used to improve transportation &quot;/&gt;&lt;property id=&quot;20307&quot; value=&quot;825&quot;/&gt;&lt;/object&gt;&lt;object type=&quot;3&quot; unique_id=&quot;10018&quot;&gt;&lt;property id=&quot;20148&quot; value=&quot;5&quot;/&gt;&lt;property id=&quot;20300&quot; value=&quot;Slide 16 - &amp;quot;Opportunities and Challenges for Transportation Professionals&amp;quot;&quot;/&gt;&lt;property id=&quot;20307&quot; value=&quot;815&quot;/&gt;&lt;/object&gt;&lt;object type=&quot;3&quot; unique_id=&quot;10019&quot;&gt;&lt;property id=&quot;20148&quot; value=&quot;5&quot;/&gt;&lt;property id=&quot;20300&quot; value=&quot;Slide 17 - &amp;quot;References and Resources&amp;quot;&quot;/&gt;&lt;property id=&quot;20307&quot; value=&quot;821&quot;/&gt;&lt;/object&gt;&lt;object type=&quot;3&quot; unique_id=&quot;10020&quot;&gt;&lt;property id=&quot;20148&quot; value=&quot;5&quot;/&gt;&lt;property id=&quot;20300&quot; value=&quot;Slide 18 - &amp;quot;References&amp;quot;&quot;/&gt;&lt;property id=&quot;20307&quot; value=&quot;823&quot;/&gt;&lt;/object&gt;&lt;object type=&quot;3&quot; unique_id=&quot;10021&quot;&gt;&lt;property id=&quot;20148&quot; value=&quot;5&quot;/&gt;&lt;property id=&quot;20300&quot; value=&quot;Slide 19 - &amp;quot;References (cont'd)&amp;quot;&quot;/&gt;&lt;property id=&quot;20307&quot; value=&quot;819&quot;/&gt;&lt;/object&gt;&lt;object type=&quot;3&quot; unique_id=&quot;10022&quot;&gt;&lt;property id=&quot;20148&quot; value=&quot;5&quot;/&gt;&lt;property id=&quot;20300&quot; value=&quot;Slide 20 - &amp;quot;References (cont'd)&amp;quot;&quot;/&gt;&lt;property id=&quot;20307&quot; value=&quot;818&quot;/&gt;&lt;/object&gt;&lt;object type=&quot;3&quot; unique_id=&quot;10023&quot;&gt;&lt;property id=&quot;20148&quot; value=&quot;5&quot;/&gt;&lt;property id=&quot;20300&quot; value=&quot;Slide 21 - &amp;quot;References (cont'd)&amp;quot;&quot;/&gt;&lt;property id=&quot;20307&quot; value=&quot;827&quot;/&gt;&lt;/object&gt;&lt;object type=&quot;3&quot; unique_id=&quot;10024&quot;&gt;&lt;property id=&quot;20148&quot; value=&quot;5&quot;/&gt;&lt;property id=&quot;20300&quot; value=&quot;Slide 22 - &amp;quot;References (cont'd)&amp;quot;&quot;/&gt;&lt;property id=&quot;20307&quot; value=&quot;778&quot;/&gt;&lt;/object&gt;&lt;object type=&quot;3&quot; unique_id=&quot;10025&quot;&gt;&lt;property id=&quot;20148&quot; value=&quot;5&quot;/&gt;&lt;property id=&quot;20300&quot; value=&quot;Slide 23 - &amp;quot;References (cont'd)&amp;quot;&quot;/&gt;&lt;property id=&quot;20307&quot; value=&quot;779&quot;/&gt;&lt;/object&gt;&lt;object type=&quot;3&quot; unique_id=&quot;10026&quot;&gt;&lt;property id=&quot;20148&quot; value=&quot;5&quot;/&gt;&lt;property id=&quot;20300&quot; value=&quot;Slide 24 - &amp;quot;For More Information&amp;quot;&quot;/&gt;&lt;property id=&quot;20307&quot; value=&quot;828&quot;/&gt;&lt;/object&gt;&lt;object type=&quot;3&quot; unique_id=&quot;10027&quot;&gt;&lt;property id=&quot;20148&quot; value=&quot;5&quot;/&gt;&lt;property id=&quot;20300&quot; value=&quot;Slide 25&quot;/&gt;&lt;property id=&quot;20307&quot; value=&quot;829&quot;/&gt;&lt;/object&gt;&lt;object type=&quot;3&quot; unique_id=&quot;10028&quot;&gt;&lt;property id=&quot;20148&quot; value=&quot;5&quot;/&gt;&lt;property id=&quot;20300&quot; value=&quot;Slide 26 - &amp;quot;ITS ePrimer Webinar Series&amp;quot;&quot;/&gt;&lt;property id=&quot;20307&quot; value=&quot;830&quot;/&gt;&lt;/object&gt;&lt;object type=&quot;3&quot; unique_id=&quot;10029&quot;&gt;&lt;property id=&quot;20148&quot; value=&quot;5&quot;/&gt;&lt;property id=&quot;20300&quot; value=&quot;Slide 27 - &amp;quot;Review Questions&amp;quot;&quot;/&gt;&lt;property id=&quot;20307&quot; value=&quot;817&quot;/&gt;&lt;/object&gt;&lt;/object&gt;&lt;object type=&quot;8&quot; unique_id=&quot;10058&quot;&gt;&lt;/object&gt;&lt;/object&gt;&lt;/database&gt;"/>
  <p:tag name="MMPROD_NEXTUNIQUEID" val="10009"/>
  <p:tag name="SECTOMILLISECCONVERTED" val="1"/>
</p:tagLst>
</file>

<file path=ppt/theme/theme1.xml><?xml version="1.0" encoding="utf-8"?>
<a:theme xmlns:a="http://schemas.openxmlformats.org/drawingml/2006/main" name="2_RITA_Template_rev_2">
  <a:themeElements>
    <a:clrScheme name="2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RITA_Template_rev_2">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lnDef>
  </a:objectDefaults>
  <a:extraClrSchemeLst>
    <a:extraClrScheme>
      <a:clrScheme name="2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RITA_Template_rev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RITA_Template_rev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RITA_Template_rev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RITA_Template_rev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RITA_Template_rev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RITA_Template_rev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RITA_Template_rev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RITA_Template_rev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RITA_Template_rev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RITA_Template_rev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RITA_Template_rev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RITA_Template_rev_2">
  <a:themeElements>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RITA_Template_rev_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lnDef>
    <a:txDef>
      <a:spPr>
        <a:noFill/>
      </a:spPr>
      <a:bodyPr wrap="square" rtlCol="0">
        <a:spAutoFit/>
      </a:bodyPr>
      <a:lstStyle>
        <a:defPPr>
          <a:defRPr sz="1600" i="0" dirty="0" smtClean="0">
            <a:solidFill>
              <a:schemeClr val="tx1"/>
            </a:solidFill>
          </a:defRPr>
        </a:defPPr>
      </a:lstStyle>
    </a:txDef>
  </a:objectDefaults>
  <a:extraClrSchemeLst>
    <a:extraClrScheme>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RITA_Template_rev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RITA_Template_rev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RITA_Template_rev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RITA_Template_rev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RITA_Template_rev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RITA_Template_rev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RITA_Template_rev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RITA_Template_rev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RITA_Template_rev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RITA_Template_rev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RITA_Template_rev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34765</TotalTime>
  <Words>7535</Words>
  <Application>Microsoft Office PowerPoint</Application>
  <PresentationFormat>On-screen Show (4:3)</PresentationFormat>
  <Paragraphs>588</Paragraphs>
  <Slides>39</Slides>
  <Notes>34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39</vt:i4>
      </vt:variant>
    </vt:vector>
  </HeadingPairs>
  <TitlesOfParts>
    <vt:vector size="50" baseType="lpstr">
      <vt:lpstr>Arial</vt:lpstr>
      <vt:lpstr>Arial Unicode MS</vt:lpstr>
      <vt:lpstr>Book Antiqua</vt:lpstr>
      <vt:lpstr>Calibri</vt:lpstr>
      <vt:lpstr>Calibri Light</vt:lpstr>
      <vt:lpstr>Courier New</vt:lpstr>
      <vt:lpstr>Symbol</vt:lpstr>
      <vt:lpstr>Tahoma</vt:lpstr>
      <vt:lpstr>Wingdings</vt:lpstr>
      <vt:lpstr>2_RITA_Template_rev_2</vt:lpstr>
      <vt:lpstr>1_RITA_Template_rev_2</vt:lpstr>
      <vt:lpstr>ITS ePrimer  Module 13: Connected Vehicles</vt:lpstr>
      <vt:lpstr>PowerPoint Presentation</vt:lpstr>
      <vt:lpstr>Learning Objectives</vt:lpstr>
      <vt:lpstr>Introduction</vt:lpstr>
      <vt:lpstr>Connecting Vehicles and Infrastructure</vt:lpstr>
      <vt:lpstr>The Connected Vehicle Ecosystem</vt:lpstr>
      <vt:lpstr>Benefits of Connectivity</vt:lpstr>
      <vt:lpstr>CV Benefits</vt:lpstr>
      <vt:lpstr>Historical Context</vt:lpstr>
      <vt:lpstr>CV Applications</vt:lpstr>
      <vt:lpstr>CV Application Concepts </vt:lpstr>
      <vt:lpstr>Connected Vehicle Applications</vt:lpstr>
      <vt:lpstr>Example Application – Red Light Violation Warning</vt:lpstr>
      <vt:lpstr>CV Application Architecture Reference</vt:lpstr>
      <vt:lpstr>Connected Ecosystem Technologies</vt:lpstr>
      <vt:lpstr>Connected Vehicle Technologies</vt:lpstr>
      <vt:lpstr>Connected Infrastructure Technologies</vt:lpstr>
      <vt:lpstr>PowerPoint Presentation</vt:lpstr>
      <vt:lpstr>Communications and Messaging Standards</vt:lpstr>
      <vt:lpstr>Dedicated Short Range Communications (DSRC)</vt:lpstr>
      <vt:lpstr>3G/4G/LTE Cellular Communications</vt:lpstr>
      <vt:lpstr>Cellular V2X (C-V2X)</vt:lpstr>
      <vt:lpstr>Messaging Standards</vt:lpstr>
      <vt:lpstr>Cyber Security</vt:lpstr>
      <vt:lpstr>CV Initiatives and Programs</vt:lpstr>
      <vt:lpstr>USDOT Safety Pilot</vt:lpstr>
      <vt:lpstr>USDOT Connected Vehicle Pilot Program</vt:lpstr>
      <vt:lpstr>USDOT CV Pilot Deployment Program Sites</vt:lpstr>
      <vt:lpstr>Smart Cities - Columbus</vt:lpstr>
      <vt:lpstr>CV Pooled Fund Study</vt:lpstr>
      <vt:lpstr>Cooperative Automated Transportation (CAT) Coalition</vt:lpstr>
      <vt:lpstr>PowerPoint Presentation</vt:lpstr>
      <vt:lpstr>PowerPoint Presentation</vt:lpstr>
      <vt:lpstr>Connected Intersections</vt:lpstr>
      <vt:lpstr>International Harmonization</vt:lpstr>
      <vt:lpstr>Summary</vt:lpstr>
      <vt:lpstr>Summary</vt:lpstr>
      <vt:lpstr>References</vt:lpstr>
      <vt:lpstr>Questions?</vt:lpstr>
    </vt:vector>
  </TitlesOfParts>
  <Company>RITA/BTS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92st Transportation Research Board (TRB) Annual Meeting   January 14, 2013  Intelligent Transportation Systems: Annual U.S. State-of-the-Industry Review Session # 305</dc:title>
  <dc:creator>Charlie Velez</dc:creator>
  <cp:lastModifiedBy>kyle.garrett</cp:lastModifiedBy>
  <cp:revision>1948</cp:revision>
  <cp:lastPrinted>2016-03-28T18:32:29Z</cp:lastPrinted>
  <dcterms:created xsi:type="dcterms:W3CDTF">2016-03-21T09:39:04Z</dcterms:created>
  <dcterms:modified xsi:type="dcterms:W3CDTF">2021-04-22T17:35:37Z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Picture</vt:lpwstr>
  </property>
  <property fmtid="{D5CDD505-2E9C-101B-9397-08002B2CF9AE}" pid="3" name="ContentTypeId">
    <vt:lpwstr>0x010100B1C14FF59FA2E44DAD8098807D296F58</vt:lpwstr>
  </property>
  <property fmtid="{D5CDD505-2E9C-101B-9397-08002B2CF9AE}" pid="4" name="Date">
    <vt:lpwstr/>
  </property>
  <property fmtid="{D5CDD505-2E9C-101B-9397-08002B2CF9AE}" pid="5" name="Type of Meeting">
    <vt:lpwstr>Technical Team Meeting</vt:lpwstr>
  </property>
  <property fmtid="{D5CDD505-2E9C-101B-9397-08002B2CF9AE}" pid="6" name="Date of Meeting">
    <vt:lpwstr/>
  </property>
</Properties>
</file>