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77" r:id="rId2"/>
  </p:sldMasterIdLst>
  <p:notesMasterIdLst>
    <p:notesMasterId r:id="rId34"/>
  </p:notesMasterIdLst>
  <p:handoutMasterIdLst>
    <p:handoutMasterId r:id="rId35"/>
  </p:handoutMasterIdLst>
  <p:sldIdLst>
    <p:sldId id="672" r:id="rId3"/>
    <p:sldId id="823" r:id="rId4"/>
    <p:sldId id="824" r:id="rId5"/>
    <p:sldId id="855" r:id="rId6"/>
    <p:sldId id="830" r:id="rId7"/>
    <p:sldId id="825" r:id="rId8"/>
    <p:sldId id="826" r:id="rId9"/>
    <p:sldId id="827" r:id="rId10"/>
    <p:sldId id="828" r:id="rId11"/>
    <p:sldId id="854" r:id="rId12"/>
    <p:sldId id="832" r:id="rId13"/>
    <p:sldId id="836" r:id="rId14"/>
    <p:sldId id="834" r:id="rId15"/>
    <p:sldId id="833" r:id="rId16"/>
    <p:sldId id="837" r:id="rId17"/>
    <p:sldId id="841" r:id="rId18"/>
    <p:sldId id="840" r:id="rId19"/>
    <p:sldId id="838" r:id="rId20"/>
    <p:sldId id="842" r:id="rId21"/>
    <p:sldId id="843" r:id="rId22"/>
    <p:sldId id="845" r:id="rId23"/>
    <p:sldId id="848" r:id="rId24"/>
    <p:sldId id="847" r:id="rId25"/>
    <p:sldId id="744" r:id="rId26"/>
    <p:sldId id="743" r:id="rId27"/>
    <p:sldId id="851" r:id="rId28"/>
    <p:sldId id="852" r:id="rId29"/>
    <p:sldId id="849" r:id="rId30"/>
    <p:sldId id="853" r:id="rId31"/>
    <p:sldId id="856" r:id="rId32"/>
    <p:sldId id="857" r:id="rId33"/>
  </p:sldIdLst>
  <p:sldSz cx="9144000" cy="6858000" type="screen4x3"/>
  <p:notesSz cx="7315200" cy="9601200"/>
  <p:custDataLst>
    <p:tags r:id="rId36"/>
  </p:custDataLst>
  <p:defaultTextStyle>
    <a:defPPr>
      <a:defRPr lang="en-US"/>
    </a:defPPr>
    <a:lvl1pPr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153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50A6"/>
    <a:srgbClr val="012352"/>
    <a:srgbClr val="6FB3FD"/>
    <a:srgbClr val="036EE3"/>
    <a:srgbClr val="336699"/>
    <a:srgbClr val="DDFFDD"/>
    <a:srgbClr val="99FF99"/>
    <a:srgbClr val="2D59A6"/>
    <a:srgbClr val="0379FB"/>
    <a:srgbClr val="037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532" autoAdjust="0"/>
  </p:normalViewPr>
  <p:slideViewPr>
    <p:cSldViewPr>
      <p:cViewPr varScale="1">
        <p:scale>
          <a:sx n="63" d="100"/>
          <a:sy n="63" d="100"/>
        </p:scale>
        <p:origin x="1256" y="64"/>
      </p:cViewPr>
      <p:guideLst>
        <p:guide orient="horz" pos="1008"/>
        <p:guide pos="1536"/>
      </p:guideLst>
    </p:cSldViewPr>
  </p:slideViewPr>
  <p:outlineViewPr>
    <p:cViewPr>
      <p:scale>
        <a:sx n="33" d="100"/>
        <a:sy n="33" d="100"/>
      </p:scale>
      <p:origin x="0" y="7904"/>
    </p:cViewPr>
  </p:outlineViewPr>
  <p:notesTextViewPr>
    <p:cViewPr>
      <p:scale>
        <a:sx n="125" d="100"/>
        <a:sy n="125" d="100"/>
      </p:scale>
      <p:origin x="0" y="0"/>
    </p:cViewPr>
  </p:notesTextViewPr>
  <p:sorterViewPr>
    <p:cViewPr>
      <p:scale>
        <a:sx n="100" d="100"/>
        <a:sy n="100" d="100"/>
      </p:scale>
      <p:origin x="0" y="3072"/>
    </p:cViewPr>
  </p:sorterViewPr>
  <p:notesViewPr>
    <p:cSldViewPr>
      <p:cViewPr>
        <p:scale>
          <a:sx n="100" d="100"/>
          <a:sy n="100" d="100"/>
        </p:scale>
        <p:origin x="-2448" y="10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48E7280-2756-4E68-8DA6-1C603A66D844}"/>
              </a:ext>
            </a:extLst>
          </p:cNvPr>
          <p:cNvSpPr>
            <a:spLocks noGrp="1" noChangeArrowheads="1"/>
          </p:cNvSpPr>
          <p:nvPr>
            <p:ph type="hdr" sz="quarter"/>
          </p:nvPr>
        </p:nvSpPr>
        <p:spPr bwMode="auto">
          <a:xfrm>
            <a:off x="0" y="0"/>
            <a:ext cx="3168650" cy="481013"/>
          </a:xfrm>
          <a:prstGeom prst="rect">
            <a:avLst/>
          </a:prstGeom>
          <a:noFill/>
          <a:ln w="9525">
            <a:noFill/>
            <a:miter lim="800000"/>
            <a:headEnd/>
            <a:tailEnd/>
          </a:ln>
        </p:spPr>
        <p:txBody>
          <a:bodyPr vert="horz" wrap="square" lIns="94830" tIns="47415" rIns="94830" bIns="47415" numCol="1" anchor="t" anchorCtr="0" compatLnSpc="1">
            <a:prstTxWarp prst="textNoShape">
              <a:avLst/>
            </a:prstTxWarp>
          </a:bodyPr>
          <a:lstStyle>
            <a:lvl1pPr eaLnBrk="0" hangingPunct="0">
              <a:spcBef>
                <a:spcPct val="20000"/>
              </a:spcBef>
              <a:buFont typeface="Arial" charset="0"/>
              <a:buChar char="•"/>
              <a:defRPr sz="1200">
                <a:latin typeface="Arial" charset="0"/>
                <a:ea typeface="MS PGothic"/>
                <a:cs typeface="MS PGothic"/>
              </a:defRPr>
            </a:lvl1pPr>
          </a:lstStyle>
          <a:p>
            <a:pPr>
              <a:defRPr/>
            </a:pPr>
            <a:endParaRPr lang="en-US" dirty="0"/>
          </a:p>
        </p:txBody>
      </p:sp>
      <p:sp>
        <p:nvSpPr>
          <p:cNvPr id="54275" name="Rectangle 3">
            <a:extLst>
              <a:ext uri="{FF2B5EF4-FFF2-40B4-BE49-F238E27FC236}">
                <a16:creationId xmlns:a16="http://schemas.microsoft.com/office/drawing/2014/main" id="{C0CAC35D-F230-44EB-B53A-877246CE31EE}"/>
              </a:ext>
            </a:extLst>
          </p:cNvPr>
          <p:cNvSpPr>
            <a:spLocks noGrp="1" noChangeArrowheads="1"/>
          </p:cNvSpPr>
          <p:nvPr>
            <p:ph type="dt" sz="quarter" idx="1"/>
          </p:nvPr>
        </p:nvSpPr>
        <p:spPr bwMode="auto">
          <a:xfrm>
            <a:off x="4144963" y="0"/>
            <a:ext cx="3168650" cy="481013"/>
          </a:xfrm>
          <a:prstGeom prst="rect">
            <a:avLst/>
          </a:prstGeom>
          <a:noFill/>
          <a:ln w="9525">
            <a:noFill/>
            <a:miter lim="800000"/>
            <a:headEnd/>
            <a:tailEnd/>
          </a:ln>
        </p:spPr>
        <p:txBody>
          <a:bodyPr vert="horz" wrap="square" lIns="94830" tIns="47415" rIns="94830" bIns="47415" numCol="1" anchor="t" anchorCtr="0" compatLnSpc="1">
            <a:prstTxWarp prst="textNoShape">
              <a:avLst/>
            </a:prstTxWarp>
          </a:bodyPr>
          <a:lstStyle>
            <a:lvl1pPr algn="r">
              <a:spcBef>
                <a:spcPct val="20000"/>
              </a:spcBef>
              <a:buFont typeface="Arial" panose="020B0604020202020204" pitchFamily="34" charset="0"/>
              <a:buChar char="•"/>
              <a:defRPr sz="1200">
                <a:latin typeface="Arial" panose="020B0604020202020204" pitchFamily="34" charset="0"/>
              </a:defRPr>
            </a:lvl1pPr>
          </a:lstStyle>
          <a:p>
            <a:pPr>
              <a:defRPr/>
            </a:pPr>
            <a:fld id="{6621ED22-26A0-46FA-98BA-881314D09127}" type="datetime1">
              <a:rPr lang="en-US" altLang="en-US"/>
              <a:pPr>
                <a:defRPr/>
              </a:pPr>
              <a:t>7/27/2021</a:t>
            </a:fld>
            <a:endParaRPr lang="en-US" altLang="en-US" dirty="0"/>
          </a:p>
        </p:txBody>
      </p:sp>
      <p:sp>
        <p:nvSpPr>
          <p:cNvPr id="54276" name="Rectangle 4">
            <a:extLst>
              <a:ext uri="{FF2B5EF4-FFF2-40B4-BE49-F238E27FC236}">
                <a16:creationId xmlns:a16="http://schemas.microsoft.com/office/drawing/2014/main" id="{8D349468-E2D8-4BB4-AB94-C332BDC014BA}"/>
              </a:ext>
            </a:extLst>
          </p:cNvPr>
          <p:cNvSpPr>
            <a:spLocks noGrp="1" noChangeArrowheads="1"/>
          </p:cNvSpPr>
          <p:nvPr>
            <p:ph type="ftr" sz="quarter" idx="2"/>
          </p:nvPr>
        </p:nvSpPr>
        <p:spPr bwMode="auto">
          <a:xfrm>
            <a:off x="0" y="9118600"/>
            <a:ext cx="3168650" cy="481013"/>
          </a:xfrm>
          <a:prstGeom prst="rect">
            <a:avLst/>
          </a:prstGeom>
          <a:noFill/>
          <a:ln w="9525">
            <a:noFill/>
            <a:miter lim="800000"/>
            <a:headEnd/>
            <a:tailEnd/>
          </a:ln>
        </p:spPr>
        <p:txBody>
          <a:bodyPr vert="horz" wrap="square" lIns="94830" tIns="47415" rIns="94830" bIns="47415" numCol="1" anchor="b" anchorCtr="0" compatLnSpc="1">
            <a:prstTxWarp prst="textNoShape">
              <a:avLst/>
            </a:prstTxWarp>
          </a:bodyPr>
          <a:lstStyle>
            <a:lvl1pPr eaLnBrk="0" hangingPunct="0">
              <a:spcBef>
                <a:spcPct val="20000"/>
              </a:spcBef>
              <a:buFont typeface="Arial" charset="0"/>
              <a:buChar char="•"/>
              <a:defRPr sz="1200">
                <a:latin typeface="Arial" charset="0"/>
                <a:ea typeface="MS PGothic"/>
                <a:cs typeface="MS PGothic"/>
              </a:defRPr>
            </a:lvl1pPr>
          </a:lstStyle>
          <a:p>
            <a:pPr>
              <a:defRPr/>
            </a:pPr>
            <a:endParaRPr lang="en-US" dirty="0"/>
          </a:p>
        </p:txBody>
      </p:sp>
      <p:sp>
        <p:nvSpPr>
          <p:cNvPr id="54277" name="Rectangle 5">
            <a:extLst>
              <a:ext uri="{FF2B5EF4-FFF2-40B4-BE49-F238E27FC236}">
                <a16:creationId xmlns:a16="http://schemas.microsoft.com/office/drawing/2014/main" id="{249CA92A-BA69-485B-83C2-17152A0A93C5}"/>
              </a:ext>
            </a:extLst>
          </p:cNvPr>
          <p:cNvSpPr>
            <a:spLocks noGrp="1" noChangeArrowheads="1"/>
          </p:cNvSpPr>
          <p:nvPr>
            <p:ph type="sldNum" sz="quarter" idx="3"/>
          </p:nvPr>
        </p:nvSpPr>
        <p:spPr bwMode="auto">
          <a:xfrm>
            <a:off x="4144963" y="9118600"/>
            <a:ext cx="3168650" cy="481013"/>
          </a:xfrm>
          <a:prstGeom prst="rect">
            <a:avLst/>
          </a:prstGeom>
          <a:noFill/>
          <a:ln w="9525">
            <a:noFill/>
            <a:miter lim="800000"/>
            <a:headEnd/>
            <a:tailEnd/>
          </a:ln>
        </p:spPr>
        <p:txBody>
          <a:bodyPr vert="horz" wrap="square" lIns="94830" tIns="47415" rIns="94830" bIns="47415" numCol="1" anchor="b" anchorCtr="0" compatLnSpc="1">
            <a:prstTxWarp prst="textNoShape">
              <a:avLst/>
            </a:prstTxWarp>
          </a:bodyPr>
          <a:lstStyle>
            <a:lvl1pPr algn="r">
              <a:spcBef>
                <a:spcPct val="20000"/>
              </a:spcBef>
              <a:buFont typeface="Arial" panose="020B0604020202020204" pitchFamily="34" charset="0"/>
              <a:buChar char="•"/>
              <a:defRPr sz="1200" smtClean="0">
                <a:latin typeface="Arial" panose="020B0604020202020204" pitchFamily="34" charset="0"/>
              </a:defRPr>
            </a:lvl1pPr>
          </a:lstStyle>
          <a:p>
            <a:pPr>
              <a:defRPr/>
            </a:pPr>
            <a:fld id="{EAF2A739-88DC-4FA1-BD50-D79CB8829365}"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CAE6AC6-60B3-484B-9501-D5A03950AD57}"/>
              </a:ext>
            </a:extLst>
          </p:cNvPr>
          <p:cNvSpPr>
            <a:spLocks noGrp="1" noChangeArrowheads="1"/>
          </p:cNvSpPr>
          <p:nvPr>
            <p:ph type="hdr" sz="quarter"/>
          </p:nvPr>
        </p:nvSpPr>
        <p:spPr bwMode="auto">
          <a:xfrm>
            <a:off x="0" y="0"/>
            <a:ext cx="3168650" cy="48101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lvl1pPr defTabSz="964974" eaLnBrk="1" hangingPunct="1">
              <a:defRPr sz="1200">
                <a:latin typeface="Arial" charset="0"/>
                <a:ea typeface="MS PGothic"/>
                <a:cs typeface="MS PGothic"/>
              </a:defRPr>
            </a:lvl1pPr>
          </a:lstStyle>
          <a:p>
            <a:pPr>
              <a:defRPr/>
            </a:pPr>
            <a:endParaRPr lang="en-US" dirty="0"/>
          </a:p>
        </p:txBody>
      </p:sp>
      <p:sp>
        <p:nvSpPr>
          <p:cNvPr id="7171" name="Rectangle 3">
            <a:extLst>
              <a:ext uri="{FF2B5EF4-FFF2-40B4-BE49-F238E27FC236}">
                <a16:creationId xmlns:a16="http://schemas.microsoft.com/office/drawing/2014/main" id="{869D1D55-7F66-47FC-BD88-1010403A08A7}"/>
              </a:ext>
            </a:extLst>
          </p:cNvPr>
          <p:cNvSpPr>
            <a:spLocks noGrp="1" noChangeArrowheads="1"/>
          </p:cNvSpPr>
          <p:nvPr>
            <p:ph type="dt" idx="1"/>
          </p:nvPr>
        </p:nvSpPr>
        <p:spPr bwMode="auto">
          <a:xfrm>
            <a:off x="4144963" y="0"/>
            <a:ext cx="3168650" cy="48101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lvl1pPr algn="r" defTabSz="964974" eaLnBrk="1" hangingPunct="1">
              <a:defRPr sz="1200">
                <a:latin typeface="Arial" charset="0"/>
                <a:ea typeface="MS PGothic"/>
                <a:cs typeface="MS PGothic"/>
              </a:defRPr>
            </a:lvl1pPr>
          </a:lstStyle>
          <a:p>
            <a:pPr>
              <a:defRPr/>
            </a:pPr>
            <a:endParaRPr lang="en-US" dirty="0"/>
          </a:p>
        </p:txBody>
      </p:sp>
      <p:sp>
        <p:nvSpPr>
          <p:cNvPr id="3076" name="Rectangle 4">
            <a:extLst>
              <a:ext uri="{FF2B5EF4-FFF2-40B4-BE49-F238E27FC236}">
                <a16:creationId xmlns:a16="http://schemas.microsoft.com/office/drawing/2014/main" id="{4060C470-E79A-4342-A75C-3D0694F76CD2}"/>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2C8928AB-10CE-45C2-85AA-41DD3892DB7A}"/>
              </a:ext>
            </a:extLst>
          </p:cNvPr>
          <p:cNvSpPr>
            <a:spLocks noGrp="1" noChangeArrowheads="1"/>
          </p:cNvSpPr>
          <p:nvPr>
            <p:ph type="body" sz="quarter" idx="3"/>
          </p:nvPr>
        </p:nvSpPr>
        <p:spPr bwMode="auto">
          <a:xfrm>
            <a:off x="731838" y="4559300"/>
            <a:ext cx="5851525" cy="432276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a:extLst>
              <a:ext uri="{FF2B5EF4-FFF2-40B4-BE49-F238E27FC236}">
                <a16:creationId xmlns:a16="http://schemas.microsoft.com/office/drawing/2014/main" id="{A957B962-D731-453E-86CC-1A823B7AA3B4}"/>
              </a:ext>
            </a:extLst>
          </p:cNvPr>
          <p:cNvSpPr>
            <a:spLocks noGrp="1" noChangeArrowheads="1"/>
          </p:cNvSpPr>
          <p:nvPr>
            <p:ph type="ftr" sz="quarter" idx="4"/>
          </p:nvPr>
        </p:nvSpPr>
        <p:spPr bwMode="auto">
          <a:xfrm>
            <a:off x="0" y="9118600"/>
            <a:ext cx="3168650" cy="481013"/>
          </a:xfrm>
          <a:prstGeom prst="rect">
            <a:avLst/>
          </a:prstGeom>
          <a:noFill/>
          <a:ln w="9525">
            <a:noFill/>
            <a:miter lim="800000"/>
            <a:headEnd/>
            <a:tailEnd/>
          </a:ln>
        </p:spPr>
        <p:txBody>
          <a:bodyPr vert="horz" wrap="square" lIns="96631" tIns="48315" rIns="96631" bIns="48315" numCol="1" anchor="b" anchorCtr="0" compatLnSpc="1">
            <a:prstTxWarp prst="textNoShape">
              <a:avLst/>
            </a:prstTxWarp>
          </a:bodyPr>
          <a:lstStyle>
            <a:lvl1pPr defTabSz="964974" eaLnBrk="1" hangingPunct="1">
              <a:defRPr sz="1200">
                <a:latin typeface="Arial" charset="0"/>
                <a:ea typeface="MS PGothic"/>
                <a:cs typeface="MS PGothic"/>
              </a:defRPr>
            </a:lvl1pPr>
          </a:lstStyle>
          <a:p>
            <a:pPr>
              <a:defRPr/>
            </a:pPr>
            <a:endParaRPr lang="en-US" dirty="0"/>
          </a:p>
        </p:txBody>
      </p:sp>
      <p:sp>
        <p:nvSpPr>
          <p:cNvPr id="7175" name="Rectangle 7">
            <a:extLst>
              <a:ext uri="{FF2B5EF4-FFF2-40B4-BE49-F238E27FC236}">
                <a16:creationId xmlns:a16="http://schemas.microsoft.com/office/drawing/2014/main" id="{1DBFED95-457A-4444-BF6A-2BB8D674CD0D}"/>
              </a:ext>
            </a:extLst>
          </p:cNvPr>
          <p:cNvSpPr>
            <a:spLocks noGrp="1" noChangeArrowheads="1"/>
          </p:cNvSpPr>
          <p:nvPr>
            <p:ph type="sldNum" sz="quarter" idx="5"/>
          </p:nvPr>
        </p:nvSpPr>
        <p:spPr bwMode="auto">
          <a:xfrm>
            <a:off x="4144963" y="9118600"/>
            <a:ext cx="3168650" cy="481013"/>
          </a:xfrm>
          <a:prstGeom prst="rect">
            <a:avLst/>
          </a:prstGeom>
          <a:noFill/>
          <a:ln w="9525">
            <a:noFill/>
            <a:miter lim="800000"/>
            <a:headEnd/>
            <a:tailEnd/>
          </a:ln>
        </p:spPr>
        <p:txBody>
          <a:bodyPr vert="horz" wrap="square" lIns="96631" tIns="48315" rIns="96631" bIns="48315" numCol="1" anchor="b" anchorCtr="0" compatLnSpc="1">
            <a:prstTxWarp prst="textNoShape">
              <a:avLst/>
            </a:prstTxWarp>
          </a:bodyPr>
          <a:lstStyle>
            <a:lvl1pPr algn="r" defTabSz="963613" eaLnBrk="1" hangingPunct="1">
              <a:defRPr sz="1200" smtClean="0">
                <a:latin typeface="Arial" panose="020B0604020202020204" pitchFamily="34" charset="0"/>
              </a:defRPr>
            </a:lvl1pPr>
          </a:lstStyle>
          <a:p>
            <a:pPr>
              <a:defRPr/>
            </a:pPr>
            <a:fld id="{11BD1B47-854E-408A-B33F-716F75751E0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2pPr>
    <a:lvl3pPr marL="9144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3pPr>
    <a:lvl4pPr marL="13716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4pPr>
    <a:lvl5pPr marL="18288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46C20DB-9FD7-499F-B496-26CCB532F125}"/>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B19025CB-FE3F-4577-8B6F-47BAE12950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anose="020B0604020202020204" pitchFamily="34" charset="0"/>
                <a:cs typeface="Arial" panose="020B0604020202020204" pitchFamily="34" charset="0"/>
              </a:rPr>
              <a:t>All slides need to have notes, below is the example notes from the 2016 ITS e-primer slides</a:t>
            </a:r>
          </a:p>
          <a:p>
            <a:r>
              <a:rPr lang="en-US" altLang="en-US" sz="1200" dirty="0">
                <a:latin typeface="Arial" panose="020B0604020202020204" pitchFamily="34" charset="0"/>
                <a:cs typeface="Arial" panose="020B0604020202020204" pitchFamily="34" charset="0"/>
              </a:rPr>
              <a:t>===================================================================</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This is the first, title slide in all modules.</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The following slides are in this order:</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Instructor</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Learning Objectives</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Content-related slide(s)</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Summary (what we have learned)</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References</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Questions?</a:t>
            </a:r>
          </a:p>
          <a:p>
            <a:pPr>
              <a:buFontTx/>
              <a:buChar char="-"/>
            </a:pPr>
            <a:endParaRPr lang="en-US" altLang="en-US" sz="1200"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rPr>
              <a:t>This module is sponsored by the U.S. Department of Transportation</a:t>
            </a:r>
            <a:r>
              <a:rPr lang="ja-JP" altLang="en-US" sz="1200" dirty="0">
                <a:latin typeface="Arial" panose="020B0604020202020204" pitchFamily="34" charset="0"/>
              </a:rPr>
              <a:t>’</a:t>
            </a:r>
            <a:r>
              <a:rPr lang="en-US" altLang="ja-JP" sz="1200" dirty="0">
                <a:latin typeface="Arial" panose="020B0604020202020204" pitchFamily="34" charset="0"/>
              </a:rPr>
              <a:t>s ITS Professional Capacity Building (PCB) Program</a:t>
            </a:r>
            <a:r>
              <a:rPr lang="en-US" altLang="ja-JP" sz="1200" i="1" dirty="0">
                <a:latin typeface="Arial" panose="020B0604020202020204" pitchFamily="34" charset="0"/>
              </a:rPr>
              <a:t>.</a:t>
            </a:r>
            <a:r>
              <a:rPr lang="en-US" altLang="ja-JP" sz="1200" dirty="0">
                <a:latin typeface="Arial" panose="020B0604020202020204" pitchFamily="34" charset="0"/>
              </a:rPr>
              <a:t> The ITS PCB Program is part of the Research and Innovative Technology Administration</a:t>
            </a:r>
            <a:r>
              <a:rPr lang="ja-JP" altLang="en-US" sz="1200" dirty="0">
                <a:latin typeface="Arial" panose="020B0604020202020204" pitchFamily="34" charset="0"/>
              </a:rPr>
              <a:t>’</a:t>
            </a:r>
            <a:r>
              <a:rPr lang="en-US" altLang="ja-JP" sz="1200" dirty="0">
                <a:latin typeface="Arial" panose="020B0604020202020204" pitchFamily="34" charset="0"/>
              </a:rPr>
              <a:t>s ITS Joint Program Office.</a:t>
            </a:r>
          </a:p>
          <a:p>
            <a:pPr eaLnBrk="1" hangingPunct="1"/>
            <a:r>
              <a:rPr lang="en-US" altLang="en-US" sz="1200" dirty="0">
                <a:latin typeface="Arial" panose="020B0604020202020204" pitchFamily="34" charset="0"/>
              </a:rPr>
              <a:t> </a:t>
            </a:r>
          </a:p>
          <a:p>
            <a:pPr eaLnBrk="1" hangingPunct="1">
              <a:spcBef>
                <a:spcPct val="0"/>
              </a:spcBef>
            </a:pPr>
            <a:r>
              <a:rPr lang="en-US" altLang="en-US" sz="1200" dirty="0">
                <a:latin typeface="Arial" panose="020B0604020202020204" pitchFamily="34" charset="0"/>
              </a:rPr>
              <a:t>Thank you for participating and we hope you find this module helpful.</a:t>
            </a:r>
          </a:p>
        </p:txBody>
      </p:sp>
      <p:sp>
        <p:nvSpPr>
          <p:cNvPr id="6148" name="Slide Number Placeholder 3">
            <a:extLst>
              <a:ext uri="{FF2B5EF4-FFF2-40B4-BE49-F238E27FC236}">
                <a16:creationId xmlns:a16="http://schemas.microsoft.com/office/drawing/2014/main" id="{0E2DE24C-B07A-4854-A9BC-35572EC5FA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37931725" indent="-37474525"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100977A8-F75F-4722-9334-F475EADD7760}" type="slidenum">
              <a:rPr lang="en-US" altLang="en-US" sz="1200">
                <a:latin typeface="Arial" panose="020B0604020202020204" pitchFamily="34" charset="0"/>
              </a:rPr>
              <a:pPr/>
              <a:t>1</a:t>
            </a:fld>
            <a:endParaRPr lang="en-US" altLang="en-US" sz="12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200" dirty="0">
                <a:solidFill>
                  <a:schemeClr val="tx1"/>
                </a:solidFill>
                <a:effectLst/>
                <a:latin typeface="Arial" charset="0"/>
                <a:ea typeface="MS PGothic" pitchFamily="34" charset="-128"/>
                <a:cs typeface="MS PGothic"/>
              </a:rPr>
              <a:t>Key Message: </a:t>
            </a:r>
            <a:r>
              <a:rPr lang="en-US" sz="1600" kern="1200" dirty="0">
                <a:solidFill>
                  <a:schemeClr val="tx1"/>
                </a:solidFill>
                <a:effectLst/>
                <a:latin typeface="Arial" charset="0"/>
                <a:ea typeface="MS PGothic" pitchFamily="34" charset="-128"/>
                <a:cs typeface="MS PGothic"/>
              </a:rPr>
              <a:t>The data landscape is evolving from where the public transportation agency generates and controls data to where data are generated and controlled by entities outside the transportation agency. We will delve into the “newer” data that reflect the transition from agency generated to private sector generated data.</a:t>
            </a:r>
          </a:p>
          <a:p>
            <a:endParaRPr lang="en-US" sz="1600" kern="1200" dirty="0">
              <a:solidFill>
                <a:schemeClr val="tx1"/>
              </a:solidFill>
              <a:effectLst/>
              <a:latin typeface="Arial" charset="0"/>
              <a:ea typeface="MS PGothic" pitchFamily="34" charset="-128"/>
            </a:endParaRPr>
          </a:p>
          <a:p>
            <a:r>
              <a:rPr lang="en-US" sz="1600" b="1" kern="1200" dirty="0">
                <a:solidFill>
                  <a:schemeClr val="tx1"/>
                </a:solidFill>
                <a:effectLst/>
                <a:latin typeface="Arial" charset="0"/>
                <a:ea typeface="MS PGothic" pitchFamily="34" charset="-128"/>
                <a:cs typeface="MS PGothic"/>
              </a:rPr>
              <a:t>Traditional Data from ITS infrastructure </a:t>
            </a:r>
            <a:r>
              <a:rPr lang="en-US" sz="1600" kern="1200" dirty="0">
                <a:solidFill>
                  <a:schemeClr val="tx1"/>
                </a:solidFill>
                <a:effectLst/>
                <a:latin typeface="Arial" charset="0"/>
                <a:ea typeface="MS PGothic" pitchFamily="34" charset="-128"/>
                <a:cs typeface="MS PGothic"/>
              </a:rPr>
              <a:t>are typically under the ownership and control of transportation agencies, although potentially managed using vendor products. </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They include loop detectors, magnetic sensors and detectors, video image processors, microwave radar sensors, laser radars, passive infrared and acoustic array sensors, ultrasonic sensors, plus combinations of sensor technologies.</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In instances of vendor-managed data, local or state agencies have at times encountered difficulty changing suppliers and systems, due to scale, compatibility, or learning effects. </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Much of the data are structured, fitting well in a relational database, except for digital video data (e.g., closed circuit television or automated license plate readers). </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Traditional Data from ITS infrastructure require roadside (either pavement embedded, above the road, or along the side of the road) technology installation and maintenance. They also require information communication from the roadside to a centralized data processing and analysis capability, typically through fiber or cellular services.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kern="1200" dirty="0">
                <a:solidFill>
                  <a:schemeClr val="tx1"/>
                </a:solidFill>
                <a:effectLst/>
                <a:latin typeface="Arial" charset="0"/>
                <a:ea typeface="MS PGothic" pitchFamily="34" charset="-128"/>
                <a:cs typeface="MS PGothic"/>
              </a:rPr>
              <a:t>The quality of this data is tied to the agency's ability to detect sensor drift and perform routine and timely recalibration, as well as maintain the precise location of sensors.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1" kern="1200" dirty="0">
                <a:solidFill>
                  <a:schemeClr val="tx1"/>
                </a:solidFill>
                <a:effectLst/>
                <a:latin typeface="Arial" charset="0"/>
                <a:ea typeface="MS PGothic" pitchFamily="34" charset="-128"/>
                <a:cs typeface="MS PGothic"/>
              </a:rPr>
              <a:t>The same can be said for Traffic Operations data – </a:t>
            </a:r>
            <a:r>
              <a:rPr lang="en-US" sz="1600" b="0" kern="1200" dirty="0">
                <a:solidFill>
                  <a:schemeClr val="tx1"/>
                </a:solidFill>
                <a:effectLst/>
                <a:latin typeface="Arial" charset="0"/>
                <a:ea typeface="MS PGothic" pitchFamily="34" charset="-128"/>
                <a:cs typeface="MS PGothic"/>
              </a:rPr>
              <a:t>refers to data recorded by Traffic Management Center operators, safety service patrol operators, road maintenance crews, either manually or through automated tools. </a:t>
            </a:r>
            <a:r>
              <a:rPr lang="en-US" sz="1600" kern="1200" dirty="0">
                <a:solidFill>
                  <a:schemeClr val="tx1"/>
                </a:solidFill>
                <a:effectLst/>
                <a:latin typeface="Arial" charset="0"/>
                <a:ea typeface="MS PGothic" pitchFamily="34" charset="-128"/>
                <a:cs typeface="MS PGothic"/>
              </a:rPr>
              <a:t>Many other operations decision data such as variable message signs postings of travel times, advisories, or variable speed limits are typically automatically logged within the ATMS. The TMC may also log activation and duration for dynamic ramp metering rates, dynamic part-time shoulder use, and other active traffic and demand management strategies. These structured, semi-structured, and often geocoded data support the refinement of operational strategies for traffic and demand management.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600" kern="1200" dirty="0">
              <a:solidFill>
                <a:schemeClr val="tx1"/>
              </a:solidFill>
              <a:effectLst/>
              <a:latin typeface="Arial" charset="0"/>
              <a:ea typeface="MS PGothic" pitchFamily="34" charset="-128"/>
              <a:cs typeface="MS PGothic"/>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11</a:t>
            </a:fld>
            <a:endParaRPr lang="en-US" altLang="en-US" dirty="0"/>
          </a:p>
        </p:txBody>
      </p:sp>
    </p:spTree>
    <p:extLst>
      <p:ext uri="{BB962C8B-B14F-4D97-AF65-F5344CB8AC3E}">
        <p14:creationId xmlns:p14="http://schemas.microsoft.com/office/powerpoint/2010/main" val="112672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2000" b="1" dirty="0"/>
              <a:t>Key Message:  </a:t>
            </a:r>
            <a:r>
              <a:rPr lang="en-US" sz="2000" kern="1200" dirty="0">
                <a:solidFill>
                  <a:schemeClr val="tx1"/>
                </a:solidFill>
                <a:latin typeface="Arial" charset="0"/>
                <a:ea typeface="MS PGothic" pitchFamily="34" charset="-128"/>
              </a:rPr>
              <a:t>There are many new sources of data. What has spurred this data tsunami is the availability of low-cost communications and sensors offers new opportunities to collect, analyze, and use emerging technology data. Of note, most emerging technology data is being collected for the purpose of profiling individuals for marketing services by commercial entities. Thus, the data at the point of collection may be personally identifiable but is aggregated and offered to transportation agencies. The ‘recipe’ used for the data is kept a secret.</a:t>
            </a:r>
            <a:endParaRPr lang="en-US" sz="2000" dirty="0"/>
          </a:p>
          <a:p>
            <a:endParaRPr lang="en-US" dirty="0"/>
          </a:p>
          <a:p>
            <a:r>
              <a:rPr lang="en-US" b="0" i="1" dirty="0">
                <a:solidFill>
                  <a:srgbClr val="036EE3"/>
                </a:solidFill>
              </a:rPr>
              <a:t>For Example, Replica </a:t>
            </a:r>
            <a:r>
              <a:rPr lang="en-US" dirty="0"/>
              <a:t>– which began with Sidewalk Labs inside Google about 4 years ago is now a company that provides weekly, seasonal and historic Origin-Destination activity-based trends. They build a synthetic population based on census data, and apply activities to individuals in an anonymized fashion using </a:t>
            </a:r>
            <a:r>
              <a:rPr lang="en-US" sz="1600" b="0" i="0" kern="1200" dirty="0">
                <a:solidFill>
                  <a:schemeClr val="tx1"/>
                </a:solidFill>
                <a:effectLst/>
                <a:latin typeface="Arial" charset="0"/>
                <a:ea typeface="MS PGothic" pitchFamily="34" charset="-128"/>
                <a:cs typeface="MS PGothic"/>
              </a:rPr>
              <a:t>cellular, vehicle, dash GPS, POI aggregates, consumer and resident data (e.g., Zillow and Yelp), land use and real-estate data, credit transaction data around POS (point of sale ~200M or 70% of the population per month), and ground truth data (public or private data). </a:t>
            </a:r>
          </a:p>
          <a:p>
            <a:endParaRPr lang="en-US" sz="1600" b="0" i="0" kern="1200" dirty="0">
              <a:solidFill>
                <a:schemeClr val="tx1"/>
              </a:solidFill>
              <a:effectLst/>
              <a:latin typeface="Arial" charset="0"/>
              <a:ea typeface="MS PGothic" pitchFamily="34" charset="-128"/>
              <a:cs typeface="MS PGothic"/>
            </a:endParaRPr>
          </a:p>
          <a:p>
            <a:r>
              <a:rPr lang="en-US" sz="1600" b="0" i="1" kern="1200" dirty="0">
                <a:solidFill>
                  <a:schemeClr val="tx1"/>
                </a:solidFill>
                <a:effectLst/>
                <a:latin typeface="Arial" charset="0"/>
                <a:ea typeface="MS PGothic" pitchFamily="34" charset="-128"/>
                <a:cs typeface="MS PGothic"/>
              </a:rPr>
              <a:t>For Example, HERE –</a:t>
            </a:r>
            <a:r>
              <a:rPr lang="en-US" sz="1600" b="0" i="0" kern="1200" dirty="0">
                <a:solidFill>
                  <a:schemeClr val="tx1"/>
                </a:solidFill>
                <a:effectLst/>
                <a:latin typeface="Arial" charset="0"/>
                <a:ea typeface="MS PGothic" pitchFamily="34" charset="-128"/>
                <a:cs typeface="MS PGothic"/>
              </a:rPr>
              <a:t> has LiDAR data for major interstates and great portions of arterial roads in the US to support map/navigation products to auto manufacturers. They could use this data for precise image extraction of road infrastructure and even state of repair (e.g., guardrails). The business case; however, is not sufficiently clear for them to invest in this and potentially other product offerings.</a:t>
            </a:r>
            <a:endParaRPr lang="en-US" sz="1600" b="0" i="1" kern="1200" dirty="0">
              <a:solidFill>
                <a:schemeClr val="tx1"/>
              </a:solidFill>
              <a:effectLst/>
              <a:latin typeface="Arial" charset="0"/>
              <a:ea typeface="MS PGothic" pitchFamily="34" charset="-128"/>
              <a:cs typeface="MS PGothic"/>
            </a:endParaRPr>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12</a:t>
            </a:fld>
            <a:endParaRPr lang="en-US" altLang="en-US" dirty="0"/>
          </a:p>
        </p:txBody>
      </p:sp>
    </p:spTree>
    <p:extLst>
      <p:ext uri="{BB962C8B-B14F-4D97-AF65-F5344CB8AC3E}">
        <p14:creationId xmlns:p14="http://schemas.microsoft.com/office/powerpoint/2010/main" val="2585779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8001000" algn="r"/>
              </a:tabLst>
            </a:pPr>
            <a:r>
              <a:rPr lang="en-US" sz="1600" b="1" dirty="0"/>
              <a:t>Key message: </a:t>
            </a:r>
            <a:r>
              <a:rPr lang="en-US" sz="1600" b="0" dirty="0"/>
              <a:t>One recently emerged data is crowdsourced data, broadly defined as leveraging the crowd to address a need via technology. The FHWA Every Day Counts Crowdsourcing for Advancing Operations initiative broadly interprets crowdsourced data to include five general data types.</a:t>
            </a:r>
          </a:p>
          <a:p>
            <a:pPr>
              <a:tabLst>
                <a:tab pos="8001000" algn="r"/>
              </a:tabLst>
            </a:pPr>
            <a:endParaRPr lang="en-US" sz="1600" b="1" dirty="0"/>
          </a:p>
          <a:p>
            <a:pPr>
              <a:tabLst>
                <a:tab pos="8001000" algn="r"/>
              </a:tabLst>
            </a:pPr>
            <a:r>
              <a:rPr lang="en-US" sz="1600" b="0" dirty="0"/>
              <a:t>Vehicle probe – vendor provided, typically uses a mix of GPS, cellular geolocation, connected vehicle, and ITS sensor data. Vendors include INRIX, HERE, TomTom, Google, and Verizon to name a few.</a:t>
            </a:r>
          </a:p>
          <a:p>
            <a:pPr>
              <a:tabLst>
                <a:tab pos="8001000" algn="r"/>
              </a:tabLst>
            </a:pPr>
            <a:r>
              <a:rPr lang="en-US" sz="1600" b="0" dirty="0"/>
              <a:t>Mobile apps – 511 apps that collect user input, 311 apps, Waze for Cities, and more specialized apps (e.g., Utah Citizen Reporter app)</a:t>
            </a:r>
          </a:p>
          <a:p>
            <a:pPr>
              <a:tabLst>
                <a:tab pos="8001000" algn="r"/>
              </a:tabLst>
            </a:pPr>
            <a:r>
              <a:rPr lang="en-US" sz="1600" b="0" dirty="0"/>
              <a:t>Social Media </a:t>
            </a:r>
            <a:r>
              <a:rPr lang="en-US" sz="1600" dirty="0"/>
              <a:t>–  </a:t>
            </a:r>
            <a:r>
              <a:rPr lang="en-US" sz="1600" b="1" dirty="0"/>
              <a:t> </a:t>
            </a:r>
            <a:r>
              <a:rPr lang="en-US" sz="1600" b="0" dirty="0"/>
              <a:t>Mainly Twitter, but also Facebook.</a:t>
            </a:r>
          </a:p>
          <a:p>
            <a:pPr>
              <a:tabLst>
                <a:tab pos="8001000" algn="r"/>
              </a:tabLst>
            </a:pPr>
            <a:r>
              <a:rPr lang="en-US" sz="1600" b="0" dirty="0"/>
              <a:t>Connected Vehicle – data is now being offered by Verizon, Wejo, Ford Mobility and a few other entities – most as archived raw data or archived data analytics.</a:t>
            </a:r>
          </a:p>
          <a:p>
            <a:pPr>
              <a:tabLst>
                <a:tab pos="8001000" algn="r"/>
              </a:tabLst>
            </a:pP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13</a:t>
            </a:fld>
            <a:endParaRPr lang="en-US" altLang="en-US" dirty="0"/>
          </a:p>
        </p:txBody>
      </p:sp>
    </p:spTree>
    <p:extLst>
      <p:ext uri="{BB962C8B-B14F-4D97-AF65-F5344CB8AC3E}">
        <p14:creationId xmlns:p14="http://schemas.microsoft.com/office/powerpoint/2010/main" val="176796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14</a:t>
            </a:fld>
            <a:endParaRPr lang="en-US" altLang="en-US" dirty="0"/>
          </a:p>
        </p:txBody>
      </p:sp>
    </p:spTree>
    <p:extLst>
      <p:ext uri="{BB962C8B-B14F-4D97-AF65-F5344CB8AC3E}">
        <p14:creationId xmlns:p14="http://schemas.microsoft.com/office/powerpoint/2010/main" val="4017462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r>
              <a:rPr lang="en-US" b="0" dirty="0"/>
              <a:t>With ever-increasing volumes of new data, and new vendors and analytics providers offering new capabilities, agencies may be tempted to acquire data without a compelling business need, and in the process spend funds and time without a return on investment. Begin with clarifying the Agency or Business Line mission, goals, and objectives. Then define specific measures and data-capabilities that address the defined objective.</a:t>
            </a:r>
          </a:p>
          <a:p>
            <a:endParaRPr lang="en-US" b="0" dirty="0"/>
          </a:p>
          <a:p>
            <a:endParaRPr lang="en-US" b="1"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15</a:t>
            </a:fld>
            <a:endParaRPr lang="en-US" altLang="en-US" dirty="0"/>
          </a:p>
        </p:txBody>
      </p:sp>
    </p:spTree>
    <p:extLst>
      <p:ext uri="{BB962C8B-B14F-4D97-AF65-F5344CB8AC3E}">
        <p14:creationId xmlns:p14="http://schemas.microsoft.com/office/powerpoint/2010/main" val="2161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r>
              <a:rPr lang="en-US" b="1" dirty="0">
                <a:effectLst/>
              </a:rPr>
              <a:t>Key Message: </a:t>
            </a:r>
            <a:r>
              <a:rPr lang="en-US" b="0" dirty="0">
                <a:effectLst/>
              </a:rPr>
              <a:t>Often in the simplification of data through reports and dashboards obfuscates the provenance of data and with it the quality of the data. For example, understanding whether the data is of sufficient quality for a roadway or region will help agencies know whether to act on the data. Quality should be linked with intended use. For example, the quality of a linear referencing system may suffice for assets but be lacking for integration and use in real-time incident management to understand location and direction of a roadway crash.</a:t>
            </a:r>
            <a:endParaRPr lang="en-US" b="1" dirty="0">
              <a:effectLst/>
            </a:endParaRPr>
          </a:p>
          <a:p>
            <a:endParaRPr lang="en-US" b="1" dirty="0">
              <a:effectLst/>
            </a:endParaRPr>
          </a:p>
          <a:p>
            <a:pPr marL="285750" indent="-285750">
              <a:buFont typeface="Arial" panose="020B0604020202020204" pitchFamily="34" charset="0"/>
              <a:buChar char="•"/>
            </a:pPr>
            <a:r>
              <a:rPr lang="en-US" dirty="0">
                <a:effectLst/>
              </a:rPr>
              <a:t>Accuracy - </a:t>
            </a:r>
            <a:r>
              <a:rPr lang="en-US" sz="1600" b="0" i="0" kern="1200" dirty="0">
                <a:solidFill>
                  <a:schemeClr val="tx1"/>
                </a:solidFill>
                <a:effectLst/>
                <a:latin typeface="Arial" charset="0"/>
                <a:ea typeface="MS PGothic" pitchFamily="34" charset="-128"/>
                <a:cs typeface="MS PGothic"/>
              </a:rPr>
              <a:t>degree to which data correctly reflects the real world object OR an event being described. </a:t>
            </a:r>
          </a:p>
          <a:p>
            <a:pPr marL="285750" indent="-285750">
              <a:buFont typeface="Arial" panose="020B0604020202020204" pitchFamily="34" charset="0"/>
              <a:buChar char="•"/>
            </a:pPr>
            <a:r>
              <a:rPr lang="en-US" dirty="0">
                <a:effectLst/>
              </a:rPr>
              <a:t>Consistency - </a:t>
            </a:r>
            <a:r>
              <a:rPr lang="en-US" sz="1600" b="0" i="0" kern="1200" dirty="0">
                <a:solidFill>
                  <a:schemeClr val="tx1"/>
                </a:solidFill>
                <a:effectLst/>
                <a:latin typeface="Arial" charset="0"/>
                <a:ea typeface="MS PGothic" pitchFamily="34" charset="-128"/>
                <a:cs typeface="MS PGothic"/>
              </a:rPr>
              <a:t>Consistency means data across all systems reflects the same information and are in synch with each other across the enterprise. Examples:</a:t>
            </a:r>
          </a:p>
          <a:p>
            <a:pPr marL="285750" indent="-285750">
              <a:buFont typeface="Arial" panose="020B0604020202020204" pitchFamily="34" charset="0"/>
              <a:buChar char="•"/>
            </a:pPr>
            <a:r>
              <a:rPr lang="en-US" sz="1600" b="0" i="0" kern="1200" dirty="0">
                <a:solidFill>
                  <a:schemeClr val="tx1"/>
                </a:solidFill>
                <a:effectLst/>
                <a:latin typeface="Arial" charset="0"/>
                <a:ea typeface="MS PGothic" pitchFamily="34" charset="-128"/>
                <a:cs typeface="MS PGothic"/>
              </a:rPr>
              <a:t>A business unit status is closed but there are sales for that business unit.</a:t>
            </a:r>
          </a:p>
          <a:p>
            <a:pPr marL="285750" indent="-285750">
              <a:buFont typeface="Arial" panose="020B0604020202020204" pitchFamily="34" charset="0"/>
              <a:buChar char="•"/>
            </a:pPr>
            <a:r>
              <a:rPr lang="en-US" sz="1600" b="0" i="0" kern="1200" dirty="0">
                <a:solidFill>
                  <a:schemeClr val="tx1"/>
                </a:solidFill>
                <a:effectLst/>
                <a:latin typeface="Arial" charset="0"/>
                <a:ea typeface="MS PGothic" pitchFamily="34" charset="-128"/>
                <a:cs typeface="MS PGothic"/>
              </a:rPr>
              <a:t>Employee status is terminated but pay status is active.</a:t>
            </a:r>
          </a:p>
          <a:p>
            <a:pPr marL="285750" indent="-285750">
              <a:buFont typeface="Arial" panose="020B0604020202020204" pitchFamily="34" charset="0"/>
              <a:buChar char="•"/>
            </a:pPr>
            <a:endParaRPr lang="en-US" dirty="0">
              <a:effectLst/>
            </a:endParaRPr>
          </a:p>
          <a:p>
            <a:pPr marL="285750" indent="-285750">
              <a:buFont typeface="Arial" panose="020B0604020202020204" pitchFamily="34" charset="0"/>
              <a:buChar char="•"/>
            </a:pPr>
            <a:r>
              <a:rPr lang="en-US" dirty="0">
                <a:effectLst/>
              </a:rPr>
              <a:t>Completeness How comprehensive is the information?  - </a:t>
            </a:r>
            <a:r>
              <a:rPr lang="en-US" sz="1600" b="0" i="0" kern="1200" dirty="0">
                <a:solidFill>
                  <a:schemeClr val="tx1"/>
                </a:solidFill>
                <a:effectLst/>
                <a:latin typeface="Arial" charset="0"/>
                <a:ea typeface="MS PGothic" pitchFamily="34" charset="-128"/>
                <a:cs typeface="MS PGothic"/>
              </a:rPr>
              <a:t>For example, a customer’s first name and last name are mandatory but middle name is optional; so a record can be considered complete even if a middle name is not available.</a:t>
            </a:r>
            <a:endParaRPr lang="en-US" dirty="0">
              <a:effectLst/>
            </a:endParaRPr>
          </a:p>
          <a:p>
            <a:pPr marL="285750" indent="-285750">
              <a:buFont typeface="Arial" panose="020B0604020202020204" pitchFamily="34" charset="0"/>
              <a:buChar char="•"/>
            </a:pPr>
            <a:r>
              <a:rPr lang="en-US" dirty="0">
                <a:effectLst/>
              </a:rPr>
              <a:t>Reliability Does the information contradict other trusted resources?</a:t>
            </a:r>
          </a:p>
          <a:p>
            <a:pPr marL="285750" indent="-285750">
              <a:buFont typeface="Arial" panose="020B0604020202020204" pitchFamily="34" charset="0"/>
              <a:buChar char="•"/>
            </a:pPr>
            <a:r>
              <a:rPr lang="en-US" dirty="0">
                <a:effectLst/>
              </a:rPr>
              <a:t>Relevance Do you really need this information?</a:t>
            </a:r>
          </a:p>
          <a:p>
            <a:pPr marL="285750" indent="-285750">
              <a:buFont typeface="Arial" panose="020B0604020202020204" pitchFamily="34" charset="0"/>
              <a:buChar char="•"/>
            </a:pPr>
            <a:r>
              <a:rPr lang="en-US" dirty="0">
                <a:effectLst/>
              </a:rPr>
              <a:t>Timeliness How up- to-date is information? Can it be used for real-time reporting? </a:t>
            </a:r>
            <a:r>
              <a:rPr lang="en-US" sz="1600" b="0" i="0" kern="1200" dirty="0">
                <a:solidFill>
                  <a:schemeClr val="tx1"/>
                </a:solidFill>
                <a:effectLst/>
                <a:latin typeface="Arial" charset="0"/>
                <a:ea typeface="MS PGothic" pitchFamily="34" charset="-128"/>
                <a:cs typeface="MS PGothic"/>
              </a:rPr>
              <a:t>Timeliness references whether information is available when it is expected and needed. Timeliness of data is very important.</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16</a:t>
            </a:fld>
            <a:endParaRPr lang="en-US" altLang="en-US" dirty="0"/>
          </a:p>
        </p:txBody>
      </p:sp>
    </p:spTree>
    <p:extLst>
      <p:ext uri="{BB962C8B-B14F-4D97-AF65-F5344CB8AC3E}">
        <p14:creationId xmlns:p14="http://schemas.microsoft.com/office/powerpoint/2010/main" val="932122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Arial" charset="0"/>
                <a:ea typeface="MS PGothic" pitchFamily="34" charset="-128"/>
                <a:cs typeface="MS PGothic"/>
              </a:rPr>
              <a:t>Key Message:</a:t>
            </a:r>
            <a:r>
              <a:rPr lang="en-US" sz="1600" b="0" kern="1200" dirty="0">
                <a:solidFill>
                  <a:schemeClr val="tx1"/>
                </a:solidFill>
                <a:effectLst/>
                <a:latin typeface="Arial" charset="0"/>
                <a:ea typeface="MS PGothic" pitchFamily="34" charset="-128"/>
                <a:cs typeface="MS PGothic"/>
              </a:rPr>
              <a:t> The analytical methods from 50 years ago are the same as today for most uses. With Big Data, the execution of the analytical strategy must change to approximate and come to a close enough answer.  To support real-time analytics in a cost-effective manner will require cloud services and cloud-based tools. </a:t>
            </a:r>
            <a:endParaRPr lang="en-US" sz="1600" b="1" kern="1200" dirty="0">
              <a:solidFill>
                <a:schemeClr val="tx1"/>
              </a:solidFill>
              <a:effectLst/>
              <a:latin typeface="Arial" charset="0"/>
              <a:ea typeface="MS PGothic" pitchFamily="34" charset="-128"/>
              <a:cs typeface="MS PGothic"/>
            </a:endParaRPr>
          </a:p>
          <a:p>
            <a:endParaRPr lang="en-US" sz="1600" b="1"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Traditional relational databases, which are costly to evolve for real-time analyses because of the inherent need for high availability and low processing times for real-time information. The storage and computing capabilities available using cloud infrastructure can support very complex real-time data analysis over very large datasets with millisecond, even microsecond, updates. </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17</a:t>
            </a:fld>
            <a:endParaRPr lang="en-US" altLang="en-US" dirty="0"/>
          </a:p>
        </p:txBody>
      </p:sp>
    </p:spTree>
    <p:extLst>
      <p:ext uri="{BB962C8B-B14F-4D97-AF65-F5344CB8AC3E}">
        <p14:creationId xmlns:p14="http://schemas.microsoft.com/office/powerpoint/2010/main" val="391341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82880" indent="-182880">
              <a:buAutoNum type="arabicPeriod"/>
            </a:pPr>
            <a:r>
              <a:rPr lang="en-US" b="0" dirty="0"/>
              <a:t>There are four key trends in analytics:</a:t>
            </a:r>
          </a:p>
          <a:p>
            <a:pPr marL="457200" lvl="1" indent="-274320">
              <a:buFont typeface="Arial" panose="020B0604020202020204" pitchFamily="34" charset="0"/>
              <a:buChar char="•"/>
            </a:pPr>
            <a:r>
              <a:rPr lang="en-US" b="0" dirty="0"/>
              <a:t>Analytics on the edge – microprocessors have reached an advancement where the analytics are performed at the device level, and the key data transmitted are the results. For example, video analytics performed at the edge device does not save the video, but does transmit pedestrian, bicycle, auto, truck counts.</a:t>
            </a:r>
          </a:p>
          <a:p>
            <a:pPr marL="457200" lvl="1" indent="-274320">
              <a:buFont typeface="Arial" panose="020B0604020202020204" pitchFamily="34" charset="0"/>
              <a:buChar char="•"/>
            </a:pPr>
            <a:r>
              <a:rPr lang="en-US" b="0" dirty="0"/>
              <a:t>Democratization of data  – greater transparency and accessibility of data and analytics on demand. Allows those without expertise to conduct analytics – this is a double edge sword if the analyst does not understand the nature and quality of the data they are accessing.</a:t>
            </a:r>
          </a:p>
          <a:p>
            <a:pPr marL="457200" lvl="1" indent="-274320">
              <a:buFont typeface="Arial" panose="020B0604020202020204" pitchFamily="34" charset="0"/>
              <a:buChar char="•"/>
            </a:pPr>
            <a:r>
              <a:rPr lang="en-US" b="0" dirty="0"/>
              <a:t>Velocity of obsolescence – </a:t>
            </a:r>
            <a:r>
              <a:rPr lang="en-US" sz="1600" kern="1200" dirty="0">
                <a:solidFill>
                  <a:schemeClr val="tx1"/>
                </a:solidFill>
                <a:effectLst/>
                <a:latin typeface="Arial" charset="0"/>
                <a:ea typeface="MS PGothic" pitchFamily="34" charset="-128"/>
                <a:cs typeface="MS PGothic" pitchFamily="34" charset="-128"/>
              </a:rPr>
              <a:t>Obsolescence is defined by the time when a technical product or service is no longer needed or wanted even though it could still be in working order. Obsolescence relates to hardware, software, and human skills with compliance, security vulnerability, flexibility, silo, and resource support implications. Cloud service use is one way to cope with obsolescence. Using/supporting an open source/open standard community is a second way to cope with obsolescence.</a:t>
            </a:r>
          </a:p>
          <a:p>
            <a:pPr marL="457200" lvl="1" indent="-274320">
              <a:buFont typeface="Arial" panose="020B0604020202020204" pitchFamily="34" charset="0"/>
              <a:buChar char="•"/>
            </a:pPr>
            <a:r>
              <a:rPr lang="en-US" sz="1600" b="0" kern="1200" dirty="0">
                <a:solidFill>
                  <a:schemeClr val="tx1"/>
                </a:solidFill>
                <a:effectLst/>
                <a:latin typeface="Arial" charset="0"/>
                <a:ea typeface="MS PGothic" pitchFamily="34" charset="-128"/>
              </a:rPr>
              <a:t>AI in a box – The good news is that many AI techniques are available as a tools. The bad news is that more and more are proprietary, and the models developed based on the technique may be difficult to “explain.”</a:t>
            </a:r>
            <a:endParaRPr lang="en-US" b="0" dirty="0"/>
          </a:p>
          <a:p>
            <a:pPr marL="274320" lvl="1" indent="0">
              <a:buNone/>
            </a:pPr>
            <a:endParaRPr lang="en-US" b="0" dirty="0"/>
          </a:p>
          <a:p>
            <a:r>
              <a:rPr lang="en-US" b="0" dirty="0"/>
              <a:t>2. Most transportation data is not Big Data. The transportation data that is Big Data may not yet be of sufficient fidelity to support AI and ML. </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Unsupervised Learning lets the computer recognize patterns on its own with a minimum or no human supervision, typically using clustering techniques.</a:t>
            </a:r>
          </a:p>
          <a:p>
            <a:pPr marL="285750" indent="-285750">
              <a:buFont typeface="Arial" panose="020B0604020202020204" pitchFamily="34" charset="0"/>
              <a:buChar char="•"/>
            </a:pPr>
            <a:r>
              <a:rPr lang="en-US" sz="1600" b="0" kern="1200" dirty="0">
                <a:solidFill>
                  <a:schemeClr val="tx1"/>
                </a:solidFill>
                <a:effectLst/>
                <a:latin typeface="Arial" charset="0"/>
                <a:ea typeface="MS PGothic" pitchFamily="34" charset="-128"/>
              </a:rPr>
              <a:t>Supervised learning uses part of the already classified data to train the model, and another part to test the model.</a:t>
            </a:r>
          </a:p>
          <a:p>
            <a:pPr marL="285750" indent="-285750">
              <a:buFont typeface="Arial" panose="020B0604020202020204" pitchFamily="34" charset="0"/>
              <a:buChar char="•"/>
            </a:pPr>
            <a:r>
              <a:rPr lang="en-US" sz="1600" b="0" kern="1200" dirty="0">
                <a:solidFill>
                  <a:schemeClr val="tx1"/>
                </a:solidFill>
                <a:effectLst/>
                <a:latin typeface="Arial" charset="0"/>
                <a:ea typeface="MS PGothic" pitchFamily="34" charset="-128"/>
              </a:rPr>
              <a:t>Reinforced learning is where the system uses outcomes to modify the model/strategy. </a:t>
            </a:r>
            <a:r>
              <a:rPr lang="en-US" sz="1600" kern="1200" dirty="0">
                <a:solidFill>
                  <a:schemeClr val="tx1"/>
                </a:solidFill>
                <a:effectLst/>
                <a:latin typeface="Arial" charset="0"/>
                <a:ea typeface="MS PGothic" pitchFamily="34" charset="-128"/>
                <a:cs typeface="MS PGothic"/>
              </a:rPr>
              <a:t>A simple example of reinforced learning may be a self-navigating vacuum cleaner.</a:t>
            </a:r>
          </a:p>
          <a:p>
            <a:pPr marL="285750" indent="-285750">
              <a:buFont typeface="Arial" panose="020B0604020202020204" pitchFamily="34" charset="0"/>
              <a:buChar char="•"/>
            </a:pPr>
            <a:r>
              <a:rPr lang="en-US" sz="1600" b="0" kern="1200" dirty="0">
                <a:solidFill>
                  <a:schemeClr val="tx1"/>
                </a:solidFill>
                <a:effectLst/>
                <a:latin typeface="Arial" charset="0"/>
                <a:ea typeface="MS PGothic" pitchFamily="34" charset="-128"/>
              </a:rPr>
              <a:t>Deep learning typically reflect </a:t>
            </a:r>
            <a:r>
              <a:rPr lang="en-US" sz="1600" b="0" i="0" kern="1200" dirty="0">
                <a:solidFill>
                  <a:schemeClr val="tx1"/>
                </a:solidFill>
                <a:effectLst/>
                <a:latin typeface="Arial" charset="0"/>
                <a:ea typeface="MS PGothic" pitchFamily="34" charset="-128"/>
                <a:cs typeface="MS PGothic"/>
              </a:rPr>
              <a:t>neural networks with representation learning - Neural networks have been used on a variety of tasks, including computer vision, speech recognition, social network filtering, and medical diagnosis.</a:t>
            </a:r>
            <a:endParaRPr lang="en-US" b="0"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18</a:t>
            </a:fld>
            <a:endParaRPr lang="en-US" altLang="en-US" dirty="0"/>
          </a:p>
        </p:txBody>
      </p:sp>
    </p:spTree>
    <p:extLst>
      <p:ext uri="{BB962C8B-B14F-4D97-AF65-F5344CB8AC3E}">
        <p14:creationId xmlns:p14="http://schemas.microsoft.com/office/powerpoint/2010/main" val="3845313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Arial" charset="0"/>
                <a:ea typeface="MS PGothic" pitchFamily="34" charset="-128"/>
                <a:cs typeface="MS PGothic"/>
              </a:rPr>
              <a:t>Key Message:  </a:t>
            </a:r>
            <a:r>
              <a:rPr lang="en-US" sz="1600" kern="1200" dirty="0">
                <a:solidFill>
                  <a:schemeClr val="tx1"/>
                </a:solidFill>
                <a:effectLst/>
                <a:latin typeface="Arial" charset="0"/>
                <a:ea typeface="MS PGothic" pitchFamily="34" charset="-128"/>
                <a:cs typeface="MS PGothic"/>
              </a:rPr>
              <a:t>Data governance is critical to ensuring access to good, sufficiently secure data and tools. </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Data Governance is more rapidly evolving for ITS groups compared to other business units. Some agencies’ operations and ITS groups find themselves requiring greater autonomy in data governance. </a:t>
            </a:r>
          </a:p>
          <a:p>
            <a:endParaRPr lang="en-US" sz="1600" kern="1200" dirty="0">
              <a:solidFill>
                <a:schemeClr val="tx1"/>
              </a:solidFill>
              <a:effectLst/>
              <a:latin typeface="Arial" charset="0"/>
              <a:ea typeface="MS PGothic" pitchFamily="34" charset="-128"/>
              <a:cs typeface="MS PGothic"/>
            </a:endParaRP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For example, most connected vehicle pilot projects funded through the USDOT followed well-defined data management practices. They did so, however, within the project and often through outsourced contractor support housed in its own data governance bubble. The state or local agency did not merge or change their data governance or management practices to incorporate the new real-time data. Instead, the broader agency followed the traditional systems engineering and IT management approach, waiting for the conclusion of the pilot before data integration. </a:t>
            </a:r>
          </a:p>
          <a:p>
            <a:pPr marL="0" indent="0">
              <a:buFont typeface="Arial" panose="020B0604020202020204" pitchFamily="34" charset="0"/>
              <a:buNone/>
            </a:pPr>
            <a:endParaRPr lang="en-US" sz="1600" kern="1200" dirty="0">
              <a:solidFill>
                <a:schemeClr val="tx1"/>
              </a:solidFill>
              <a:effectLst/>
              <a:latin typeface="Arial" charset="0"/>
              <a:ea typeface="MS PGothic" pitchFamily="34" charset="-128"/>
              <a:cs typeface="MS PGothic"/>
            </a:endParaRPr>
          </a:p>
          <a:p>
            <a:pPr marL="0" indent="0">
              <a:buFont typeface="Arial" panose="020B0604020202020204" pitchFamily="34" charset="0"/>
              <a:buNone/>
            </a:pPr>
            <a:r>
              <a:rPr lang="en-US" sz="1600" kern="1200" dirty="0">
                <a:solidFill>
                  <a:schemeClr val="tx1"/>
                </a:solidFill>
                <a:effectLst/>
                <a:latin typeface="Arial" charset="0"/>
                <a:ea typeface="MS PGothic" pitchFamily="34" charset="-128"/>
                <a:cs typeface="MS PGothic"/>
              </a:rPr>
              <a:t>Agencies are beginning to exercise ‘modern’ data governance at the project or program level, but not at the agency level.</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20</a:t>
            </a:fld>
            <a:endParaRPr lang="en-US" altLang="en-US" dirty="0"/>
          </a:p>
        </p:txBody>
      </p:sp>
    </p:spTree>
    <p:extLst>
      <p:ext uri="{BB962C8B-B14F-4D97-AF65-F5344CB8AC3E}">
        <p14:creationId xmlns:p14="http://schemas.microsoft.com/office/powerpoint/2010/main" val="658123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Traditional data management was developed to support consistent, routine reporting functions using relational database systems, through fully define requirements. Modern data management is intended to support change. Modern data management is a must to efficiently access and apply big data for decision making.</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21</a:t>
            </a:fld>
            <a:endParaRPr lang="en-US" altLang="en-US" dirty="0"/>
          </a:p>
        </p:txBody>
      </p:sp>
    </p:spTree>
    <p:extLst>
      <p:ext uri="{BB962C8B-B14F-4D97-AF65-F5344CB8AC3E}">
        <p14:creationId xmlns:p14="http://schemas.microsoft.com/office/powerpoint/2010/main" val="231421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Vaishali Shah specializing in bringing transportation systems innovations to practice at the Federal, state, and local level to improve transportation decision making at every level. F</a:t>
            </a:r>
            <a:r>
              <a:rPr lang="en-US" sz="1600" kern="1200" dirty="0">
                <a:solidFill>
                  <a:schemeClr val="tx1"/>
                </a:solidFill>
                <a:effectLst/>
                <a:latin typeface="Arial" charset="0"/>
                <a:ea typeface="MS PGothic" pitchFamily="34" charset="-128"/>
                <a:cs typeface="MS PGothic"/>
              </a:rPr>
              <a:t>rom Intelligent Transportation Systems (ITS) for roadway systems, to Terminal Flight Data Manager (TFDM) for airports and airspace, and currently the Crowdsourcing for Advancing Operations, an FHWA Every Day Counts Round 5 and 6 (EDC-5/6) Innovation, she helps agencies identify and communicate the right data-informed messaging for improved planning, investment, human capital, and operations decisions. </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Vaishali is the Senior Program Director for Transportation Systems at Applied Engineering Management (AEM) Corporation where she leads multiple Federal Highway Administration (FHWA) projects in Transportation Systems Management and Operations (TSMO) such as predictive analytics for traffic management systems and advancing next-generation traffic incident management technologies. She recently served as the principal investigator for the National Cooperative Highway Research Program (NCHRP) study on Business Intelligence Techniques for Transportation Agency Decision Making. She also serves on the Transportation Research Board (TRB) Freeway Operations Committee (ACP20) and contributes to multiple TRB Regional Transportation Systems Management and Operations (RTSMO) subcommittees.</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Vaishali brings expertise in the development and use of simulation, modeling, and advanced analytic to improve transportation decision making. She helps agencies navigate the acquisition life cycle, focusing on concept of operations and the business case for complex transportation systems. She has led systems engineering, acquisition, and implementation for programs that range from $1M to $400M. Vaishali also excels at engaging national, state, and local stakeholders through workshops, focus groups, webinars, peer exchanges, site visits/assessments, and technical assistance to bring together disparate interests to chart a path forward. Recently, Ms. Shah spearheaded technical and logistics support for the Third Senior Transportation and Public Safety Summit, which engaged 120 executives including the US Secretary of Transportation, three modal administrators, State DOT executives, and leadership from 20+ national incident response associations over 1.5-days to accelerate traffic incident management (TIM) adoption across local jurisdictions. She holds a B.S. and M.S. degrees in Civil Engineering from the University of Maryland and the University of Texas at Austin, respectively.</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a:t>
            </a:fld>
            <a:endParaRPr lang="en-US" altLang="en-US" dirty="0"/>
          </a:p>
        </p:txBody>
      </p:sp>
    </p:spTree>
    <p:extLst>
      <p:ext uri="{BB962C8B-B14F-4D97-AF65-F5344CB8AC3E}">
        <p14:creationId xmlns:p14="http://schemas.microsoft.com/office/powerpoint/2010/main" val="2300963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22</a:t>
            </a:fld>
            <a:endParaRPr lang="en-US" altLang="en-US" dirty="0"/>
          </a:p>
        </p:txBody>
      </p:sp>
    </p:spTree>
    <p:extLst>
      <p:ext uri="{BB962C8B-B14F-4D97-AF65-F5344CB8AC3E}">
        <p14:creationId xmlns:p14="http://schemas.microsoft.com/office/powerpoint/2010/main" val="4195075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b="1" dirty="0"/>
              <a:t>Key message:  </a:t>
            </a:r>
            <a:r>
              <a:rPr lang="en-US" dirty="0"/>
              <a:t>ITS and newer data are useful at all levels of decision making across business lines. To make use of this data will require transformations in data management and governance, in skill sets, and strong adherence to performance management.</a:t>
            </a:r>
          </a:p>
          <a:p>
            <a:pPr>
              <a:lnSpc>
                <a:spcPct val="90000"/>
              </a:lnSpc>
            </a:pPr>
            <a:endParaRPr lang="en-US" sz="16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23</a:t>
            </a:fld>
            <a:endParaRPr lang="en-US" altLang="en-US" dirty="0"/>
          </a:p>
        </p:txBody>
      </p:sp>
    </p:spTree>
    <p:extLst>
      <p:ext uri="{BB962C8B-B14F-4D97-AF65-F5344CB8AC3E}">
        <p14:creationId xmlns:p14="http://schemas.microsoft.com/office/powerpoint/2010/main" val="202619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2A58001-A19E-4DC4-86A4-4DE1FE2E5211}"/>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C173179B-C7CC-449E-B7E9-C24AFC06F3A8}"/>
              </a:ext>
            </a:extLst>
          </p:cNvPr>
          <p:cNvSpPr>
            <a:spLocks noGrp="1"/>
          </p:cNvSpPr>
          <p:nvPr>
            <p:ph type="body" idx="1"/>
          </p:nvPr>
        </p:nvSpPr>
        <p:spPr>
          <a:xfrm>
            <a:off x="731838" y="4559300"/>
            <a:ext cx="5851525" cy="4432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eriod"/>
            </a:pPr>
            <a:r>
              <a:rPr lang="en-US" altLang="en-US" sz="1000" dirty="0">
                <a:latin typeface="Arial" panose="020B0604020202020204" pitchFamily="34" charset="0"/>
                <a:ea typeface="MS PGothic" panose="020B0600070205080204" pitchFamily="34" charset="-128"/>
                <a:cs typeface="Arial" panose="020B0604020202020204" pitchFamily="34" charset="0"/>
              </a:rPr>
              <a:t>Nearly transportation agency decision can benefit from data – from front-line operator decisions to enterprise-wide decisions, from operations and planning to asset management and investment prioritization.</a:t>
            </a:r>
          </a:p>
          <a:p>
            <a:pPr marL="228600" indent="-228600">
              <a:buAutoNum type="arabicPeriod"/>
            </a:pPr>
            <a:r>
              <a:rPr lang="en-US" altLang="en-US" sz="1000" dirty="0">
                <a:latin typeface="Arial" panose="020B0604020202020204" pitchFamily="34" charset="0"/>
                <a:ea typeface="MS PGothic" panose="020B0600070205080204" pitchFamily="34" charset="-128"/>
                <a:cs typeface="Arial" panose="020B0604020202020204" pitchFamily="34" charset="0"/>
              </a:rPr>
              <a:t>Emerging data sources include Transportation network companies (TNC) and micromobility data, Connected vehicle, traveler, and infrastructure data, and Internet of Everything (IoE) data, unmanned aircraft systems data, crowdsourced data and more. The differ in the volume, variety, velocity, management, processing, granularity, security, veracity, and more.</a:t>
            </a:r>
          </a:p>
          <a:p>
            <a:pPr marL="228600" indent="-228600">
              <a:buAutoNum type="arabicPeriod"/>
            </a:pPr>
            <a:r>
              <a:rPr lang="en-US" altLang="en-US" sz="1000" dirty="0">
                <a:latin typeface="Arial" panose="020B0604020202020204" pitchFamily="34" charset="0"/>
                <a:ea typeface="MS PGothic" panose="020B0600070205080204" pitchFamily="34" charset="-128"/>
                <a:cs typeface="Arial" panose="020B0604020202020204" pitchFamily="34" charset="0"/>
              </a:rPr>
              <a:t>Traditional data management was designed to support consistent, routine analysis and reporting using relational database systems, through fully define requirements. Modern data management is intended to support change – in data types, access, analytics, software, and processes.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000" dirty="0"/>
              <a:t>The guideposts of performance management, and modern data management and governance, will help agencies achieve improved decision making and avoid unwise investments in data and analytics.</a:t>
            </a:r>
          </a:p>
          <a:p>
            <a:pPr marL="228600" indent="-228600">
              <a:buAutoNum type="arabicPeriod"/>
            </a:pPr>
            <a:endParaRPr lang="en-US" altLang="en-US" sz="1000" dirty="0">
              <a:latin typeface="Arial" panose="020B0604020202020204" pitchFamily="34" charset="0"/>
              <a:ea typeface="MS PGothic" panose="020B0600070205080204" pitchFamily="34" charset="-128"/>
              <a:cs typeface="Arial" panose="020B0604020202020204" pitchFamily="34" charset="0"/>
            </a:endParaRPr>
          </a:p>
          <a:p>
            <a:pPr marL="228600" indent="-228600">
              <a:buAutoNum type="arabicPeriod"/>
            </a:pPr>
            <a:endParaRPr lang="en-US" altLang="en-US" sz="1000" dirty="0">
              <a:latin typeface="Arial" panose="020B0604020202020204" pitchFamily="34" charset="0"/>
              <a:ea typeface="MS PGothic" panose="020B0600070205080204" pitchFamily="34" charset="-128"/>
              <a:cs typeface="Arial" panose="020B0604020202020204" pitchFamily="34" charset="0"/>
            </a:endParaRPr>
          </a:p>
          <a:p>
            <a:pPr marL="228600" indent="-228600">
              <a:buAutoNum type="arabicPeriod"/>
            </a:pPr>
            <a:endParaRPr lang="en-US" altLang="en-US" sz="1000" dirty="0">
              <a:latin typeface="Arial" panose="020B0604020202020204" pitchFamily="34" charset="0"/>
              <a:ea typeface="MS PGothic" panose="020B0600070205080204" pitchFamily="34" charset="-128"/>
              <a:cs typeface="Arial" panose="020B0604020202020204" pitchFamily="34" charset="0"/>
            </a:endParaRPr>
          </a:p>
          <a:p>
            <a:pPr marL="228600" indent="-228600">
              <a:buAutoNum type="arabicPeriod"/>
            </a:pPr>
            <a:endParaRPr lang="en-US" altLang="en-US" sz="1000" dirty="0">
              <a:latin typeface="Arial" panose="020B0604020202020204" pitchFamily="34" charset="0"/>
              <a:ea typeface="MS PGothic" panose="020B0600070205080204" pitchFamily="34" charset="-128"/>
              <a:cs typeface="Arial" panose="020B0604020202020204" pitchFamily="34" charset="0"/>
            </a:endParaRPr>
          </a:p>
          <a:p>
            <a:pPr marL="228600" indent="-228600">
              <a:buAutoNum type="arabicPeriod"/>
            </a:pPr>
            <a:endParaRPr lang="en-US" altLang="en-US" sz="1000" dirty="0">
              <a:latin typeface="Arial" panose="020B0604020202020204" pitchFamily="34" charset="0"/>
              <a:ea typeface="MS PGothic" panose="020B0600070205080204" pitchFamily="34" charset="-128"/>
              <a:cs typeface="Arial" panose="020B0604020202020204" pitchFamily="34" charset="0"/>
            </a:endParaRPr>
          </a:p>
        </p:txBody>
      </p:sp>
      <p:sp>
        <p:nvSpPr>
          <p:cNvPr id="97284" name="Slide Number Placeholder 3">
            <a:extLst>
              <a:ext uri="{FF2B5EF4-FFF2-40B4-BE49-F238E27FC236}">
                <a16:creationId xmlns:a16="http://schemas.microsoft.com/office/drawing/2014/main" id="{4AD0500D-C7E5-4695-9D7F-33C76F1B6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742950" indent="-285750"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6DB3BA08-4AF0-483B-B1F3-801EC9567C44}" type="slidenum">
              <a:rPr lang="en-US" altLang="en-US" sz="1200">
                <a:latin typeface="Arial" panose="020B0604020202020204" pitchFamily="34" charset="0"/>
              </a:rPr>
              <a:pPr/>
              <a:t>24</a:t>
            </a:fld>
            <a:endParaRPr lang="en-US" altLang="en-US" sz="120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944E315-8ADB-4EA5-8647-8A71DEA3253D}"/>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45253025-CA13-48F4-B908-4B6337603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MS PGothic" panose="020B0600070205080204" pitchFamily="34" charset="-128"/>
            </a:endParaRPr>
          </a:p>
        </p:txBody>
      </p:sp>
      <p:sp>
        <p:nvSpPr>
          <p:cNvPr id="96260" name="Slide Number Placeholder 3">
            <a:extLst>
              <a:ext uri="{FF2B5EF4-FFF2-40B4-BE49-F238E27FC236}">
                <a16:creationId xmlns:a16="http://schemas.microsoft.com/office/drawing/2014/main" id="{D37D23EA-2687-45AD-879F-2A7CE353B7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742950" indent="-285750"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0A38EBD4-9491-4CF9-8B65-2979A0DF84B4}" type="slidenum">
              <a:rPr lang="en-US" altLang="en-US" sz="1200">
                <a:latin typeface="Arial" panose="020B0604020202020204" pitchFamily="34" charset="0"/>
              </a:rPr>
              <a:pPr/>
              <a:t>25</a:t>
            </a:fld>
            <a:endParaRPr lang="en-US" altLang="en-US" sz="1200"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944E315-8ADB-4EA5-8647-8A71DEA3253D}"/>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45253025-CA13-48F4-B908-4B6337603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MS PGothic" panose="020B0600070205080204" pitchFamily="34" charset="-128"/>
            </a:endParaRPr>
          </a:p>
        </p:txBody>
      </p:sp>
      <p:sp>
        <p:nvSpPr>
          <p:cNvPr id="96260" name="Slide Number Placeholder 3">
            <a:extLst>
              <a:ext uri="{FF2B5EF4-FFF2-40B4-BE49-F238E27FC236}">
                <a16:creationId xmlns:a16="http://schemas.microsoft.com/office/drawing/2014/main" id="{D37D23EA-2687-45AD-879F-2A7CE353B7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742950" indent="-285750"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0A38EBD4-9491-4CF9-8B65-2979A0DF84B4}" type="slidenum">
              <a:rPr lang="en-US" altLang="en-US" sz="1200">
                <a:latin typeface="Arial" panose="020B0604020202020204" pitchFamily="34" charset="0"/>
              </a:rPr>
              <a:pPr/>
              <a:t>26</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3950363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944E315-8ADB-4EA5-8647-8A71DEA3253D}"/>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45253025-CA13-48F4-B908-4B6337603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MS PGothic" panose="020B0600070205080204" pitchFamily="34" charset="-128"/>
            </a:endParaRPr>
          </a:p>
        </p:txBody>
      </p:sp>
      <p:sp>
        <p:nvSpPr>
          <p:cNvPr id="96260" name="Slide Number Placeholder 3">
            <a:extLst>
              <a:ext uri="{FF2B5EF4-FFF2-40B4-BE49-F238E27FC236}">
                <a16:creationId xmlns:a16="http://schemas.microsoft.com/office/drawing/2014/main" id="{D37D23EA-2687-45AD-879F-2A7CE353B7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742950" indent="-285750"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0A38EBD4-9491-4CF9-8B65-2979A0DF84B4}" type="slidenum">
              <a:rPr lang="en-US" altLang="en-US" sz="1200">
                <a:latin typeface="Arial" panose="020B0604020202020204" pitchFamily="34" charset="0"/>
              </a:rPr>
              <a:pPr/>
              <a:t>27</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1336931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944E315-8ADB-4EA5-8647-8A71DEA3253D}"/>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45253025-CA13-48F4-B908-4B6337603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MS PGothic" panose="020B0600070205080204" pitchFamily="34" charset="-128"/>
            </a:endParaRPr>
          </a:p>
        </p:txBody>
      </p:sp>
      <p:sp>
        <p:nvSpPr>
          <p:cNvPr id="96260" name="Slide Number Placeholder 3">
            <a:extLst>
              <a:ext uri="{FF2B5EF4-FFF2-40B4-BE49-F238E27FC236}">
                <a16:creationId xmlns:a16="http://schemas.microsoft.com/office/drawing/2014/main" id="{D37D23EA-2687-45AD-879F-2A7CE353B7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742950" indent="-285750"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0A38EBD4-9491-4CF9-8B65-2979A0DF84B4}" type="slidenum">
              <a:rPr lang="en-US" altLang="en-US" sz="1200">
                <a:latin typeface="Arial" panose="020B0604020202020204" pitchFamily="34" charset="0"/>
              </a:rPr>
              <a:pPr/>
              <a:t>28</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300264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944E315-8ADB-4EA5-8647-8A71DEA3253D}"/>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45253025-CA13-48F4-B908-4B6337603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MS PGothic" panose="020B0600070205080204" pitchFamily="34" charset="-128"/>
            </a:endParaRPr>
          </a:p>
        </p:txBody>
      </p:sp>
      <p:sp>
        <p:nvSpPr>
          <p:cNvPr id="96260" name="Slide Number Placeholder 3">
            <a:extLst>
              <a:ext uri="{FF2B5EF4-FFF2-40B4-BE49-F238E27FC236}">
                <a16:creationId xmlns:a16="http://schemas.microsoft.com/office/drawing/2014/main" id="{D37D23EA-2687-45AD-879F-2A7CE353B7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742950" indent="-285750"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0A38EBD4-9491-4CF9-8B65-2979A0DF84B4}" type="slidenum">
              <a:rPr lang="en-US" altLang="en-US" sz="1200">
                <a:latin typeface="Arial" panose="020B0604020202020204" pitchFamily="34" charset="0"/>
              </a:rPr>
              <a:pPr/>
              <a:t>29</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859565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Vaishali Shah specializing in bringing transportation systems innovations to practice at the Federal, state, and local level to improve transportation decision making at every level. F</a:t>
            </a:r>
            <a:r>
              <a:rPr lang="en-US" sz="1600" kern="1200" dirty="0">
                <a:solidFill>
                  <a:schemeClr val="tx1"/>
                </a:solidFill>
                <a:effectLst/>
                <a:latin typeface="Arial" charset="0"/>
                <a:ea typeface="MS PGothic" pitchFamily="34" charset="-128"/>
                <a:cs typeface="MS PGothic"/>
              </a:rPr>
              <a:t>rom Intelligent Transportation Systems (ITS) for roadway systems, to Terminal Flight Data Manager (TFDM) for airports and airspace, and currently the Crowdsourcing for Advancing Operations, an FHWA Every Day Counts Round 5 and 6 (EDC-5/6) Innovation, she helps agencies identify and communicate the right data-informed messaging for improved planning, investment, human capital, and operations decisions. </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Vaishali is the Senior Program Director for Transportation Systems at Applied Engineering Management (AEM) Corporation where she leads multiple Federal Highway Administration (FHWA) projects in Transportation Systems Management and Operations (TSMO) such as predictive analytics for traffic management systems and advancing next-generation traffic incident management technologies. She recently served as the principal investigator for the National Cooperative Highway Research Program (NCHRP) study on Business Intelligence Techniques for Transportation Agency Decision Making. She also serves on the Transportation Research Board (TRB) Freeway Operations Committee (ACP20) and contributes to multiple TRB Regional Transportation Systems Management and Operations (RTSMO) subcommittees.</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Vaishali brings expertise in the development and use of simulation, modeling, and advanced analytic to improve transportation decision making. She helps agencies navigate the acquisition life cycle, focusing on concept of operations and the business case for complex transportation systems. She has led systems engineering, acquisition, and implementation for programs that range from $1M to $400M. Vaishali also excels at engaging national, state, and local stakeholders through workshops, focus groups, webinars, peer exchanges, site visits/assessments, and technical assistance to bring together disparate interests to chart a path forward. Recently, Ms. Shah spearheaded technical and logistics support for the Third Senior Transportation and Public Safety Summit, which engaged 120 executives including the US Secretary of Transportation, three modal administrators, State DOT executives, and leadership from 20+ national incident response associations over 1.5-days to accelerate traffic incident management (TIM) adoption across local jurisdictions. She holds a B.S. and M.S. degrees in Civil Engineering from the University of Maryland and the University of Texas at Austin, respectively.</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30</a:t>
            </a:fld>
            <a:endParaRPr lang="en-US" altLang="en-US" dirty="0"/>
          </a:p>
        </p:txBody>
      </p:sp>
    </p:spTree>
    <p:extLst>
      <p:ext uri="{BB962C8B-B14F-4D97-AF65-F5344CB8AC3E}">
        <p14:creationId xmlns:p14="http://schemas.microsoft.com/office/powerpoint/2010/main" val="333083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Arial" charset="0"/>
                <a:ea typeface="MS PGothic" pitchFamily="34" charset="-128"/>
                <a:cs typeface="MS PGothic"/>
              </a:rPr>
              <a:t>State and local agencies are at the crest of integrating data, applying new data, and leveraging advanced analytics to improve strategic, real-time, and predictive decisions that can save agencies resources and operator workload, offer new capabilities, and improve customer service. The end results are improved safety, reliability, accessibility, and efficiency (cost/resource) of travel. </a:t>
            </a:r>
          </a:p>
          <a:p>
            <a:endParaRPr lang="en-US" sz="1600" kern="1200" dirty="0">
              <a:solidFill>
                <a:schemeClr val="tx1"/>
              </a:solidFill>
              <a:effectLst/>
              <a:latin typeface="Arial" charset="0"/>
              <a:ea typeface="MS PGothic" pitchFamily="34" charset="-128"/>
              <a:cs typeface="MS PGothic"/>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a:t>
            </a:fld>
            <a:endParaRPr lang="en-US" altLang="en-US" dirty="0"/>
          </a:p>
        </p:txBody>
      </p:sp>
    </p:spTree>
    <p:extLst>
      <p:ext uri="{BB962C8B-B14F-4D97-AF65-F5344CB8AC3E}">
        <p14:creationId xmlns:p14="http://schemas.microsoft.com/office/powerpoint/2010/main" val="418225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5</a:t>
            </a:fld>
            <a:endParaRPr lang="en-US" altLang="en-US" dirty="0"/>
          </a:p>
        </p:txBody>
      </p:sp>
    </p:spTree>
    <p:extLst>
      <p:ext uri="{BB962C8B-B14F-4D97-AF65-F5344CB8AC3E}">
        <p14:creationId xmlns:p14="http://schemas.microsoft.com/office/powerpoint/2010/main" val="38027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Arial" charset="0"/>
                <a:ea typeface="MS PGothic" pitchFamily="34" charset="-128"/>
                <a:cs typeface="MS PGothic"/>
              </a:rPr>
              <a:t>Key Message: Data should inform and improve decision making at every level of an organization and every line of business.</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Data-informed decision making evolves processes that are instinct- and intuition-driven to those that apply insights from data through reports, dashboards, decision support systems that leverage advanced analytics and even artificial intelligence. </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It can be as simple as making basic data more accessible.  For example, by converting paper, or phone -based data systems to digital based systems that allow multiple users to access to a single view of relevant data when and where needed. </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It can be transforming processes from manual analyses that take weeks using spreadsheets and asking dozens of departments for data to automated analyses on demand.</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It can be complex ad-hoc analyses that form models, or even self-supervised machine learning models, that predict congestion, pavement, or incident conditions for the next 15 minutes or four hours.</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Data can and should inform decisions at every level of an organization</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From the front-line operator at a traffic management center or the maintenance worker or snow-plow operator, or the traffic engineer planning how to retime a specific signal or signalized corridor. </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To the executive office choosing a new learning management system or funding tradeoffs across asset, operations, and division offices.</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The focus should be on bringing trustworthy, relevant information to the hands of the decision-maker so that the individual or group is able to make decisions that are consistent, quick, transparent, and that more optimally deliver on the goals and objectives of the decision-maker and the enterprise as a whole.</a:t>
            </a:r>
          </a:p>
          <a:p>
            <a:endParaRPr lang="en-US" sz="1600" kern="1200" dirty="0">
              <a:solidFill>
                <a:schemeClr val="tx1"/>
              </a:solidFill>
              <a:effectLst/>
              <a:latin typeface="Arial" charset="0"/>
              <a:ea typeface="MS PGothic" pitchFamily="34" charset="-128"/>
              <a:cs typeface="MS PGothic"/>
            </a:endParaRPr>
          </a:p>
          <a:p>
            <a:endParaRPr lang="en-US" sz="1600" kern="1200" dirty="0">
              <a:solidFill>
                <a:schemeClr val="tx1"/>
              </a:solidFill>
              <a:effectLst/>
              <a:latin typeface="Arial" charset="0"/>
              <a:ea typeface="MS PGothic" pitchFamily="34" charset="-128"/>
              <a:cs typeface="MS PGothic"/>
            </a:endParaRPr>
          </a:p>
          <a:p>
            <a:endParaRPr lang="en-US" sz="1600" kern="1200" dirty="0">
              <a:solidFill>
                <a:schemeClr val="tx1"/>
              </a:solidFill>
              <a:effectLst/>
              <a:latin typeface="Arial" charset="0"/>
              <a:ea typeface="MS PGothic"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6</a:t>
            </a:fld>
            <a:endParaRPr lang="en-US" altLang="en-US" dirty="0"/>
          </a:p>
        </p:txBody>
      </p:sp>
    </p:spTree>
    <p:extLst>
      <p:ext uri="{BB962C8B-B14F-4D97-AF65-F5344CB8AC3E}">
        <p14:creationId xmlns:p14="http://schemas.microsoft.com/office/powerpoint/2010/main" val="117321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r>
              <a:rPr lang="en-US" b="0" dirty="0"/>
              <a:t>The front-line decision making involves simple, targeted real-time data made accessible when and where needed. The data may not require advanced analytics but will typically need filtering to ensure operators are not inundated with too much information or irrelevant information. The decisions are made in a matter of seconds, minutes, daily, or at most weekly.  The effects of front-line decisions, can have huge safety implications, but are generally “short lived,” maybe a few hours or a few days.  </a:t>
            </a:r>
          </a:p>
          <a:p>
            <a:endParaRPr lang="en-US" b="0" dirty="0"/>
          </a:p>
          <a:p>
            <a:pPr marL="0" indent="0">
              <a:buFont typeface="Arial" panose="020B0604020202020204" pitchFamily="34" charset="0"/>
              <a:buNone/>
            </a:pPr>
            <a:r>
              <a:rPr lang="en-US" b="0" dirty="0"/>
              <a:t>Here are two examples of front line decision making:</a:t>
            </a:r>
          </a:p>
          <a:p>
            <a:pPr marL="342900" indent="-342900">
              <a:buFont typeface="Arial" panose="020B0604020202020204" pitchFamily="34" charset="0"/>
              <a:buAutoNum type="arabicPeriod"/>
            </a:pPr>
            <a:r>
              <a:rPr lang="en-US" b="0" dirty="0"/>
              <a:t>The first is Indiana DOT through collaboration with Purdue University developed a tool that is available to the Traffic Management Center (TMC), and broader stakeholders such as work zone teams and what you see in the left picture, law enforcement.  The tool provides real time map-interface visual alerts when the speed on road segments declines significantly. The tool uses data from a vehicle probe provider streamed minute by minute. Once viewing the data, an off-duty police officer at a work zone may decide to circle back to explore the nature of the queue. In parallel, a TMC operator may focus a CCTV camera if available at that location, or the operator may decide to send resources to assess the scene.</a:t>
            </a:r>
          </a:p>
          <a:p>
            <a:pPr marL="342900" indent="-342900">
              <a:buFont typeface="Arial" panose="020B0604020202020204" pitchFamily="34" charset="0"/>
              <a:buAutoNum type="arabicPeriod"/>
            </a:pPr>
            <a:endParaRPr lang="en-US" b="0" dirty="0"/>
          </a:p>
          <a:p>
            <a:pPr marL="342900" indent="-342900">
              <a:buFont typeface="Arial" panose="020B0604020202020204" pitchFamily="34" charset="0"/>
              <a:buAutoNum type="arabicPeriod"/>
            </a:pPr>
            <a:r>
              <a:rPr lang="en-US" b="0" dirty="0"/>
              <a:t>Another example of data used to facilitate front-line decisions is the Delaware DOT app wherein a user can report a host of 19 common issues as well as any other issues –from a pothole to a traffic delay. This data is made available in real-time to TMC operators who can channel a response in a timely manner to the correct authority. </a:t>
            </a:r>
          </a:p>
          <a:p>
            <a:endParaRPr lang="en-US" b="0" dirty="0"/>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7</a:t>
            </a:fld>
            <a:endParaRPr lang="en-US" altLang="en-US" dirty="0"/>
          </a:p>
        </p:txBody>
      </p:sp>
    </p:spTree>
    <p:extLst>
      <p:ext uri="{BB962C8B-B14F-4D97-AF65-F5344CB8AC3E}">
        <p14:creationId xmlns:p14="http://schemas.microsoft.com/office/powerpoint/2010/main" val="365322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200" dirty="0">
                <a:solidFill>
                  <a:schemeClr val="tx1"/>
                </a:solidFill>
                <a:effectLst/>
                <a:latin typeface="Arial" charset="0"/>
                <a:ea typeface="MS PGothic" pitchFamily="34" charset="-128"/>
                <a:cs typeface="MS PGothic"/>
              </a:rPr>
              <a:t>Key Message: </a:t>
            </a:r>
            <a:r>
              <a:rPr lang="en-US" sz="1600" b="0" kern="1200" dirty="0">
                <a:solidFill>
                  <a:schemeClr val="tx1"/>
                </a:solidFill>
                <a:effectLst/>
                <a:latin typeface="Arial" charset="0"/>
                <a:ea typeface="MS PGothic" pitchFamily="34" charset="-128"/>
                <a:cs typeface="MS PGothic"/>
              </a:rPr>
              <a:t>Program or project-level decision making will typically require more complex analysis, a potential integration of data from different business units. These decisions are less about real-time information, and more about trends over time, comparatives by geography, facility.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kern="1200" dirty="0">
              <a:solidFill>
                <a:schemeClr val="tx1"/>
              </a:solidFill>
              <a:effectLst/>
              <a:latin typeface="Arial" charset="0"/>
              <a:ea typeface="MS PGothic" pitchFamily="34" charset="-128"/>
              <a:cs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kern="1200" dirty="0">
                <a:solidFill>
                  <a:schemeClr val="tx1"/>
                </a:solidFill>
                <a:effectLst/>
                <a:latin typeface="Arial" charset="0"/>
                <a:ea typeface="MS PGothic" pitchFamily="34" charset="-128"/>
                <a:cs typeface="MS PGothic"/>
              </a:rPr>
              <a:t>By leveraging better data management and analytics, what traditionally were days, weeks, and months of analyses may now be supported through a few self-directed queries of internal data dashboard query tools.  The effects of these decisions are not immediate but more long-term – months or even years. The scope of impact is also localized to the project or Program. The decision can be reviewed and revised –potentially quarterly, or annually.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kern="1200" dirty="0">
              <a:solidFill>
                <a:schemeClr val="tx1"/>
              </a:solidFill>
              <a:effectLst/>
              <a:latin typeface="Arial" charset="0"/>
              <a:ea typeface="MS PGothic" pitchFamily="34" charset="-128"/>
              <a:cs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kern="1200" dirty="0">
                <a:solidFill>
                  <a:schemeClr val="tx1"/>
                </a:solidFill>
                <a:effectLst/>
                <a:latin typeface="Arial" charset="0"/>
                <a:ea typeface="MS PGothic" pitchFamily="34" charset="-128"/>
                <a:cs typeface="MS PGothic"/>
              </a:rPr>
              <a:t>The example you see in this visual is that of data aggregated over a long period of time for all Virginia Interstates and compared for one roadway, I-81. The ability to access the relevant data archives and conduct this analysis helped Virginia DOT more efficiently allocate resources balancing capacity expansion needs with improved traffic incident management strategies.</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8</a:t>
            </a:fld>
            <a:endParaRPr lang="en-US" altLang="en-US" dirty="0"/>
          </a:p>
        </p:txBody>
      </p:sp>
    </p:spTree>
    <p:extLst>
      <p:ext uri="{BB962C8B-B14F-4D97-AF65-F5344CB8AC3E}">
        <p14:creationId xmlns:p14="http://schemas.microsoft.com/office/powerpoint/2010/main" val="389975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200" dirty="0">
                <a:solidFill>
                  <a:schemeClr val="tx1"/>
                </a:solidFill>
                <a:effectLst/>
                <a:latin typeface="Arial" charset="0"/>
                <a:ea typeface="MS PGothic" pitchFamily="34" charset="-128"/>
                <a:cs typeface="MS PGothic"/>
              </a:rPr>
              <a:t>Key Message: </a:t>
            </a:r>
            <a:r>
              <a:rPr lang="en-US" sz="1600" b="0" kern="1200" dirty="0">
                <a:solidFill>
                  <a:schemeClr val="tx1"/>
                </a:solidFill>
                <a:effectLst/>
                <a:latin typeface="Arial" charset="0"/>
                <a:ea typeface="MS PGothic" pitchFamily="34" charset="-128"/>
                <a:cs typeface="MS PGothic"/>
              </a:rPr>
              <a:t>Enterprise-level decisions typically require significant focus, formal cost/benefit analyses, strategic alignment with elected official priorities, but have lasting impacts for the agency as a whole. Investment decisions with enterprise systems and processes.</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The Ohio DOT “Transportation Information Mapping System (TIMS) helps planners, engineers, and executives both access and manage key asset, safety, and operational data in a web-based integrated map-based format.”</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TIMS is available to the enterprise and the public. The tool also enables condition, performance, investment, and planning reports. </a:t>
            </a:r>
          </a:p>
          <a:p>
            <a:pPr marL="285750" indent="-285750">
              <a:buFont typeface="Arial" panose="020B0604020202020204" pitchFamily="34" charset="0"/>
              <a:buChar char="•"/>
            </a:pPr>
            <a:r>
              <a:rPr lang="en-US" sz="1600" kern="1200" dirty="0">
                <a:solidFill>
                  <a:schemeClr val="tx1"/>
                </a:solidFill>
                <a:effectLst/>
                <a:latin typeface="Arial" charset="0"/>
                <a:ea typeface="MS PGothic" pitchFamily="34" charset="-128"/>
                <a:cs typeface="MS PGothic"/>
              </a:rPr>
              <a:t>Through their Collector Program, Ohio DOT eliminated data silos, integrated data from culverts, underdrains, signs, right of way, barriers, and outfalls, and is integrating ITS/signals, retaining walls, tower lighting, and inspection data using mobile data collection.</a:t>
            </a:r>
          </a:p>
          <a:p>
            <a:endParaRPr lang="en-US" sz="1600" kern="1200" dirty="0">
              <a:solidFill>
                <a:schemeClr val="tx1"/>
              </a:solidFill>
              <a:effectLst/>
              <a:latin typeface="Arial" charset="0"/>
              <a:ea typeface="MS PGothic" pitchFamily="34" charset="-128"/>
              <a:cs typeface="MS PGothic"/>
            </a:endParaRPr>
          </a:p>
          <a:p>
            <a:r>
              <a:rPr lang="en-US" sz="1600" kern="1200" dirty="0">
                <a:solidFill>
                  <a:schemeClr val="tx1"/>
                </a:solidFill>
                <a:effectLst/>
                <a:latin typeface="Arial" charset="0"/>
                <a:ea typeface="MS PGothic" pitchFamily="34" charset="-128"/>
                <a:cs typeface="MS PGothic"/>
              </a:rPr>
              <a:t>Ohio Department of Transportation. Transportation Asset Management Plan. May 2016. http://www.dot.state.oh.us/districts/D07/Documents/2016_MAASTO_PRESENTATION/ODOT%20Revised%20TAMP%20May%202016.pdf</a:t>
            </a:r>
          </a:p>
          <a:p>
            <a:r>
              <a:rPr lang="en-US" sz="1600" kern="1200" dirty="0">
                <a:solidFill>
                  <a:schemeClr val="tx1"/>
                </a:solidFill>
                <a:effectLst/>
                <a:latin typeface="Arial" charset="0"/>
                <a:ea typeface="MS PGothic" pitchFamily="34" charset="-128"/>
                <a:cs typeface="MS PGothic"/>
              </a:rPr>
              <a:t>Hale, Stephen. 2018. "Better Data for Better Decisions." TRB Webinar on Current and Evolving Practices in Asset Management for Highway Agencies. http://onlinepubs.trb.org/onlinepubs/webinars/180807.pdf.</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9</a:t>
            </a:fld>
            <a:endParaRPr lang="en-US" altLang="en-US" dirty="0"/>
          </a:p>
        </p:txBody>
      </p:sp>
    </p:spTree>
    <p:extLst>
      <p:ext uri="{BB962C8B-B14F-4D97-AF65-F5344CB8AC3E}">
        <p14:creationId xmlns:p14="http://schemas.microsoft.com/office/powerpoint/2010/main" val="267906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10</a:t>
            </a:fld>
            <a:endParaRPr lang="en-US" altLang="en-US" dirty="0"/>
          </a:p>
        </p:txBody>
      </p:sp>
    </p:spTree>
    <p:extLst>
      <p:ext uri="{BB962C8B-B14F-4D97-AF65-F5344CB8AC3E}">
        <p14:creationId xmlns:p14="http://schemas.microsoft.com/office/powerpoint/2010/main" val="253455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78659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81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32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47996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03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9424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47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484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611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a:t>Click to edit Master title style</a:t>
            </a:r>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701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67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060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844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004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4144359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ffectLst/>
        </p:spPr>
        <p:txBody>
          <a:bodyPr anchor="t"/>
          <a:lstStyle>
            <a:lvl1pPr>
              <a:defRPr lang="en-US"/>
            </a:lvl1pPr>
          </a:lstStyle>
          <a:p>
            <a:pPr lvl="0"/>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542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a:t>Click to edit Master title style</a:t>
            </a:r>
          </a:p>
        </p:txBody>
      </p:sp>
      <p:sp>
        <p:nvSpPr>
          <p:cNvPr id="3" name="Chart Placeholder 2"/>
          <p:cNvSpPr>
            <a:spLocks noGrp="1"/>
          </p:cNvSpPr>
          <p:nvPr>
            <p:ph type="chart"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23595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12983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a:t>Click to edit Master title style</a:t>
            </a:r>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31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a:t>Click to edit Master title style</a:t>
            </a:r>
          </a:p>
        </p:txBody>
      </p:sp>
    </p:spTree>
    <p:extLst>
      <p:ext uri="{BB962C8B-B14F-4D97-AF65-F5344CB8AC3E}">
        <p14:creationId xmlns:p14="http://schemas.microsoft.com/office/powerpoint/2010/main" val="34435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28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2541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6931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FE74A69-6D89-407D-AC83-9BA33AC11B6D}"/>
              </a:ext>
            </a:extLst>
          </p:cNvPr>
          <p:cNvSpPr>
            <a:spLocks noGrp="1" noChangeArrowheads="1"/>
          </p:cNvSpPr>
          <p:nvPr>
            <p:ph type="body" idx="1"/>
          </p:nvPr>
        </p:nvSpPr>
        <p:spPr bwMode="auto">
          <a:xfrm>
            <a:off x="457200" y="1417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MAIN HEADING</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5" descr="bg_site_header1">
            <a:extLst>
              <a:ext uri="{FF2B5EF4-FFF2-40B4-BE49-F238E27FC236}">
                <a16:creationId xmlns:a16="http://schemas.microsoft.com/office/drawing/2014/main" id="{9E540842-47C9-4145-8CF9-2D2593C0DE5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5B73F6C4-F843-4F9B-9B71-5420F95CCF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2800" b="1">
          <a:solidFill>
            <a:schemeClr val="tx2"/>
          </a:solidFill>
          <a:latin typeface="+mj-lt"/>
          <a:ea typeface="MS PGothic" pitchFamily="34" charset="-128"/>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657225" indent="-2857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SzPct val="50000"/>
        <a:buFont typeface="Arial Unicode MS" charset="0"/>
        <a:buChar char="■"/>
        <a:defRPr sz="16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2D94A047-D0A3-4ABC-A582-2B7B1B277C6F}"/>
              </a:ext>
            </a:extLst>
          </p:cNvPr>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MAIN HEADING</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1" name="Rectangle 4">
            <a:extLst>
              <a:ext uri="{FF2B5EF4-FFF2-40B4-BE49-F238E27FC236}">
                <a16:creationId xmlns:a16="http://schemas.microsoft.com/office/drawing/2014/main" id="{14F35C5A-2A3E-4262-B188-5651325D8C7D}"/>
              </a:ext>
            </a:extLst>
          </p:cNvPr>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Text Box 6">
            <a:extLst>
              <a:ext uri="{FF2B5EF4-FFF2-40B4-BE49-F238E27FC236}">
                <a16:creationId xmlns:a16="http://schemas.microsoft.com/office/drawing/2014/main" id="{1D8D195E-1C04-4CB9-8FB7-AADE406497F1}"/>
              </a:ext>
            </a:extLst>
          </p:cNvPr>
          <p:cNvSpPr txBox="1">
            <a:spLocks noChangeArrowheads="1"/>
          </p:cNvSpPr>
          <p:nvPr/>
        </p:nvSpPr>
        <p:spPr bwMode="auto">
          <a:xfrm>
            <a:off x="746125" y="3694113"/>
            <a:ext cx="5349875" cy="366712"/>
          </a:xfrm>
          <a:prstGeom prst="rect">
            <a:avLst/>
          </a:prstGeom>
          <a:noFill/>
          <a:ln>
            <a:noFill/>
          </a:ln>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defRPr/>
            </a:pPr>
            <a:endParaRPr lang="en-US" sz="1800" dirty="0">
              <a:latin typeface="Arial" charset="0"/>
            </a:endParaRPr>
          </a:p>
        </p:txBody>
      </p:sp>
      <p:sp>
        <p:nvSpPr>
          <p:cNvPr id="2053" name="Line 7">
            <a:extLst>
              <a:ext uri="{FF2B5EF4-FFF2-40B4-BE49-F238E27FC236}">
                <a16:creationId xmlns:a16="http://schemas.microsoft.com/office/drawing/2014/main" id="{AD00E9F9-8957-4247-9AE8-DE5F5100D955}"/>
              </a:ext>
            </a:extLst>
          </p:cNvPr>
          <p:cNvSpPr>
            <a:spLocks noChangeShapeType="1"/>
          </p:cNvSpPr>
          <p:nvPr/>
        </p:nvSpPr>
        <p:spPr bwMode="auto">
          <a:xfrm>
            <a:off x="304800" y="1295400"/>
            <a:ext cx="8610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4" name="Text Box 10">
            <a:extLst>
              <a:ext uri="{FF2B5EF4-FFF2-40B4-BE49-F238E27FC236}">
                <a16:creationId xmlns:a16="http://schemas.microsoft.com/office/drawing/2014/main" id="{323C3569-8E5E-413A-916D-4C7A42BCAFC2}"/>
              </a:ext>
            </a:extLst>
          </p:cNvPr>
          <p:cNvSpPr txBox="1">
            <a:spLocks noChangeArrowheads="1"/>
          </p:cNvSpPr>
          <p:nvPr/>
        </p:nvSpPr>
        <p:spPr bwMode="auto">
          <a:xfrm>
            <a:off x="8610600" y="6410325"/>
            <a:ext cx="381000" cy="276225"/>
          </a:xfrm>
          <a:prstGeom prst="rect">
            <a:avLst/>
          </a:prstGeom>
          <a:noFill/>
          <a:ln w="9525" algn="ctr">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spcBef>
                <a:spcPct val="50000"/>
              </a:spcBef>
              <a:defRPr/>
            </a:pPr>
            <a:fld id="{84B917C8-9416-4F35-B920-3644F9070425}" type="slidenum">
              <a:rPr lang="en-US" altLang="en-US" sz="1200" smtClean="0">
                <a:latin typeface="Arial" panose="020B0604020202020204" pitchFamily="34" charset="0"/>
              </a:rPr>
              <a:pPr algn="r" eaLnBrk="1" hangingPunct="1">
                <a:spcBef>
                  <a:spcPct val="50000"/>
                </a:spcBef>
                <a:defRPr/>
              </a:pPr>
              <a:t>‹#›</a:t>
            </a:fld>
            <a:endParaRPr lang="en-US" altLang="en-US" sz="1200" dirty="0">
              <a:latin typeface="Arial" panose="020B0604020202020204" pitchFamily="34" charset="0"/>
            </a:endParaRPr>
          </a:p>
        </p:txBody>
      </p:sp>
      <p:sp>
        <p:nvSpPr>
          <p:cNvPr id="2055" name="TextBox 8">
            <a:extLst>
              <a:ext uri="{FF2B5EF4-FFF2-40B4-BE49-F238E27FC236}">
                <a16:creationId xmlns:a16="http://schemas.microsoft.com/office/drawing/2014/main" id="{264D7680-A290-45E4-9045-7C97F4A1FD7C}"/>
              </a:ext>
            </a:extLst>
          </p:cNvPr>
          <p:cNvSpPr txBox="1">
            <a:spLocks noChangeArrowheads="1"/>
          </p:cNvSpPr>
          <p:nvPr/>
        </p:nvSpPr>
        <p:spPr bwMode="auto">
          <a:xfrm>
            <a:off x="6400800" y="6477000"/>
            <a:ext cx="2514600" cy="219547"/>
          </a:xfrm>
          <a:prstGeom prst="rect">
            <a:avLst/>
          </a:prstGeom>
          <a:noFill/>
          <a:ln w="9525">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a:defRPr sz="2000">
                <a:solidFill>
                  <a:schemeClr val="tx1"/>
                </a:solidFill>
                <a:latin typeface="Tahoma" panose="020B0604030504040204" pitchFamily="34" charset="0"/>
                <a:ea typeface="MS PGothic" panose="020B0600070205080204" pitchFamily="34" charset="-128"/>
              </a:defRPr>
            </a:lvl3pPr>
            <a:lvl4pPr>
              <a:defRPr sz="2000">
                <a:solidFill>
                  <a:schemeClr val="tx1"/>
                </a:solidFill>
                <a:latin typeface="Tahoma" panose="020B0604030504040204" pitchFamily="34" charset="0"/>
                <a:ea typeface="MS PGothic" panose="020B0600070205080204" pitchFamily="34" charset="-128"/>
              </a:defRPr>
            </a:lvl4pPr>
            <a:lvl5pPr>
              <a:defRPr sz="20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nSpc>
                <a:spcPts val="900"/>
              </a:lnSpc>
              <a:buFont typeface="Arial" panose="020B0604020202020204" pitchFamily="34" charset="0"/>
              <a:buNone/>
              <a:defRPr/>
            </a:pPr>
            <a:r>
              <a:rPr kumimoji="0" lang="en-US" altLang="en-US" sz="1200" b="1" i="0" u="none" strike="noStrike" kern="1200" cap="none" spc="0" normalizeH="0" baseline="0" dirty="0">
                <a:ln>
                  <a:noFill/>
                </a:ln>
                <a:solidFill>
                  <a:srgbClr val="E7E6E6">
                    <a:lumMod val="50000"/>
                  </a:srgbClr>
                </a:solidFill>
                <a:effectLst/>
                <a:uLnTx/>
                <a:uFillTx/>
                <a:latin typeface="Calibri Light" panose="020F0302020204030204"/>
                <a:ea typeface="+mn-ea"/>
                <a:cs typeface="+mn-cs"/>
              </a:rPr>
              <a:t>U.S. Department of Transportation</a:t>
            </a:r>
          </a:p>
        </p:txBody>
      </p:sp>
      <p:pic>
        <p:nvPicPr>
          <p:cNvPr id="2056" name="Picture 11" descr="Triscallion_Black">
            <a:extLst>
              <a:ext uri="{FF2B5EF4-FFF2-40B4-BE49-F238E27FC236}">
                <a16:creationId xmlns:a16="http://schemas.microsoft.com/office/drawing/2014/main" id="{F1C31945-C82E-4B0B-928E-5BA69E0ADE58}"/>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4B69DD9-66AA-4218-A975-C6F22E854AFA}"/>
              </a:ext>
            </a:extLst>
          </p:cNvPr>
          <p:cNvGrpSpPr/>
          <p:nvPr userDrawn="1"/>
        </p:nvGrpSpPr>
        <p:grpSpPr>
          <a:xfrm>
            <a:off x="3200400" y="6372956"/>
            <a:ext cx="2199433" cy="383854"/>
            <a:chOff x="3968297" y="6372956"/>
            <a:chExt cx="2199433" cy="383854"/>
          </a:xfrm>
        </p:grpSpPr>
        <p:sp>
          <p:nvSpPr>
            <p:cNvPr id="9" name="TextBox 8">
              <a:extLst>
                <a:ext uri="{FF2B5EF4-FFF2-40B4-BE49-F238E27FC236}">
                  <a16:creationId xmlns:a16="http://schemas.microsoft.com/office/drawing/2014/main" id="{3B0A3CB0-D00F-463B-A110-F718F4ED8EE7}"/>
                </a:ext>
              </a:extLst>
            </p:cNvPr>
            <p:cNvSpPr txBox="1"/>
            <p:nvPr userDrawn="1"/>
          </p:nvSpPr>
          <p:spPr>
            <a:xfrm>
              <a:off x="4274524" y="6400800"/>
              <a:ext cx="1893206" cy="328167"/>
            </a:xfrm>
            <a:prstGeom prst="rect">
              <a:avLst/>
            </a:prstGeom>
            <a:noFill/>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 typeface="Arial" charset="0"/>
                <a:buNone/>
                <a:tabLst/>
                <a:defRPr/>
              </a:pP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U.S. </a:t>
              </a:r>
              <a:r>
                <a:rPr kumimoji="0" lang="en-US" sz="10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Department</a:t>
              </a: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of Transportation</a:t>
              </a:r>
            </a:p>
            <a:p>
              <a:pPr marL="0" marR="0" lvl="0" indent="0" algn="l" defTabSz="914400" rtl="0" eaLnBrk="1" fontAlgn="auto" latinLnBrk="0" hangingPunct="1">
                <a:lnSpc>
                  <a:spcPts val="900"/>
                </a:lnSpc>
                <a:spcBef>
                  <a:spcPts val="0"/>
                </a:spcBef>
                <a:spcAft>
                  <a:spcPts val="0"/>
                </a:spcAft>
                <a:buClrTx/>
                <a:buSzTx/>
                <a:buFont typeface="Arial" charset="0"/>
                <a:buNone/>
                <a:tabLst/>
                <a:defRPr/>
              </a:pP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ITS Joint </a:t>
              </a:r>
              <a:r>
                <a:rPr kumimoji="0" lang="en-US" sz="10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Program</a:t>
              </a: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Office</a:t>
              </a:r>
            </a:p>
          </p:txBody>
        </p:sp>
        <p:pic>
          <p:nvPicPr>
            <p:cNvPr id="10" name="Picture 9" descr="USDOT Triskelion - Correct Direction.jpg">
              <a:extLst>
                <a:ext uri="{FF2B5EF4-FFF2-40B4-BE49-F238E27FC236}">
                  <a16:creationId xmlns:a16="http://schemas.microsoft.com/office/drawing/2014/main" id="{0D1223F1-19BC-4CC5-AE47-7FF01F8BF518}"/>
                </a:ext>
              </a:extLst>
            </p:cNvPr>
            <p:cNvPicPr>
              <a:picLocks noChangeAspect="1"/>
            </p:cNvPicPr>
            <p:nvPr userDrawn="1"/>
          </p:nvPicPr>
          <p:blipFill>
            <a:blip r:embed="rId16" cstate="print"/>
            <a:stretch>
              <a:fillRect/>
            </a:stretch>
          </p:blipFill>
          <p:spPr>
            <a:xfrm>
              <a:off x="3968297" y="6372956"/>
              <a:ext cx="383854" cy="383854"/>
            </a:xfrm>
            <a:prstGeom prst="rect">
              <a:avLst/>
            </a:prstGeom>
          </p:spPr>
        </p:pic>
      </p:grpSp>
      <p:pic>
        <p:nvPicPr>
          <p:cNvPr id="11" name="Picture 10">
            <a:extLst>
              <a:ext uri="{FF2B5EF4-FFF2-40B4-BE49-F238E27FC236}">
                <a16:creationId xmlns:a16="http://schemas.microsoft.com/office/drawing/2014/main" id="{5E38E72B-8165-4BCB-82C8-4F7100EBB78B}"/>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609600" y="6248400"/>
            <a:ext cx="1726622" cy="549151"/>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ransportation.gov/"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its.dot.gov/index.htm" TargetMode="Externa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trb.org/Main/Blurbs/180826.aspx" TargetMode="External"/><Relationship Id="rId7" Type="http://schemas.openxmlformats.org/officeDocument/2006/relationships/hyperlink" Target="https://apps.trb.org/cmsfeed/TRBNetProjectDisplay.asp?ProjectID=4719"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aashtotsmoguidance.org/" TargetMode="External"/><Relationship Id="rId5" Type="http://schemas.openxmlformats.org/officeDocument/2006/relationships/hyperlink" Target="https://www.nap.edu/read/25462/chapter/1" TargetMode="External"/><Relationship Id="rId4" Type="http://schemas.openxmlformats.org/officeDocument/2006/relationships/hyperlink" Target="http://www.trb.org/Main/Blurbs/179756.aspx"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ops.fhwa.dot.gov/trafficanalysistools/" TargetMode="External"/><Relationship Id="rId3" Type="http://schemas.openxmlformats.org/officeDocument/2006/relationships/hyperlink" Target="http://www.aashtotsmoguidance.org/" TargetMode="External"/><Relationship Id="rId7" Type="http://schemas.openxmlformats.org/officeDocument/2006/relationships/hyperlink" Target="https://www.gis.fhwa.dot.gov/documents/GIS_Data_Governance_and_Data_Management_Case_Studies.pdf"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ops.fhwa.dot.gov/publications/fhwahop19037/fhwahop19037.pdf" TargetMode="External"/><Relationship Id="rId5" Type="http://schemas.openxmlformats.org/officeDocument/2006/relationships/hyperlink" Target="https://ops.fhwa.dot.gov/publications/fhwahop17017/fhwahop17017.pdf" TargetMode="External"/><Relationship Id="rId4" Type="http://schemas.openxmlformats.org/officeDocument/2006/relationships/hyperlink" Target="https://www.tpmtools.org/guidebook/" TargetMode="External"/><Relationship Id="rId9" Type="http://schemas.openxmlformats.org/officeDocument/2006/relationships/hyperlink" Target="https://www.fhwa.dot.gov/policyinformation/tmguide/tmg_fhwa_pl_17_003.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s.fhwa.dot.gov/publications/fhwahop20002/fhwahop20002.pdf" TargetMode="External"/><Relationship Id="rId7" Type="http://schemas.openxmlformats.org/officeDocument/2006/relationships/hyperlink" Target="https://ops.fhwa.dot.gov/trafficanalysistool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clearroads.org/wp-content/uploads/dlm_uploads/FR_CR.16-01_Final.pdf" TargetMode="External"/><Relationship Id="rId5" Type="http://schemas.openxmlformats.org/officeDocument/2006/relationships/hyperlink" Target="https://rosap.ntl.bts.gov/view/dot/49140" TargetMode="External"/><Relationship Id="rId4" Type="http://schemas.openxmlformats.org/officeDocument/2006/relationships/hyperlink" Target="https://gis.penndot.gov/BPR_PDF_FILES/Documents/Research/Complete%20Projects/Operations/Real_time_Incident_Detection_Using_Social_Media_Data.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ops.fhwa.dot.gov/trafficanalysistools/" TargetMode="External"/><Relationship Id="rId3" Type="http://schemas.openxmlformats.org/officeDocument/2006/relationships/hyperlink" Target="https://transportationops.org/edc5/adventures-crowdsourcing-webinar-series" TargetMode="External"/><Relationship Id="rId7" Type="http://schemas.openxmlformats.org/officeDocument/2006/relationships/hyperlink" Target="https://www.youtube.com/watch?v=rTAOwvU6Yj8&amp;ab_channel=MicrosoftResearch"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www.youtube.com/watch?v=3zZx6Uoj7Hw&amp;ab_channel=wejo" TargetMode="External"/><Relationship Id="rId5" Type="http://schemas.openxmlformats.org/officeDocument/2006/relationships/hyperlink" Target="http://onlinepubs.trb.org/onlinepubs/webinars/180807.pdf" TargetMode="External"/><Relationship Id="rId10" Type="http://schemas.openxmlformats.org/officeDocument/2006/relationships/hyperlink" Target="http://its.ecn.purdue.edu/mobility/deltaspeed/" TargetMode="External"/><Relationship Id="rId4" Type="http://schemas.openxmlformats.org/officeDocument/2006/relationships/hyperlink" Target="https://drive.google.com/file/d/1GulADtlaxGdxgB3IHN1LWgULupnfHL1W/view" TargetMode="External"/><Relationship Id="rId9" Type="http://schemas.openxmlformats.org/officeDocument/2006/relationships/hyperlink" Target="http://udottraffic.utah.gov/atsp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hwa.dot.gov/tpm/guidance/" TargetMode="External"/><Relationship Id="rId7" Type="http://schemas.openxmlformats.org/officeDocument/2006/relationships/hyperlink" Target="https://data.transportation.org/aashto-core-data-principles/"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s://www.its.dot.gov/pilots/pilots_overview.htm" TargetMode="External"/><Relationship Id="rId5" Type="http://schemas.openxmlformats.org/officeDocument/2006/relationships/hyperlink" Target="https://www.fhwa.dot.gov/innovation/everydaycounts/edc_5/uas.cfm" TargetMode="External"/><Relationship Id="rId4" Type="http://schemas.openxmlformats.org/officeDocument/2006/relationships/hyperlink" Target="https://ops.fhwa.dot.gov/arterial_mgmt/performance_measures.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9B94E9F3-E9A3-4928-A7C6-2A05FDEE98A7}"/>
              </a:ext>
            </a:extLst>
          </p:cNvPr>
          <p:cNvSpPr>
            <a:spLocks noGrp="1" noChangeArrowheads="1"/>
          </p:cNvSpPr>
          <p:nvPr>
            <p:ph type="ctrTitle"/>
          </p:nvPr>
        </p:nvSpPr>
        <p:spPr>
          <a:xfrm>
            <a:off x="685800" y="1752600"/>
            <a:ext cx="7772400" cy="2536825"/>
          </a:xfrm>
          <a:solidFill>
            <a:schemeClr val="bg1"/>
          </a:solidFill>
        </p:spPr>
        <p:txBody>
          <a:bodyPr anchor="t"/>
          <a:lstStyle/>
          <a:p>
            <a:pPr algn="ctr">
              <a:defRPr/>
            </a:pPr>
            <a:r>
              <a:rPr lang="en-US" altLang="en-US" i="1" dirty="0">
                <a:solidFill>
                  <a:srgbClr val="002060"/>
                </a:solidFill>
              </a:rPr>
              <a:t>ITS ePrimer</a:t>
            </a:r>
            <a:br>
              <a:rPr lang="en-US" altLang="en-US" i="1" dirty="0">
                <a:solidFill>
                  <a:schemeClr val="tx1"/>
                </a:solidFill>
              </a:rPr>
            </a:br>
            <a:r>
              <a:rPr lang="en-US" altLang="en-US" dirty="0">
                <a:solidFill>
                  <a:schemeClr val="tx1"/>
                </a:solidFill>
              </a:rPr>
              <a:t> </a:t>
            </a:r>
            <a:r>
              <a:rPr lang="en-US" altLang="en-US" dirty="0">
                <a:solidFill>
                  <a:srgbClr val="002060"/>
                </a:solidFill>
              </a:rPr>
              <a:t>Module 4: ITS Data in Decision Making</a:t>
            </a:r>
            <a:endParaRPr lang="en-US" altLang="en-US" dirty="0">
              <a:solidFill>
                <a:srgbClr val="C00000"/>
              </a:solidFill>
            </a:endParaRPr>
          </a:p>
        </p:txBody>
      </p:sp>
      <p:grpSp>
        <p:nvGrpSpPr>
          <p:cNvPr id="11" name="Group 10">
            <a:extLst>
              <a:ext uri="{FF2B5EF4-FFF2-40B4-BE49-F238E27FC236}">
                <a16:creationId xmlns:a16="http://schemas.microsoft.com/office/drawing/2014/main" id="{35E48BE1-2BCB-4194-B145-8B75D471FF72}"/>
              </a:ext>
            </a:extLst>
          </p:cNvPr>
          <p:cNvGrpSpPr/>
          <p:nvPr/>
        </p:nvGrpSpPr>
        <p:grpSpPr>
          <a:xfrm>
            <a:off x="228600" y="5811560"/>
            <a:ext cx="4114800" cy="1017411"/>
            <a:chOff x="2457337" y="869519"/>
            <a:chExt cx="4114800" cy="1017411"/>
          </a:xfrm>
        </p:grpSpPr>
        <p:pic>
          <p:nvPicPr>
            <p:cNvPr id="12" name="Picture 2" descr="U.S. Department of Transportation (US DOT)">
              <a:hlinkClick r:id="rId3" tooltip="U.S. Department of Transportation (US DOT)"/>
              <a:extLst>
                <a:ext uri="{FF2B5EF4-FFF2-40B4-BE49-F238E27FC236}">
                  <a16:creationId xmlns:a16="http://schemas.microsoft.com/office/drawing/2014/main" id="{9624E34E-F14F-4529-A203-E858886D832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57337" y="869519"/>
              <a:ext cx="4114800" cy="266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ntelligent Transportation Systems Joint Program Office">
              <a:hlinkClick r:id="rId5" tooltip="Intelligent Transportation Systems Joint Program Office"/>
              <a:extLst>
                <a:ext uri="{FF2B5EF4-FFF2-40B4-BE49-F238E27FC236}">
                  <a16:creationId xmlns:a16="http://schemas.microsoft.com/office/drawing/2014/main" id="{F31EF76D-C313-4B02-AEED-B19180A07DF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57337" y="1153505"/>
              <a:ext cx="4114800" cy="73342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52E883BC-4E69-4F97-AE9E-78A7A3CDC0E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36868" y="5729509"/>
            <a:ext cx="3607132" cy="1128491"/>
          </a:xfrm>
          <a:prstGeom prst="rect">
            <a:avLst/>
          </a:prstGeom>
        </p:spPr>
      </p:pic>
      <p:sp>
        <p:nvSpPr>
          <p:cNvPr id="15" name="Rectangle 1">
            <a:extLst>
              <a:ext uri="{FF2B5EF4-FFF2-40B4-BE49-F238E27FC236}">
                <a16:creationId xmlns:a16="http://schemas.microsoft.com/office/drawing/2014/main" id="{C264AB80-EC9C-4B12-A45F-FD120C09842A}"/>
              </a:ext>
            </a:extLst>
          </p:cNvPr>
          <p:cNvSpPr>
            <a:spLocks noChangeArrowheads="1"/>
          </p:cNvSpPr>
          <p:nvPr/>
        </p:nvSpPr>
        <p:spPr bwMode="auto">
          <a:xfrm>
            <a:off x="2362200" y="37814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37931725" indent="-37474525">
              <a:spcBef>
                <a:spcPct val="20000"/>
              </a:spcBef>
              <a:buSzPct val="65000"/>
              <a:buFont typeface="Arial Unicode MS" charset="0"/>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SzPct val="50000"/>
              <a:buFont typeface="Arial Unicode MS" charset="0"/>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000" b="1" dirty="0">
                <a:solidFill>
                  <a:srgbClr val="000000"/>
                </a:solidFill>
              </a:rPr>
              <a:t>ITS Professional Capacity Building Program</a:t>
            </a:r>
            <a:endParaRPr lang="en-US" altLang="en-US" sz="2000" dirty="0">
              <a:solidFill>
                <a:srgbClr val="000000"/>
              </a:solidFill>
            </a:endParaRPr>
          </a:p>
          <a:p>
            <a:pPr algn="ctr">
              <a:spcBef>
                <a:spcPct val="0"/>
              </a:spcBef>
              <a:buFontTx/>
              <a:buNone/>
            </a:pPr>
            <a:r>
              <a:rPr lang="en-US" altLang="en-US" sz="2000" b="1" dirty="0">
                <a:solidFill>
                  <a:srgbClr val="000000"/>
                </a:solidFill>
              </a:rPr>
              <a:t>ITS Joint Program Office</a:t>
            </a:r>
            <a:endParaRPr lang="en-US" altLang="en-US" sz="2000" dirty="0">
              <a:solidFill>
                <a:srgbClr val="000000"/>
              </a:solidFill>
            </a:endParaRPr>
          </a:p>
          <a:p>
            <a:pPr algn="ctr">
              <a:spcBef>
                <a:spcPct val="0"/>
              </a:spcBef>
              <a:buFontTx/>
              <a:buNone/>
            </a:pPr>
            <a:r>
              <a:rPr lang="en-US" altLang="en-US" sz="2000" b="1" dirty="0">
                <a:solidFill>
                  <a:srgbClr val="000000"/>
                </a:solidFill>
              </a:rPr>
              <a:t>U.S. Department of Transportation</a:t>
            </a:r>
            <a:endParaRPr lang="en-US" altLang="en-US" sz="20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4F909-00AE-49A1-80E2-BE77AA53AF61}"/>
              </a:ext>
            </a:extLst>
          </p:cNvPr>
          <p:cNvSpPr/>
          <p:nvPr/>
        </p:nvSpPr>
        <p:spPr bwMode="auto">
          <a:xfrm>
            <a:off x="0" y="0"/>
            <a:ext cx="9144000" cy="6096000"/>
          </a:xfrm>
          <a:prstGeom prst="rect">
            <a:avLst/>
          </a:prstGeom>
          <a:solidFill>
            <a:srgbClr val="0122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chemeClr val="bg1"/>
              </a:solidFill>
              <a:effectLst/>
              <a:latin typeface="Arial" charset="0"/>
            </a:endParaRPr>
          </a:p>
        </p:txBody>
      </p:sp>
      <p:sp>
        <p:nvSpPr>
          <p:cNvPr id="5" name="Text Placeholder 4">
            <a:extLst>
              <a:ext uri="{FF2B5EF4-FFF2-40B4-BE49-F238E27FC236}">
                <a16:creationId xmlns:a16="http://schemas.microsoft.com/office/drawing/2014/main" id="{A2ADDA18-8D02-49E0-A06B-D479F9DAC6FE}"/>
              </a:ext>
            </a:extLst>
          </p:cNvPr>
          <p:cNvSpPr>
            <a:spLocks noGrp="1"/>
          </p:cNvSpPr>
          <p:nvPr>
            <p:ph type="body" idx="1"/>
          </p:nvPr>
        </p:nvSpPr>
        <p:spPr>
          <a:xfrm>
            <a:off x="381000" y="457761"/>
            <a:ext cx="8915400" cy="3532164"/>
          </a:xfrm>
        </p:spPr>
        <p:txBody>
          <a:bodyPr anchor="t"/>
          <a:lstStyle/>
          <a:p>
            <a:r>
              <a:rPr lang="en-US" sz="4400" b="1" dirty="0">
                <a:solidFill>
                  <a:schemeClr val="bg1"/>
                </a:solidFill>
              </a:rPr>
              <a:t>Sources, Types, Differences </a:t>
            </a:r>
          </a:p>
          <a:p>
            <a:r>
              <a:rPr lang="en-US" sz="3600" b="1" i="1" dirty="0">
                <a:solidFill>
                  <a:schemeClr val="bg1"/>
                </a:solidFill>
              </a:rPr>
              <a:t>Among ITS and Newer Data</a:t>
            </a:r>
          </a:p>
        </p:txBody>
      </p:sp>
      <p:pic>
        <p:nvPicPr>
          <p:cNvPr id="5122" name="Picture 2" descr="Smart, City, Communication, Network, Skyline, Night&#10;&#10;https://pixabay.com/photos/smart-city-communication-network-4168483/">
            <a:extLst>
              <a:ext uri="{FF2B5EF4-FFF2-40B4-BE49-F238E27FC236}">
                <a16:creationId xmlns:a16="http://schemas.microsoft.com/office/drawing/2014/main" id="{0D8BCFFF-9E4D-41A6-85C3-75ECE4DBC7C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12362" b="26545"/>
          <a:stretch/>
        </p:blipFill>
        <p:spPr bwMode="auto">
          <a:xfrm>
            <a:off x="0" y="2346700"/>
            <a:ext cx="9144000" cy="353216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8B2EDBAF-0F70-4B92-ACA6-B22F177C079E}"/>
              </a:ext>
            </a:extLst>
          </p:cNvPr>
          <p:cNvSpPr/>
          <p:nvPr/>
        </p:nvSpPr>
        <p:spPr>
          <a:xfrm rot="16200000">
            <a:off x="8391231" y="5126094"/>
            <a:ext cx="1274708" cy="230832"/>
          </a:xfrm>
          <a:prstGeom prst="rect">
            <a:avLst/>
          </a:prstGeom>
        </p:spPr>
        <p:txBody>
          <a:bodyPr wrap="none">
            <a:spAutoFit/>
          </a:bodyPr>
          <a:lstStyle/>
          <a:p>
            <a:pPr>
              <a:buNone/>
            </a:pPr>
            <a:r>
              <a:rPr lang="en-US" sz="900" i="1" dirty="0">
                <a:solidFill>
                  <a:schemeClr val="bg1"/>
                </a:solidFill>
                <a:latin typeface="+mn-lt"/>
              </a:rPr>
              <a:t>Source: Pixabay.com</a:t>
            </a:r>
          </a:p>
        </p:txBody>
      </p:sp>
    </p:spTree>
    <p:extLst>
      <p:ext uri="{BB962C8B-B14F-4D97-AF65-F5344CB8AC3E}">
        <p14:creationId xmlns:p14="http://schemas.microsoft.com/office/powerpoint/2010/main" val="5449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3B3D-E687-47BE-8A88-5261A79C5294}"/>
              </a:ext>
            </a:extLst>
          </p:cNvPr>
          <p:cNvSpPr>
            <a:spLocks noGrp="1"/>
          </p:cNvSpPr>
          <p:nvPr>
            <p:ph type="title"/>
          </p:nvPr>
        </p:nvSpPr>
        <p:spPr/>
        <p:txBody>
          <a:bodyPr/>
          <a:lstStyle/>
          <a:p>
            <a:r>
              <a:rPr lang="en-US" dirty="0">
                <a:solidFill>
                  <a:srgbClr val="336699"/>
                </a:solidFill>
              </a:rPr>
              <a:t>Data is Expanding</a:t>
            </a:r>
          </a:p>
        </p:txBody>
      </p:sp>
      <p:sp>
        <p:nvSpPr>
          <p:cNvPr id="4" name="Content Placeholder 2">
            <a:extLst>
              <a:ext uri="{FF2B5EF4-FFF2-40B4-BE49-F238E27FC236}">
                <a16:creationId xmlns:a16="http://schemas.microsoft.com/office/drawing/2014/main" id="{2E0DC407-F768-4243-8BFB-7E847B9649CE}"/>
              </a:ext>
            </a:extLst>
          </p:cNvPr>
          <p:cNvSpPr txBox="1">
            <a:spLocks/>
          </p:cNvSpPr>
          <p:nvPr/>
        </p:nvSpPr>
        <p:spPr bwMode="auto">
          <a:xfrm>
            <a:off x="457200" y="1604167"/>
            <a:ext cx="4038602" cy="4144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a:spcAft>
                <a:spcPts val="1200"/>
              </a:spcAft>
            </a:pPr>
            <a:r>
              <a:rPr lang="en-US" sz="1800" kern="0" dirty="0"/>
              <a:t>Traditional and newer ITS infrastructure-based data</a:t>
            </a:r>
          </a:p>
          <a:p>
            <a:pPr>
              <a:spcAft>
                <a:spcPts val="1200"/>
              </a:spcAft>
            </a:pPr>
            <a:r>
              <a:rPr lang="en-US" sz="1800" kern="0" dirty="0"/>
              <a:t>Traffic operations data</a:t>
            </a:r>
          </a:p>
          <a:p>
            <a:pPr>
              <a:spcAft>
                <a:spcPts val="1200"/>
              </a:spcAft>
            </a:pPr>
            <a:r>
              <a:rPr lang="en-US" sz="1800" kern="0" dirty="0"/>
              <a:t>Transportation-adjacent data</a:t>
            </a:r>
          </a:p>
          <a:p>
            <a:pPr>
              <a:spcAft>
                <a:spcPts val="1200"/>
              </a:spcAft>
            </a:pPr>
            <a:r>
              <a:rPr lang="en-US" sz="1800" b="1" kern="0" dirty="0">
                <a:solidFill>
                  <a:srgbClr val="336699"/>
                </a:solidFill>
              </a:rPr>
              <a:t>Emerging technology data</a:t>
            </a:r>
          </a:p>
          <a:p>
            <a:pPr>
              <a:spcAft>
                <a:spcPts val="1200"/>
              </a:spcAft>
            </a:pPr>
            <a:r>
              <a:rPr lang="en-US" sz="1800" b="1" kern="0" dirty="0">
                <a:solidFill>
                  <a:srgbClr val="336699"/>
                </a:solidFill>
              </a:rPr>
              <a:t>Crowdsourced data</a:t>
            </a:r>
          </a:p>
          <a:p>
            <a:pPr marL="173736" indent="0">
              <a:spcAft>
                <a:spcPts val="1200"/>
              </a:spcAft>
              <a:buNone/>
            </a:pPr>
            <a:endParaRPr lang="en-US" sz="1800" b="1" kern="0" dirty="0">
              <a:solidFill>
                <a:srgbClr val="336699"/>
              </a:solidFill>
            </a:endParaRPr>
          </a:p>
        </p:txBody>
      </p:sp>
      <p:sp>
        <p:nvSpPr>
          <p:cNvPr id="21" name="Content Placeholder 2">
            <a:extLst>
              <a:ext uri="{FF2B5EF4-FFF2-40B4-BE49-F238E27FC236}">
                <a16:creationId xmlns:a16="http://schemas.microsoft.com/office/drawing/2014/main" id="{D5D909B9-41A6-418D-A5CC-951E59AA575C}"/>
              </a:ext>
            </a:extLst>
          </p:cNvPr>
          <p:cNvSpPr txBox="1">
            <a:spLocks/>
          </p:cNvSpPr>
          <p:nvPr/>
        </p:nvSpPr>
        <p:spPr bwMode="auto">
          <a:xfrm>
            <a:off x="584199" y="4608712"/>
            <a:ext cx="3911603" cy="14110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spcAft>
                <a:spcPts val="1200"/>
              </a:spcAft>
              <a:buNone/>
            </a:pPr>
            <a:r>
              <a:rPr lang="en-US" sz="1800" dirty="0"/>
              <a:t>Ownership, cost, management, quality/consistency, structure, sensitivity, timeliness, analytics needs, and other factors at play.</a:t>
            </a:r>
            <a:endParaRPr lang="en-US" sz="1800" kern="0" dirty="0"/>
          </a:p>
        </p:txBody>
      </p:sp>
      <p:sp>
        <p:nvSpPr>
          <p:cNvPr id="24" name="Rectangle 23">
            <a:extLst>
              <a:ext uri="{FF2B5EF4-FFF2-40B4-BE49-F238E27FC236}">
                <a16:creationId xmlns:a16="http://schemas.microsoft.com/office/drawing/2014/main" id="{78CF3919-DBFE-4B95-92DA-8F81E41AB6A0}"/>
              </a:ext>
            </a:extLst>
          </p:cNvPr>
          <p:cNvSpPr/>
          <p:nvPr/>
        </p:nvSpPr>
        <p:spPr bwMode="auto">
          <a:xfrm>
            <a:off x="4343400" y="1169432"/>
            <a:ext cx="3886200" cy="2178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pic>
        <p:nvPicPr>
          <p:cNvPr id="14" name="Picture 13">
            <a:extLst>
              <a:ext uri="{FF2B5EF4-FFF2-40B4-BE49-F238E27FC236}">
                <a16:creationId xmlns:a16="http://schemas.microsoft.com/office/drawing/2014/main" id="{633099C8-39E6-4844-B2B6-927177A080D5}"/>
              </a:ext>
            </a:extLst>
          </p:cNvPr>
          <p:cNvPicPr>
            <a:picLocks noChangeAspect="1"/>
          </p:cNvPicPr>
          <p:nvPr/>
        </p:nvPicPr>
        <p:blipFill>
          <a:blip r:embed="rId3"/>
          <a:stretch>
            <a:fillRect/>
          </a:stretch>
        </p:blipFill>
        <p:spPr>
          <a:xfrm>
            <a:off x="4572000" y="0"/>
            <a:ext cx="4572396" cy="6242845"/>
          </a:xfrm>
          <a:prstGeom prst="rect">
            <a:avLst/>
          </a:prstGeom>
        </p:spPr>
      </p:pic>
    </p:spTree>
    <p:extLst>
      <p:ext uri="{BB962C8B-B14F-4D97-AF65-F5344CB8AC3E}">
        <p14:creationId xmlns:p14="http://schemas.microsoft.com/office/powerpoint/2010/main" val="92237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AE77-48C1-4DC5-8766-5BE3FC9EA5B0}"/>
              </a:ext>
            </a:extLst>
          </p:cNvPr>
          <p:cNvSpPr>
            <a:spLocks noGrp="1"/>
          </p:cNvSpPr>
          <p:nvPr>
            <p:ph type="title"/>
          </p:nvPr>
        </p:nvSpPr>
        <p:spPr>
          <a:xfrm>
            <a:off x="457200" y="357753"/>
            <a:ext cx="8229600" cy="762000"/>
          </a:xfrm>
        </p:spPr>
        <p:txBody>
          <a:bodyPr/>
          <a:lstStyle/>
          <a:p>
            <a:r>
              <a:rPr lang="en-US" dirty="0">
                <a:solidFill>
                  <a:srgbClr val="336699"/>
                </a:solidFill>
              </a:rPr>
              <a:t>Emerging Technology Data</a:t>
            </a:r>
          </a:p>
        </p:txBody>
      </p:sp>
      <p:sp>
        <p:nvSpPr>
          <p:cNvPr id="3" name="Content Placeholder 2">
            <a:extLst>
              <a:ext uri="{FF2B5EF4-FFF2-40B4-BE49-F238E27FC236}">
                <a16:creationId xmlns:a16="http://schemas.microsoft.com/office/drawing/2014/main" id="{CCF423BF-0F5E-4C42-A46A-EFA595EBBB16}"/>
              </a:ext>
            </a:extLst>
          </p:cNvPr>
          <p:cNvSpPr>
            <a:spLocks noGrp="1"/>
          </p:cNvSpPr>
          <p:nvPr>
            <p:ph idx="1"/>
          </p:nvPr>
        </p:nvSpPr>
        <p:spPr>
          <a:xfrm>
            <a:off x="457200" y="1524000"/>
            <a:ext cx="8041640" cy="4297363"/>
          </a:xfrm>
        </p:spPr>
        <p:txBody>
          <a:bodyPr/>
          <a:lstStyle/>
          <a:p>
            <a:pPr marL="342900" indent="-342900">
              <a:spcAft>
                <a:spcPts val="1200"/>
              </a:spcAft>
            </a:pPr>
            <a:r>
              <a:rPr lang="en-US" sz="1800" dirty="0"/>
              <a:t>The availability of </a:t>
            </a:r>
            <a:r>
              <a:rPr lang="en-US" sz="1800" b="1" dirty="0">
                <a:solidFill>
                  <a:srgbClr val="336699"/>
                </a:solidFill>
              </a:rPr>
              <a:t>low-cost communications and sensors </a:t>
            </a:r>
            <a:r>
              <a:rPr lang="en-US" sz="1800" dirty="0"/>
              <a:t>offers new opportunities from the following: </a:t>
            </a:r>
          </a:p>
          <a:p>
            <a:pPr marL="914400" lvl="1" indent="-317500">
              <a:buSzPct val="100000"/>
              <a:buFont typeface="Arial" panose="020B0604020202020204" pitchFamily="34" charset="0"/>
              <a:buChar char="•"/>
            </a:pPr>
            <a:r>
              <a:rPr lang="en-US" sz="1800" dirty="0"/>
              <a:t>Transportation network companies (TNC) and micromobility</a:t>
            </a:r>
          </a:p>
          <a:p>
            <a:pPr marL="914400" lvl="1" indent="-317500">
              <a:buSzPct val="100000"/>
              <a:buFont typeface="Arial" panose="020B0604020202020204" pitchFamily="34" charset="0"/>
              <a:buChar char="•"/>
            </a:pPr>
            <a:r>
              <a:rPr lang="en-US" sz="1800" dirty="0"/>
              <a:t>Connected vehicle, traveler, and infrastructure</a:t>
            </a:r>
          </a:p>
          <a:p>
            <a:pPr marL="914400" lvl="1" indent="-317500">
              <a:buSzPct val="100000"/>
              <a:buFont typeface="Arial" panose="020B0604020202020204" pitchFamily="34" charset="0"/>
              <a:buChar char="•"/>
            </a:pPr>
            <a:r>
              <a:rPr lang="en-US" sz="1800" dirty="0"/>
              <a:t>Internet of everything (IoE)</a:t>
            </a:r>
          </a:p>
          <a:p>
            <a:pPr marL="914400" lvl="1" indent="-317500">
              <a:spcAft>
                <a:spcPts val="1200"/>
              </a:spcAft>
              <a:buSzPct val="100000"/>
              <a:buFont typeface="Arial" panose="020B0604020202020204" pitchFamily="34" charset="0"/>
              <a:buChar char="•"/>
            </a:pPr>
            <a:r>
              <a:rPr lang="en-US" sz="1800" dirty="0"/>
              <a:t>Unmanned aircraft systems</a:t>
            </a:r>
          </a:p>
          <a:p>
            <a:pPr marL="349250" indent="-342900">
              <a:spcBef>
                <a:spcPts val="0"/>
              </a:spcBef>
              <a:tabLst>
                <a:tab pos="7780338" algn="l"/>
              </a:tabLst>
            </a:pPr>
            <a:r>
              <a:rPr lang="en-US" sz="1800" b="1" dirty="0">
                <a:solidFill>
                  <a:srgbClr val="2D59A6"/>
                </a:solidFill>
              </a:rPr>
              <a:t>These data differ from traditional data </a:t>
            </a:r>
            <a:r>
              <a:rPr lang="en-US" sz="1800" dirty="0"/>
              <a:t>in volume, variety, velocity, management, processing, granularity, security, veracity, and more.</a:t>
            </a:r>
          </a:p>
          <a:p>
            <a:pPr marL="349250" indent="-342900">
              <a:spcBef>
                <a:spcPts val="0"/>
              </a:spcBef>
              <a:tabLst>
                <a:tab pos="7780338" algn="l"/>
              </a:tabLst>
            </a:pPr>
            <a:endParaRPr lang="en-US" sz="1800" b="1" dirty="0"/>
          </a:p>
          <a:p>
            <a:pPr marL="349250" indent="-342900">
              <a:spcBef>
                <a:spcPts val="0"/>
              </a:spcBef>
              <a:tabLst>
                <a:tab pos="7780338" algn="l"/>
              </a:tabLst>
            </a:pPr>
            <a:r>
              <a:rPr lang="en-US" sz="1800" b="1" dirty="0">
                <a:solidFill>
                  <a:srgbClr val="2D59A6"/>
                </a:solidFill>
              </a:rPr>
              <a:t>Technology is shifting data</a:t>
            </a:r>
            <a:r>
              <a:rPr lang="en-US" sz="1800" dirty="0"/>
              <a:t>	 from infrequent, small-samples 	 to routine, frequent population	 reflective data.</a:t>
            </a:r>
          </a:p>
        </p:txBody>
      </p:sp>
      <p:pic>
        <p:nvPicPr>
          <p:cNvPr id="5" name="Picture 4">
            <a:extLst>
              <a:ext uri="{FF2B5EF4-FFF2-40B4-BE49-F238E27FC236}">
                <a16:creationId xmlns:a16="http://schemas.microsoft.com/office/drawing/2014/main" id="{185886B2-F9DA-49F0-BDC6-A5FF1E56837E}"/>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339203" y="4591050"/>
            <a:ext cx="4384040" cy="1485900"/>
          </a:xfrm>
          <a:prstGeom prst="rect">
            <a:avLst/>
          </a:prstGeom>
          <a:ln>
            <a:noFill/>
          </a:ln>
          <a:effectLst>
            <a:outerShdw blurRad="292100" dist="139700" dir="2700000" algn="tl" rotWithShape="0">
              <a:srgbClr val="333333">
                <a:alpha val="65000"/>
              </a:srgbClr>
            </a:outerShdw>
          </a:effectLst>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6" name="Rectangle 5">
            <a:extLst>
              <a:ext uri="{FF2B5EF4-FFF2-40B4-BE49-F238E27FC236}">
                <a16:creationId xmlns:a16="http://schemas.microsoft.com/office/drawing/2014/main" id="{0BB11E0E-BE15-408B-9A9E-C71EAF948F70}"/>
              </a:ext>
            </a:extLst>
          </p:cNvPr>
          <p:cNvSpPr/>
          <p:nvPr/>
        </p:nvSpPr>
        <p:spPr>
          <a:xfrm>
            <a:off x="7102286" y="6076950"/>
            <a:ext cx="1620957" cy="230832"/>
          </a:xfrm>
          <a:prstGeom prst="rect">
            <a:avLst/>
          </a:prstGeom>
        </p:spPr>
        <p:txBody>
          <a:bodyPr wrap="none">
            <a:spAutoFit/>
          </a:bodyPr>
          <a:lstStyle/>
          <a:p>
            <a:pPr>
              <a:buNone/>
            </a:pPr>
            <a:r>
              <a:rPr lang="en-US" sz="900" i="1" dirty="0">
                <a:latin typeface="+mn-lt"/>
              </a:rPr>
              <a:t>Source: Tippecanoe Sherriff</a:t>
            </a:r>
          </a:p>
        </p:txBody>
      </p:sp>
    </p:spTree>
    <p:extLst>
      <p:ext uri="{BB962C8B-B14F-4D97-AF65-F5344CB8AC3E}">
        <p14:creationId xmlns:p14="http://schemas.microsoft.com/office/powerpoint/2010/main" val="277838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6345-4496-463B-AB1C-DE2D118EBC12}"/>
              </a:ext>
            </a:extLst>
          </p:cNvPr>
          <p:cNvSpPr>
            <a:spLocks noGrp="1"/>
          </p:cNvSpPr>
          <p:nvPr>
            <p:ph type="title"/>
          </p:nvPr>
        </p:nvSpPr>
        <p:spPr/>
        <p:txBody>
          <a:bodyPr/>
          <a:lstStyle/>
          <a:p>
            <a:r>
              <a:rPr lang="en-US" dirty="0">
                <a:solidFill>
                  <a:srgbClr val="336699"/>
                </a:solidFill>
              </a:rPr>
              <a:t>Crowdsourced Data</a:t>
            </a:r>
          </a:p>
        </p:txBody>
      </p:sp>
      <p:sp>
        <p:nvSpPr>
          <p:cNvPr id="3" name="Content Placeholder 2">
            <a:extLst>
              <a:ext uri="{FF2B5EF4-FFF2-40B4-BE49-F238E27FC236}">
                <a16:creationId xmlns:a16="http://schemas.microsoft.com/office/drawing/2014/main" id="{B2013A52-A43B-4362-A4CD-2D2DDD868B3E}"/>
              </a:ext>
            </a:extLst>
          </p:cNvPr>
          <p:cNvSpPr>
            <a:spLocks noGrp="1"/>
          </p:cNvSpPr>
          <p:nvPr>
            <p:ph idx="1"/>
          </p:nvPr>
        </p:nvSpPr>
        <p:spPr>
          <a:xfrm>
            <a:off x="457200" y="1600200"/>
            <a:ext cx="4648200" cy="4221163"/>
          </a:xfrm>
        </p:spPr>
        <p:txBody>
          <a:bodyPr/>
          <a:lstStyle/>
          <a:p>
            <a:pPr marL="0" indent="0">
              <a:buNone/>
              <a:tabLst>
                <a:tab pos="5951538" algn="r"/>
              </a:tabLst>
            </a:pPr>
            <a:r>
              <a:rPr lang="en-US" sz="2000" dirty="0"/>
              <a:t>“Crowdsourcing is the practice of </a:t>
            </a:r>
            <a:r>
              <a:rPr lang="en-US" sz="2000" b="1" dirty="0">
                <a:solidFill>
                  <a:srgbClr val="336699"/>
                </a:solidFill>
              </a:rPr>
              <a:t>addressing a need</a:t>
            </a:r>
            <a:r>
              <a:rPr lang="en-US" sz="2000" dirty="0"/>
              <a:t> or problem by enlisting the services of a </a:t>
            </a:r>
            <a:r>
              <a:rPr lang="en-US" sz="2000" b="1" dirty="0">
                <a:solidFill>
                  <a:srgbClr val="336699"/>
                </a:solidFill>
              </a:rPr>
              <a:t>large number of people</a:t>
            </a:r>
            <a:r>
              <a:rPr lang="en-US" sz="2000" dirty="0"/>
              <a:t> via </a:t>
            </a:r>
            <a:r>
              <a:rPr lang="en-US" sz="2000" b="1" dirty="0">
                <a:solidFill>
                  <a:srgbClr val="336699"/>
                </a:solidFill>
              </a:rPr>
              <a:t>technologies</a:t>
            </a:r>
            <a:r>
              <a:rPr lang="en-US" sz="2000" dirty="0"/>
              <a:t>.” </a:t>
            </a:r>
            <a:r>
              <a:rPr lang="en-US" sz="2000" b="1" dirty="0"/>
              <a:t>	</a:t>
            </a:r>
          </a:p>
          <a:p>
            <a:pPr marL="0" indent="0">
              <a:buNone/>
              <a:tabLst>
                <a:tab pos="4343400" algn="r"/>
                <a:tab pos="5951538" algn="r"/>
              </a:tabLst>
            </a:pPr>
            <a:r>
              <a:rPr lang="en-US" sz="1800" b="1" dirty="0"/>
              <a:t>	</a:t>
            </a:r>
            <a:r>
              <a:rPr lang="en-US" b="1" dirty="0"/>
              <a:t>– </a:t>
            </a:r>
            <a:r>
              <a:rPr lang="en-US" i="1" dirty="0"/>
              <a:t>FHWA EDC-5 Crowdsourcing</a:t>
            </a:r>
          </a:p>
          <a:p>
            <a:pPr marL="0" indent="0">
              <a:buNone/>
              <a:tabLst>
                <a:tab pos="4343400" algn="r"/>
                <a:tab pos="5951538" algn="r"/>
              </a:tabLst>
            </a:pPr>
            <a:r>
              <a:rPr lang="en-US" i="1" dirty="0"/>
              <a:t>	Orientation Webinar, Sep 2018</a:t>
            </a:r>
            <a:endParaRPr lang="en-US" sz="1800" i="1" dirty="0"/>
          </a:p>
          <a:p>
            <a:pPr marL="0" indent="0">
              <a:buNone/>
              <a:tabLst>
                <a:tab pos="8001000" algn="r"/>
              </a:tabLst>
            </a:pPr>
            <a:endParaRPr lang="en-US" sz="2000" b="1" dirty="0"/>
          </a:p>
          <a:p>
            <a:pPr marL="0" indent="0">
              <a:buNone/>
              <a:tabLst>
                <a:tab pos="8001000" algn="r"/>
              </a:tabLst>
            </a:pPr>
            <a:r>
              <a:rPr lang="en-US" sz="2000" b="1" dirty="0">
                <a:solidFill>
                  <a:srgbClr val="336699"/>
                </a:solidFill>
              </a:rPr>
              <a:t>Includes data from:</a:t>
            </a:r>
          </a:p>
          <a:p>
            <a:pPr marL="342900" indent="-228600">
              <a:tabLst>
                <a:tab pos="8001000" algn="r"/>
              </a:tabLst>
            </a:pPr>
            <a:r>
              <a:rPr lang="en-US" sz="1800" dirty="0"/>
              <a:t>Vehicle probes</a:t>
            </a:r>
          </a:p>
          <a:p>
            <a:pPr marL="342900" indent="-228600">
              <a:tabLst>
                <a:tab pos="8001000" algn="r"/>
              </a:tabLst>
            </a:pPr>
            <a:r>
              <a:rPr lang="en-US" sz="1800" dirty="0"/>
              <a:t>Mobile apps</a:t>
            </a:r>
          </a:p>
          <a:p>
            <a:pPr marL="342900" indent="-228600">
              <a:tabLst>
                <a:tab pos="8001000" algn="r"/>
              </a:tabLst>
            </a:pPr>
            <a:r>
              <a:rPr lang="en-US" sz="1800" dirty="0"/>
              <a:t>Social media</a:t>
            </a:r>
          </a:p>
          <a:p>
            <a:pPr marL="342900" indent="-228600">
              <a:tabLst>
                <a:tab pos="8001000" algn="r"/>
              </a:tabLst>
            </a:pPr>
            <a:r>
              <a:rPr lang="en-US" sz="1800" dirty="0"/>
              <a:t>Connected vehicle</a:t>
            </a:r>
          </a:p>
          <a:p>
            <a:pPr marL="342900" indent="-228600">
              <a:tabLst>
                <a:tab pos="8001000" algn="r"/>
              </a:tabLst>
            </a:pPr>
            <a:r>
              <a:rPr lang="en-US" sz="1800" dirty="0"/>
              <a:t>Public engagement</a:t>
            </a:r>
          </a:p>
        </p:txBody>
      </p:sp>
      <p:pic>
        <p:nvPicPr>
          <p:cNvPr id="5" name="Picture 4" descr="Color-coded Tennessee Roadway Map with Waze Report Density versus Intelligent Transportation System Roadside Sensors">
            <a:extLst>
              <a:ext uri="{FF2B5EF4-FFF2-40B4-BE49-F238E27FC236}">
                <a16:creationId xmlns:a16="http://schemas.microsoft.com/office/drawing/2014/main" id="{26D37695-C03F-45BE-BEB5-67FD133CC70F}"/>
              </a:ext>
            </a:extLst>
          </p:cNvPr>
          <p:cNvPicPr/>
          <p:nvPr/>
        </p:nvPicPr>
        <p:blipFill rotWithShape="1">
          <a:blip r:embed="rId3" cstate="screen">
            <a:extLst>
              <a:ext uri="{28A0092B-C50C-407E-A947-70E740481C1C}">
                <a14:useLocalDpi xmlns:a14="http://schemas.microsoft.com/office/drawing/2010/main"/>
              </a:ext>
            </a:extLst>
          </a:blip>
          <a:srcRect t="-1"/>
          <a:stretch/>
        </p:blipFill>
        <p:spPr bwMode="auto">
          <a:xfrm>
            <a:off x="3610430" y="4351973"/>
            <a:ext cx="5181600" cy="1562735"/>
          </a:xfrm>
          <a:prstGeom prst="rect">
            <a:avLst/>
          </a:prstGeom>
          <a:ln>
            <a:noFill/>
          </a:ln>
          <a:effectLst>
            <a:outerShdw blurRad="292100" dist="139700" dir="2700000" algn="tl" rotWithShape="0">
              <a:srgbClr val="333333">
                <a:alpha val="65000"/>
              </a:srgbClr>
            </a:outerShdw>
          </a:effectLst>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6" name="Rectangle 5">
            <a:extLst>
              <a:ext uri="{FF2B5EF4-FFF2-40B4-BE49-F238E27FC236}">
                <a16:creationId xmlns:a16="http://schemas.microsoft.com/office/drawing/2014/main" id="{54B6B33F-F2B4-44C4-A43D-1A9BA11450B3}"/>
              </a:ext>
            </a:extLst>
          </p:cNvPr>
          <p:cNvSpPr/>
          <p:nvPr/>
        </p:nvSpPr>
        <p:spPr bwMode="auto">
          <a:xfrm>
            <a:off x="5181600" y="1143000"/>
            <a:ext cx="3886200" cy="2178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pic>
        <p:nvPicPr>
          <p:cNvPr id="4" name="Picture 3">
            <a:extLst>
              <a:ext uri="{FF2B5EF4-FFF2-40B4-BE49-F238E27FC236}">
                <a16:creationId xmlns:a16="http://schemas.microsoft.com/office/drawing/2014/main" id="{C6590508-6517-4CA8-BFED-C009121EE2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5410200" y="381000"/>
            <a:ext cx="3378201" cy="373380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226A831-F506-49C5-A418-BE9C106196B9}"/>
              </a:ext>
            </a:extLst>
          </p:cNvPr>
          <p:cNvSpPr/>
          <p:nvPr/>
        </p:nvSpPr>
        <p:spPr>
          <a:xfrm>
            <a:off x="7620000" y="3881745"/>
            <a:ext cx="1204176" cy="230832"/>
          </a:xfrm>
          <a:prstGeom prst="rect">
            <a:avLst/>
          </a:prstGeom>
        </p:spPr>
        <p:txBody>
          <a:bodyPr wrap="none">
            <a:spAutoFit/>
          </a:bodyPr>
          <a:lstStyle/>
          <a:p>
            <a:pPr>
              <a:buNone/>
            </a:pPr>
            <a:r>
              <a:rPr lang="en-US" sz="900" dirty="0">
                <a:latin typeface="+mn-lt"/>
              </a:rPr>
              <a:t>Source: Texas DOT</a:t>
            </a:r>
          </a:p>
        </p:txBody>
      </p:sp>
    </p:spTree>
    <p:extLst>
      <p:ext uri="{BB962C8B-B14F-4D97-AF65-F5344CB8AC3E}">
        <p14:creationId xmlns:p14="http://schemas.microsoft.com/office/powerpoint/2010/main" val="203846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erson taking a jump shot photo&#10;&#10;https://unsplash.com/photos/JmS0fkLlUtA">
            <a:extLst>
              <a:ext uri="{FF2B5EF4-FFF2-40B4-BE49-F238E27FC236}">
                <a16:creationId xmlns:a16="http://schemas.microsoft.com/office/drawing/2014/main" id="{E7AA72E4-92A0-4DCF-ADA9-47D06701615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74625"/>
            <a:ext cx="9144000" cy="6181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134E6D8-3C0B-49AD-BC76-B74824E3D4E8}"/>
              </a:ext>
            </a:extLst>
          </p:cNvPr>
          <p:cNvSpPr/>
          <p:nvPr/>
        </p:nvSpPr>
        <p:spPr bwMode="auto">
          <a:xfrm>
            <a:off x="0" y="-304800"/>
            <a:ext cx="9144000" cy="5867400"/>
          </a:xfrm>
          <a:prstGeom prst="rect">
            <a:avLst/>
          </a:prstGeom>
          <a:gradFill flip="none" rotWithShape="1">
            <a:gsLst>
              <a:gs pos="17000">
                <a:srgbClr val="102F5F"/>
              </a:gs>
              <a:gs pos="46000">
                <a:srgbClr val="5D7293">
                  <a:alpha val="50000"/>
                </a:srgbClr>
              </a:gs>
              <a:gs pos="33000">
                <a:srgbClr val="012255">
                  <a:alpha val="75000"/>
                </a:srgb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sp>
        <p:nvSpPr>
          <p:cNvPr id="5" name="Text Placeholder 4">
            <a:extLst>
              <a:ext uri="{FF2B5EF4-FFF2-40B4-BE49-F238E27FC236}">
                <a16:creationId xmlns:a16="http://schemas.microsoft.com/office/drawing/2014/main" id="{A2ADDA18-8D02-49E0-A06B-D479F9DAC6FE}"/>
              </a:ext>
            </a:extLst>
          </p:cNvPr>
          <p:cNvSpPr>
            <a:spLocks noGrp="1"/>
          </p:cNvSpPr>
          <p:nvPr>
            <p:ph type="body" idx="1"/>
          </p:nvPr>
        </p:nvSpPr>
        <p:spPr>
          <a:xfrm>
            <a:off x="381000" y="0"/>
            <a:ext cx="8610600" cy="3532164"/>
          </a:xfrm>
        </p:spPr>
        <p:txBody>
          <a:bodyPr anchor="t"/>
          <a:lstStyle/>
          <a:p>
            <a:pPr>
              <a:spcBef>
                <a:spcPts val="0"/>
              </a:spcBef>
            </a:pPr>
            <a:r>
              <a:rPr lang="en-US" sz="4000" b="1" dirty="0">
                <a:solidFill>
                  <a:schemeClr val="bg1"/>
                </a:solidFill>
              </a:rPr>
              <a:t>Techniques and Tools to Transform Data and Inform Decisions</a:t>
            </a:r>
            <a:endParaRPr lang="en-US" sz="3200" b="1" i="1" dirty="0">
              <a:solidFill>
                <a:schemeClr val="bg1"/>
              </a:solidFill>
            </a:endParaRPr>
          </a:p>
        </p:txBody>
      </p:sp>
      <p:pic>
        <p:nvPicPr>
          <p:cNvPr id="9" name="Picture 2" descr="person taking a jump shot photo&#10;&#10;https://unsplash.com/photos/JmS0fkLlUtA">
            <a:extLst>
              <a:ext uri="{FF2B5EF4-FFF2-40B4-BE49-F238E27FC236}">
                <a16:creationId xmlns:a16="http://schemas.microsoft.com/office/drawing/2014/main" id="{6B68764A-417B-4686-8014-3CAA1A0B342B}"/>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5308600"/>
            <a:ext cx="9144000" cy="9081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F0D817-560A-491D-B8A3-E3C440A3632F}"/>
              </a:ext>
            </a:extLst>
          </p:cNvPr>
          <p:cNvSpPr/>
          <p:nvPr/>
        </p:nvSpPr>
        <p:spPr>
          <a:xfrm>
            <a:off x="533404" y="5210885"/>
            <a:ext cx="8077196" cy="954107"/>
          </a:xfrm>
          <a:prstGeom prst="rect">
            <a:avLst/>
          </a:prstGeom>
        </p:spPr>
        <p:txBody>
          <a:bodyPr wrap="square">
            <a:spAutoFit/>
          </a:bodyPr>
          <a:lstStyle/>
          <a:p>
            <a:pPr algn="ctr"/>
            <a:r>
              <a:rPr lang="en-US" sz="2800" b="1" dirty="0">
                <a:solidFill>
                  <a:schemeClr val="bg1"/>
                </a:solidFill>
              </a:rPr>
              <a:t>Performance Management, Understanding Your Data, and Analytics Options</a:t>
            </a:r>
            <a:endParaRPr lang="en-US" sz="2800" dirty="0">
              <a:solidFill>
                <a:schemeClr val="bg1"/>
              </a:solidFill>
            </a:endParaRPr>
          </a:p>
        </p:txBody>
      </p:sp>
      <p:sp>
        <p:nvSpPr>
          <p:cNvPr id="10" name="Rectangle 9">
            <a:extLst>
              <a:ext uri="{FF2B5EF4-FFF2-40B4-BE49-F238E27FC236}">
                <a16:creationId xmlns:a16="http://schemas.microsoft.com/office/drawing/2014/main" id="{F222406C-D5FB-4E76-B7F1-057BE490D3D4}"/>
              </a:ext>
            </a:extLst>
          </p:cNvPr>
          <p:cNvSpPr/>
          <p:nvPr/>
        </p:nvSpPr>
        <p:spPr>
          <a:xfrm rot="16200000">
            <a:off x="8355965" y="5428688"/>
            <a:ext cx="1345240" cy="230832"/>
          </a:xfrm>
          <a:prstGeom prst="rect">
            <a:avLst/>
          </a:prstGeom>
        </p:spPr>
        <p:txBody>
          <a:bodyPr wrap="none">
            <a:spAutoFit/>
          </a:bodyPr>
          <a:lstStyle/>
          <a:p>
            <a:pPr>
              <a:buNone/>
            </a:pPr>
            <a:r>
              <a:rPr lang="en-US" sz="900" i="1" dirty="0">
                <a:solidFill>
                  <a:schemeClr val="bg1"/>
                </a:solidFill>
                <a:latin typeface="+mn-lt"/>
              </a:rPr>
              <a:t>Source: Unsplash.com</a:t>
            </a:r>
          </a:p>
        </p:txBody>
      </p:sp>
    </p:spTree>
    <p:extLst>
      <p:ext uri="{BB962C8B-B14F-4D97-AF65-F5344CB8AC3E}">
        <p14:creationId xmlns:p14="http://schemas.microsoft.com/office/powerpoint/2010/main" val="322349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154252-D039-495D-80DD-F5EA2EFC2349}"/>
              </a:ext>
            </a:extLst>
          </p:cNvPr>
          <p:cNvSpPr>
            <a:spLocks noGrp="1"/>
          </p:cNvSpPr>
          <p:nvPr>
            <p:ph type="title"/>
          </p:nvPr>
        </p:nvSpPr>
        <p:spPr/>
        <p:txBody>
          <a:bodyPr/>
          <a:lstStyle/>
          <a:p>
            <a:r>
              <a:rPr lang="en-US" dirty="0">
                <a:solidFill>
                  <a:srgbClr val="336699"/>
                </a:solidFill>
              </a:rPr>
              <a:t>Performance Management</a:t>
            </a:r>
          </a:p>
        </p:txBody>
      </p:sp>
      <p:sp>
        <p:nvSpPr>
          <p:cNvPr id="5" name="Content Placeholder 4">
            <a:extLst>
              <a:ext uri="{FF2B5EF4-FFF2-40B4-BE49-F238E27FC236}">
                <a16:creationId xmlns:a16="http://schemas.microsoft.com/office/drawing/2014/main" id="{F0A31B62-7812-49B8-AC49-26208892A4DC}"/>
              </a:ext>
            </a:extLst>
          </p:cNvPr>
          <p:cNvSpPr>
            <a:spLocks noGrp="1"/>
          </p:cNvSpPr>
          <p:nvPr>
            <p:ph idx="1"/>
          </p:nvPr>
        </p:nvSpPr>
        <p:spPr>
          <a:xfrm>
            <a:off x="457200" y="1447800"/>
            <a:ext cx="5827106" cy="4525963"/>
          </a:xfrm>
        </p:spPr>
        <p:txBody>
          <a:bodyPr/>
          <a:lstStyle/>
          <a:p>
            <a:pPr marL="0" indent="0">
              <a:buNone/>
            </a:pPr>
            <a:r>
              <a:rPr lang="en-US" sz="2000" b="1" dirty="0"/>
              <a:t>Provides a </a:t>
            </a:r>
            <a:r>
              <a:rPr lang="en-US" sz="2000" b="1" dirty="0">
                <a:solidFill>
                  <a:srgbClr val="2D59A6"/>
                </a:solidFill>
              </a:rPr>
              <a:t>framework</a:t>
            </a:r>
            <a:r>
              <a:rPr lang="en-US" sz="2000" b="1" dirty="0"/>
              <a:t> to:</a:t>
            </a:r>
          </a:p>
          <a:p>
            <a:pPr marL="342900" indent="-342900"/>
            <a:r>
              <a:rPr lang="en-US" sz="2000" dirty="0"/>
              <a:t>Set realistic performance goals</a:t>
            </a:r>
          </a:p>
          <a:p>
            <a:pPr marL="342900" indent="-342900">
              <a:tabLst>
                <a:tab pos="6343650" algn="l"/>
              </a:tabLst>
            </a:pPr>
            <a:r>
              <a:rPr lang="en-US" sz="2000" dirty="0"/>
              <a:t>Focus on the most important challenges</a:t>
            </a:r>
          </a:p>
          <a:p>
            <a:pPr marL="342900" indent="-342900"/>
            <a:r>
              <a:rPr lang="en-US" sz="2000" dirty="0"/>
              <a:t>Improve efficiency</a:t>
            </a:r>
          </a:p>
          <a:p>
            <a:pPr marL="342900" indent="-342900"/>
            <a:endParaRPr lang="en-US" sz="2000" dirty="0"/>
          </a:p>
          <a:p>
            <a:pPr marL="0" indent="0">
              <a:buNone/>
              <a:tabLst>
                <a:tab pos="6286500" algn="l"/>
              </a:tabLst>
            </a:pPr>
            <a:r>
              <a:rPr lang="en-US" sz="2000" dirty="0"/>
              <a:t>The framework should map mission to goals, objectives, performance measures, and targets.</a:t>
            </a:r>
          </a:p>
          <a:p>
            <a:pPr marL="0" indent="0">
              <a:buNone/>
              <a:tabLst>
                <a:tab pos="6286500" algn="l"/>
              </a:tabLst>
            </a:pPr>
            <a:endParaRPr lang="en-US" sz="2000" dirty="0"/>
          </a:p>
          <a:p>
            <a:pPr marL="0" indent="0">
              <a:buNone/>
              <a:tabLst>
                <a:tab pos="6286500" algn="l"/>
              </a:tabLst>
            </a:pPr>
            <a:r>
              <a:rPr lang="en-US" sz="2000" b="1" dirty="0">
                <a:solidFill>
                  <a:srgbClr val="0250A6"/>
                </a:solidFill>
              </a:rPr>
              <a:t>Without this framework, agencies can become overwhelmed with data</a:t>
            </a:r>
            <a:r>
              <a:rPr lang="en-US" sz="2000" dirty="0">
                <a:solidFill>
                  <a:srgbClr val="0250A6"/>
                </a:solidFill>
              </a:rPr>
              <a:t>, </a:t>
            </a:r>
            <a:r>
              <a:rPr lang="en-US" sz="2000" dirty="0"/>
              <a:t>complex analytics, and too many performance measures, some even conflicting.</a:t>
            </a:r>
          </a:p>
          <a:p>
            <a:pPr marL="0" indent="0">
              <a:buNone/>
              <a:tabLst>
                <a:tab pos="6286500" algn="l"/>
              </a:tabLst>
            </a:pPr>
            <a:endParaRPr lang="en-US" sz="2000" dirty="0"/>
          </a:p>
        </p:txBody>
      </p:sp>
      <p:grpSp>
        <p:nvGrpSpPr>
          <p:cNvPr id="21" name="Group 20">
            <a:extLst>
              <a:ext uri="{FF2B5EF4-FFF2-40B4-BE49-F238E27FC236}">
                <a16:creationId xmlns:a16="http://schemas.microsoft.com/office/drawing/2014/main" id="{F9AC148A-09F7-440C-8B0B-CCA16675F4B0}"/>
              </a:ext>
            </a:extLst>
          </p:cNvPr>
          <p:cNvGrpSpPr/>
          <p:nvPr/>
        </p:nvGrpSpPr>
        <p:grpSpPr>
          <a:xfrm>
            <a:off x="6553200" y="1447800"/>
            <a:ext cx="1931740" cy="1362329"/>
            <a:chOff x="6477000" y="1143001"/>
            <a:chExt cx="1931740" cy="1362329"/>
          </a:xfrm>
        </p:grpSpPr>
        <p:sp>
          <p:nvSpPr>
            <p:cNvPr id="7" name="Arrow: Chevron 6">
              <a:extLst>
                <a:ext uri="{FF2B5EF4-FFF2-40B4-BE49-F238E27FC236}">
                  <a16:creationId xmlns:a16="http://schemas.microsoft.com/office/drawing/2014/main" id="{5F6673D8-7EF0-4B61-B8CC-3A6B38CC0051}"/>
                </a:ext>
              </a:extLst>
            </p:cNvPr>
            <p:cNvSpPr/>
            <p:nvPr/>
          </p:nvSpPr>
          <p:spPr>
            <a:xfrm rot="5400000">
              <a:off x="6761705" y="858296"/>
              <a:ext cx="1362329" cy="1931740"/>
            </a:xfrm>
            <a:prstGeom prst="chevron">
              <a:avLst>
                <a:gd name="adj" fmla="val 43583"/>
              </a:avLst>
            </a:prstGeom>
            <a:solidFill>
              <a:srgbClr val="01244C"/>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8561B216-4628-4172-80B9-2154430B071E}"/>
                </a:ext>
              </a:extLst>
            </p:cNvPr>
            <p:cNvSpPr txBox="1"/>
            <p:nvPr/>
          </p:nvSpPr>
          <p:spPr>
            <a:xfrm>
              <a:off x="6961808" y="1795191"/>
              <a:ext cx="962123" cy="338554"/>
            </a:xfrm>
            <a:prstGeom prst="rect">
              <a:avLst/>
            </a:prstGeom>
            <a:noFill/>
          </p:spPr>
          <p:txBody>
            <a:bodyPr wrap="none" rtlCol="0">
              <a:spAutoFit/>
            </a:bodyPr>
            <a:lstStyle/>
            <a:p>
              <a:r>
                <a:rPr lang="en-US" sz="1600" b="1" i="0" dirty="0">
                  <a:solidFill>
                    <a:schemeClr val="bg1"/>
                  </a:solidFill>
                </a:rPr>
                <a:t>Mission</a:t>
              </a:r>
            </a:p>
          </p:txBody>
        </p:sp>
      </p:grpSp>
      <p:grpSp>
        <p:nvGrpSpPr>
          <p:cNvPr id="20" name="Group 19">
            <a:extLst>
              <a:ext uri="{FF2B5EF4-FFF2-40B4-BE49-F238E27FC236}">
                <a16:creationId xmlns:a16="http://schemas.microsoft.com/office/drawing/2014/main" id="{2BDB737D-86A1-4D7B-993B-B9CBA4D0AFF4}"/>
              </a:ext>
            </a:extLst>
          </p:cNvPr>
          <p:cNvGrpSpPr/>
          <p:nvPr/>
        </p:nvGrpSpPr>
        <p:grpSpPr>
          <a:xfrm>
            <a:off x="6553200" y="2295860"/>
            <a:ext cx="1931740" cy="1362329"/>
            <a:chOff x="6477000" y="1964469"/>
            <a:chExt cx="1931740" cy="1362329"/>
          </a:xfrm>
        </p:grpSpPr>
        <p:sp>
          <p:nvSpPr>
            <p:cNvPr id="9" name="Arrow: Chevron 8">
              <a:extLst>
                <a:ext uri="{FF2B5EF4-FFF2-40B4-BE49-F238E27FC236}">
                  <a16:creationId xmlns:a16="http://schemas.microsoft.com/office/drawing/2014/main" id="{AC3BFE66-7654-422D-AF15-23579E6938D8}"/>
                </a:ext>
              </a:extLst>
            </p:cNvPr>
            <p:cNvSpPr/>
            <p:nvPr/>
          </p:nvSpPr>
          <p:spPr>
            <a:xfrm rot="5400000">
              <a:off x="6761705" y="1679764"/>
              <a:ext cx="1362329" cy="1931740"/>
            </a:xfrm>
            <a:prstGeom prst="chevron">
              <a:avLst>
                <a:gd name="adj" fmla="val 43583"/>
              </a:avLst>
            </a:prstGeom>
            <a:solidFill>
              <a:srgbClr val="023772"/>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424253AE-28DF-4BE5-932E-720DE933F88A}"/>
                </a:ext>
              </a:extLst>
            </p:cNvPr>
            <p:cNvSpPr txBox="1"/>
            <p:nvPr/>
          </p:nvSpPr>
          <p:spPr>
            <a:xfrm>
              <a:off x="7065202" y="2604181"/>
              <a:ext cx="755335" cy="338554"/>
            </a:xfrm>
            <a:prstGeom prst="rect">
              <a:avLst/>
            </a:prstGeom>
            <a:noFill/>
          </p:spPr>
          <p:txBody>
            <a:bodyPr wrap="none" rtlCol="0">
              <a:spAutoFit/>
            </a:bodyPr>
            <a:lstStyle/>
            <a:p>
              <a:r>
                <a:rPr lang="en-US" sz="1600" b="1" i="0" dirty="0">
                  <a:solidFill>
                    <a:schemeClr val="bg1"/>
                  </a:solidFill>
                </a:rPr>
                <a:t>Goals</a:t>
              </a:r>
            </a:p>
          </p:txBody>
        </p:sp>
      </p:grpSp>
      <p:grpSp>
        <p:nvGrpSpPr>
          <p:cNvPr id="19" name="Group 18">
            <a:extLst>
              <a:ext uri="{FF2B5EF4-FFF2-40B4-BE49-F238E27FC236}">
                <a16:creationId xmlns:a16="http://schemas.microsoft.com/office/drawing/2014/main" id="{28328A71-8DBC-4F5B-A6C4-A818972EB275}"/>
              </a:ext>
            </a:extLst>
          </p:cNvPr>
          <p:cNvGrpSpPr/>
          <p:nvPr/>
        </p:nvGrpSpPr>
        <p:grpSpPr>
          <a:xfrm>
            <a:off x="6566492" y="3143920"/>
            <a:ext cx="1931740" cy="1362329"/>
            <a:chOff x="6490292" y="2785937"/>
            <a:chExt cx="1931740" cy="1362329"/>
          </a:xfrm>
        </p:grpSpPr>
        <p:sp>
          <p:nvSpPr>
            <p:cNvPr id="11" name="Arrow: Chevron 10">
              <a:extLst>
                <a:ext uri="{FF2B5EF4-FFF2-40B4-BE49-F238E27FC236}">
                  <a16:creationId xmlns:a16="http://schemas.microsoft.com/office/drawing/2014/main" id="{D44C424F-6245-4B94-9232-40A3B5A5CC8C}"/>
                </a:ext>
              </a:extLst>
            </p:cNvPr>
            <p:cNvSpPr/>
            <p:nvPr/>
          </p:nvSpPr>
          <p:spPr>
            <a:xfrm rot="5400000">
              <a:off x="6774997" y="2501232"/>
              <a:ext cx="1362329" cy="1931740"/>
            </a:xfrm>
            <a:prstGeom prst="chevron">
              <a:avLst>
                <a:gd name="adj" fmla="val 43583"/>
              </a:avLst>
            </a:prstGeom>
            <a:solidFill>
              <a:srgbClr val="0250A6"/>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79586B0C-5A9D-4889-8E54-457F34B1E1DA}"/>
                </a:ext>
              </a:extLst>
            </p:cNvPr>
            <p:cNvSpPr txBox="1"/>
            <p:nvPr/>
          </p:nvSpPr>
          <p:spPr>
            <a:xfrm>
              <a:off x="6820410" y="3356341"/>
              <a:ext cx="1271502" cy="338554"/>
            </a:xfrm>
            <a:prstGeom prst="rect">
              <a:avLst/>
            </a:prstGeom>
            <a:noFill/>
          </p:spPr>
          <p:txBody>
            <a:bodyPr wrap="none" rtlCol="0">
              <a:spAutoFit/>
            </a:bodyPr>
            <a:lstStyle/>
            <a:p>
              <a:r>
                <a:rPr lang="en-US" sz="1600" b="1" i="0" dirty="0">
                  <a:solidFill>
                    <a:schemeClr val="bg1"/>
                  </a:solidFill>
                </a:rPr>
                <a:t>Objectives</a:t>
              </a:r>
            </a:p>
          </p:txBody>
        </p:sp>
      </p:grpSp>
      <p:grpSp>
        <p:nvGrpSpPr>
          <p:cNvPr id="17" name="Group 16">
            <a:extLst>
              <a:ext uri="{FF2B5EF4-FFF2-40B4-BE49-F238E27FC236}">
                <a16:creationId xmlns:a16="http://schemas.microsoft.com/office/drawing/2014/main" id="{56222080-2BE9-4DFE-9514-99F332B95BDF}"/>
              </a:ext>
            </a:extLst>
          </p:cNvPr>
          <p:cNvGrpSpPr/>
          <p:nvPr/>
        </p:nvGrpSpPr>
        <p:grpSpPr>
          <a:xfrm>
            <a:off x="6566492" y="3991980"/>
            <a:ext cx="1931740" cy="1362329"/>
            <a:chOff x="6490292" y="3735292"/>
            <a:chExt cx="1931740" cy="1362329"/>
          </a:xfrm>
        </p:grpSpPr>
        <p:sp>
          <p:nvSpPr>
            <p:cNvPr id="13" name="Arrow: Chevron 12">
              <a:extLst>
                <a:ext uri="{FF2B5EF4-FFF2-40B4-BE49-F238E27FC236}">
                  <a16:creationId xmlns:a16="http://schemas.microsoft.com/office/drawing/2014/main" id="{53ECF822-66B5-4FE7-B18B-7606BF91A6FF}"/>
                </a:ext>
              </a:extLst>
            </p:cNvPr>
            <p:cNvSpPr/>
            <p:nvPr/>
          </p:nvSpPr>
          <p:spPr>
            <a:xfrm rot="5400000">
              <a:off x="6774997" y="3450587"/>
              <a:ext cx="1362329" cy="1931740"/>
            </a:xfrm>
            <a:prstGeom prst="chevron">
              <a:avLst>
                <a:gd name="adj" fmla="val 43583"/>
              </a:avLst>
            </a:prstGeom>
            <a:solidFill>
              <a:srgbClr val="036EE3"/>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72EE5589-3D2C-4284-A830-19E7C397ABBE}"/>
                </a:ext>
              </a:extLst>
            </p:cNvPr>
            <p:cNvSpPr txBox="1"/>
            <p:nvPr/>
          </p:nvSpPr>
          <p:spPr>
            <a:xfrm>
              <a:off x="6872508" y="4329084"/>
              <a:ext cx="1167307" cy="338554"/>
            </a:xfrm>
            <a:prstGeom prst="rect">
              <a:avLst/>
            </a:prstGeom>
            <a:noFill/>
          </p:spPr>
          <p:txBody>
            <a:bodyPr wrap="none" rtlCol="0">
              <a:spAutoFit/>
            </a:bodyPr>
            <a:lstStyle/>
            <a:p>
              <a:r>
                <a:rPr lang="en-US" sz="1600" b="1" dirty="0">
                  <a:solidFill>
                    <a:schemeClr val="bg1"/>
                  </a:solidFill>
                </a:rPr>
                <a:t>Measures</a:t>
              </a:r>
              <a:endParaRPr lang="en-US" sz="1600" b="1" i="0" dirty="0">
                <a:solidFill>
                  <a:schemeClr val="bg1"/>
                </a:solidFill>
              </a:endParaRPr>
            </a:p>
          </p:txBody>
        </p:sp>
      </p:grpSp>
      <p:grpSp>
        <p:nvGrpSpPr>
          <p:cNvPr id="18" name="Group 17">
            <a:extLst>
              <a:ext uri="{FF2B5EF4-FFF2-40B4-BE49-F238E27FC236}">
                <a16:creationId xmlns:a16="http://schemas.microsoft.com/office/drawing/2014/main" id="{E7218FC0-87DE-47A1-8771-41D1049AC4BE}"/>
              </a:ext>
            </a:extLst>
          </p:cNvPr>
          <p:cNvGrpSpPr/>
          <p:nvPr/>
        </p:nvGrpSpPr>
        <p:grpSpPr>
          <a:xfrm>
            <a:off x="6566491" y="4840039"/>
            <a:ext cx="1931740" cy="1362327"/>
            <a:chOff x="6490291" y="4661871"/>
            <a:chExt cx="1931740" cy="1362327"/>
          </a:xfrm>
        </p:grpSpPr>
        <p:sp>
          <p:nvSpPr>
            <p:cNvPr id="15" name="Arrow: Chevron 14">
              <a:extLst>
                <a:ext uri="{FF2B5EF4-FFF2-40B4-BE49-F238E27FC236}">
                  <a16:creationId xmlns:a16="http://schemas.microsoft.com/office/drawing/2014/main" id="{CB0D3CFE-F8BC-486D-974A-83161AB91788}"/>
                </a:ext>
              </a:extLst>
            </p:cNvPr>
            <p:cNvSpPr/>
            <p:nvPr/>
          </p:nvSpPr>
          <p:spPr>
            <a:xfrm rot="5400000">
              <a:off x="6774997" y="4377165"/>
              <a:ext cx="1362327" cy="1931740"/>
            </a:xfrm>
            <a:prstGeom prst="chevron">
              <a:avLst>
                <a:gd name="adj" fmla="val 43583"/>
              </a:avLst>
            </a:prstGeom>
            <a:solidFill>
              <a:srgbClr val="6FB3FD"/>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0942F4A8-1168-4F69-9C29-CC5775F7EB2E}"/>
                </a:ext>
              </a:extLst>
            </p:cNvPr>
            <p:cNvSpPr txBox="1"/>
            <p:nvPr/>
          </p:nvSpPr>
          <p:spPr>
            <a:xfrm>
              <a:off x="6973496" y="5250021"/>
              <a:ext cx="965329" cy="338554"/>
            </a:xfrm>
            <a:prstGeom prst="rect">
              <a:avLst/>
            </a:prstGeom>
            <a:noFill/>
          </p:spPr>
          <p:txBody>
            <a:bodyPr wrap="none" rtlCol="0">
              <a:spAutoFit/>
            </a:bodyPr>
            <a:lstStyle/>
            <a:p>
              <a:r>
                <a:rPr lang="en-US" sz="1600" b="1" dirty="0">
                  <a:solidFill>
                    <a:schemeClr val="bg1"/>
                  </a:solidFill>
                </a:rPr>
                <a:t>Targets</a:t>
              </a:r>
              <a:endParaRPr lang="en-US" sz="1600" b="1" i="0" dirty="0">
                <a:solidFill>
                  <a:schemeClr val="bg1"/>
                </a:solidFill>
              </a:endParaRPr>
            </a:p>
          </p:txBody>
        </p:sp>
      </p:grpSp>
    </p:spTree>
    <p:extLst>
      <p:ext uri="{BB962C8B-B14F-4D97-AF65-F5344CB8AC3E}">
        <p14:creationId xmlns:p14="http://schemas.microsoft.com/office/powerpoint/2010/main" val="426902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7101-5944-4938-9885-1DE44CF972E3}"/>
              </a:ext>
            </a:extLst>
          </p:cNvPr>
          <p:cNvSpPr>
            <a:spLocks noGrp="1"/>
          </p:cNvSpPr>
          <p:nvPr>
            <p:ph type="title"/>
          </p:nvPr>
        </p:nvSpPr>
        <p:spPr/>
        <p:txBody>
          <a:bodyPr/>
          <a:lstStyle/>
          <a:p>
            <a:r>
              <a:rPr lang="en-US" dirty="0">
                <a:solidFill>
                  <a:srgbClr val="2D59A6"/>
                </a:solidFill>
              </a:rPr>
              <a:t>Fundamentals: Understanding Your Data</a:t>
            </a:r>
          </a:p>
        </p:txBody>
      </p:sp>
      <p:sp>
        <p:nvSpPr>
          <p:cNvPr id="4" name="Vertical Text Placeholder 3">
            <a:extLst>
              <a:ext uri="{FF2B5EF4-FFF2-40B4-BE49-F238E27FC236}">
                <a16:creationId xmlns:a16="http://schemas.microsoft.com/office/drawing/2014/main" id="{2FA56778-1C4D-40D7-9A78-03E89F05658F}"/>
              </a:ext>
            </a:extLst>
          </p:cNvPr>
          <p:cNvSpPr>
            <a:spLocks noGrp="1"/>
          </p:cNvSpPr>
          <p:nvPr>
            <p:ph type="body" orient="vert" idx="10"/>
          </p:nvPr>
        </p:nvSpPr>
        <p:spPr>
          <a:xfrm>
            <a:off x="457200" y="1524000"/>
            <a:ext cx="8229600" cy="4343400"/>
          </a:xfrm>
        </p:spPr>
        <p:txBody>
          <a:bodyPr vert="horz"/>
          <a:lstStyle/>
          <a:p>
            <a:pPr marL="173736" indent="0">
              <a:buNone/>
            </a:pPr>
            <a:r>
              <a:rPr lang="en-US" sz="1800" dirty="0"/>
              <a:t>Data quality is a measure of the degree to which </a:t>
            </a:r>
            <a:r>
              <a:rPr lang="en-US" sz="1800" b="1" dirty="0">
                <a:solidFill>
                  <a:srgbClr val="2D59A6"/>
                </a:solidFill>
              </a:rPr>
              <a:t>data meets the purpose of intended use</a:t>
            </a:r>
            <a:r>
              <a:rPr lang="en-US" sz="1800" dirty="0">
                <a:solidFill>
                  <a:srgbClr val="2D59A6"/>
                </a:solidFill>
              </a:rPr>
              <a:t> </a:t>
            </a:r>
            <a:r>
              <a:rPr lang="en-US" sz="1800" dirty="0"/>
              <a:t>by systems, processes, and people. </a:t>
            </a:r>
          </a:p>
          <a:p>
            <a:pPr marL="173736" indent="0">
              <a:buNone/>
            </a:pPr>
            <a:endParaRPr lang="en-US" dirty="0"/>
          </a:p>
          <a:p>
            <a:pPr marL="173736" indent="0">
              <a:buNone/>
            </a:pPr>
            <a:r>
              <a:rPr lang="en-US" sz="1800" dirty="0"/>
              <a:t>Agencies must remain vigilant across every facet of data quality. Critical facets include:</a:t>
            </a:r>
          </a:p>
          <a:p>
            <a:pPr marL="576263" indent="-347663"/>
            <a:r>
              <a:rPr lang="en-US" sz="1800" dirty="0"/>
              <a:t>Accuracy</a:t>
            </a:r>
          </a:p>
          <a:p>
            <a:pPr marL="576263" indent="-347663"/>
            <a:r>
              <a:rPr lang="en-US" sz="1800" dirty="0"/>
              <a:t>Consistency</a:t>
            </a:r>
          </a:p>
          <a:p>
            <a:pPr marL="576263" indent="-347663"/>
            <a:r>
              <a:rPr lang="en-US" sz="1800" dirty="0"/>
              <a:t>Completeness</a:t>
            </a:r>
          </a:p>
          <a:p>
            <a:pPr marL="576263" indent="-347663"/>
            <a:r>
              <a:rPr lang="en-US" sz="1800" dirty="0"/>
              <a:t>Uniqueness</a:t>
            </a:r>
          </a:p>
          <a:p>
            <a:pPr marL="576263" indent="-347663"/>
            <a:r>
              <a:rPr lang="en-US" sz="1800" dirty="0"/>
              <a:t>Timeliness</a:t>
            </a:r>
          </a:p>
          <a:p>
            <a:pPr marL="576263" indent="-347663"/>
            <a:r>
              <a:rPr lang="en-US" sz="1800" dirty="0"/>
              <a:t>Validity</a:t>
            </a:r>
          </a:p>
          <a:p>
            <a:pPr marL="228600" indent="0" algn="r">
              <a:buNone/>
            </a:pPr>
            <a:r>
              <a:rPr lang="en-US" sz="1800" b="1" i="1" dirty="0"/>
              <a:t>“</a:t>
            </a:r>
            <a:r>
              <a:rPr lang="en-US" sz="1800" b="1" i="1" dirty="0">
                <a:solidFill>
                  <a:srgbClr val="0250A6"/>
                </a:solidFill>
              </a:rPr>
              <a:t>Garbage in Garbage Out</a:t>
            </a:r>
            <a:r>
              <a:rPr lang="en-US" sz="1800" b="1" i="1" dirty="0"/>
              <a:t>”</a:t>
            </a:r>
            <a:r>
              <a:rPr lang="en-US" sz="1800" b="1" i="1" dirty="0">
                <a:solidFill>
                  <a:srgbClr val="0250A6"/>
                </a:solidFill>
              </a:rPr>
              <a:t> is exacerbated</a:t>
            </a:r>
          </a:p>
          <a:p>
            <a:pPr marL="228600" indent="0" algn="r">
              <a:buNone/>
            </a:pPr>
            <a:r>
              <a:rPr lang="en-US" sz="1800" b="1" i="1" dirty="0">
                <a:solidFill>
                  <a:srgbClr val="0250A6"/>
                </a:solidFill>
              </a:rPr>
              <a:t>when working with Big Data and </a:t>
            </a:r>
            <a:r>
              <a:rPr lang="en-US" sz="1800" b="1" i="1" dirty="0"/>
              <a:t>“</a:t>
            </a:r>
            <a:r>
              <a:rPr lang="en-US" sz="1800" b="1" i="1" dirty="0">
                <a:solidFill>
                  <a:srgbClr val="0250A6"/>
                </a:solidFill>
              </a:rPr>
              <a:t>Black Box</a:t>
            </a:r>
            <a:r>
              <a:rPr lang="en-US" sz="1800" b="1" i="1" dirty="0"/>
              <a:t>”</a:t>
            </a:r>
            <a:r>
              <a:rPr lang="en-US" sz="1800" b="1" i="1" dirty="0">
                <a:solidFill>
                  <a:srgbClr val="0250A6"/>
                </a:solidFill>
              </a:rPr>
              <a:t> analytics.</a:t>
            </a:r>
          </a:p>
          <a:p>
            <a:pPr marL="576263" indent="-347663"/>
            <a:endParaRPr lang="en-US" sz="1800" dirty="0"/>
          </a:p>
        </p:txBody>
      </p:sp>
      <p:sp>
        <p:nvSpPr>
          <p:cNvPr id="5" name="Rectangle 4">
            <a:extLst>
              <a:ext uri="{FF2B5EF4-FFF2-40B4-BE49-F238E27FC236}">
                <a16:creationId xmlns:a16="http://schemas.microsoft.com/office/drawing/2014/main" id="{D76C10CA-00A7-43EE-82C6-8DFE9D5F746E}"/>
              </a:ext>
            </a:extLst>
          </p:cNvPr>
          <p:cNvSpPr/>
          <p:nvPr/>
        </p:nvSpPr>
        <p:spPr>
          <a:xfrm>
            <a:off x="3429000" y="3276600"/>
            <a:ext cx="5257800" cy="1600200"/>
          </a:xfrm>
          <a:prstGeom prst="rect">
            <a:avLst/>
          </a:prstGeom>
          <a:solidFill>
            <a:srgbClr val="DDFFDD"/>
          </a:solidFill>
        </p:spPr>
        <p:txBody>
          <a:bodyPr wrap="square" lIns="182880" tIns="91440" rIns="182880" bIns="91440" anchor="ctr">
            <a:noAutofit/>
          </a:bodyPr>
          <a:lstStyle/>
          <a:p>
            <a:pPr algn="r">
              <a:lnSpc>
                <a:spcPct val="120000"/>
              </a:lnSpc>
              <a:spcAft>
                <a:spcPts val="0"/>
              </a:spcAft>
            </a:pPr>
            <a:r>
              <a:rPr lang="en-US" sz="1800" b="1" i="1" dirty="0">
                <a:solidFill>
                  <a:srgbClr val="2D59A6"/>
                </a:solidFill>
                <a:latin typeface="Arial" panose="020B0604020202020204" pitchFamily="34" charset="0"/>
                <a:ea typeface="Times New Roman" panose="02020603050405020304" pitchFamily="18" charset="0"/>
              </a:rPr>
              <a:t>When organizations deliver reports, dashboard statistics, and decision support without first exploring the data, the resultant information can lead to poor decisions. </a:t>
            </a:r>
            <a:endParaRPr lang="en-US" sz="1800" b="1" i="1" dirty="0">
              <a:solidFill>
                <a:srgbClr val="2D59A6"/>
              </a:solidFill>
            </a:endParaRPr>
          </a:p>
        </p:txBody>
      </p:sp>
    </p:spTree>
    <p:extLst>
      <p:ext uri="{BB962C8B-B14F-4D97-AF65-F5344CB8AC3E}">
        <p14:creationId xmlns:p14="http://schemas.microsoft.com/office/powerpoint/2010/main" val="423421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C938-8544-4789-B9A6-370A6208D3FA}"/>
              </a:ext>
            </a:extLst>
          </p:cNvPr>
          <p:cNvSpPr>
            <a:spLocks noGrp="1"/>
          </p:cNvSpPr>
          <p:nvPr>
            <p:ph type="title"/>
          </p:nvPr>
        </p:nvSpPr>
        <p:spPr/>
        <p:txBody>
          <a:bodyPr/>
          <a:lstStyle/>
          <a:p>
            <a:r>
              <a:rPr lang="en-US" dirty="0">
                <a:solidFill>
                  <a:srgbClr val="336699"/>
                </a:solidFill>
              </a:rPr>
              <a:t>Traditional v. Real-Time Analytics</a:t>
            </a:r>
          </a:p>
        </p:txBody>
      </p:sp>
      <p:graphicFrame>
        <p:nvGraphicFramePr>
          <p:cNvPr id="5" name="Table 5">
            <a:extLst>
              <a:ext uri="{FF2B5EF4-FFF2-40B4-BE49-F238E27FC236}">
                <a16:creationId xmlns:a16="http://schemas.microsoft.com/office/drawing/2014/main" id="{9EF7B477-51B5-472D-9853-C479DB26AE24}"/>
              </a:ext>
            </a:extLst>
          </p:cNvPr>
          <p:cNvGraphicFramePr>
            <a:graphicFrameLocks noGrp="1"/>
          </p:cNvGraphicFramePr>
          <p:nvPr>
            <p:extLst>
              <p:ext uri="{D42A27DB-BD31-4B8C-83A1-F6EECF244321}">
                <p14:modId xmlns:p14="http://schemas.microsoft.com/office/powerpoint/2010/main" val="2958195842"/>
              </p:ext>
            </p:extLst>
          </p:nvPr>
        </p:nvGraphicFramePr>
        <p:xfrm>
          <a:off x="304800" y="1295400"/>
          <a:ext cx="8610600" cy="4530100"/>
        </p:xfrm>
        <a:graphic>
          <a:graphicData uri="http://schemas.openxmlformats.org/drawingml/2006/table">
            <a:tbl>
              <a:tblPr firstRow="1" bandRow="1">
                <a:tableStyleId>{72833802-FEF1-4C79-8D5D-14CF1EAF98D9}</a:tableStyleId>
              </a:tblPr>
              <a:tblGrid>
                <a:gridCol w="4151539">
                  <a:extLst>
                    <a:ext uri="{9D8B030D-6E8A-4147-A177-3AD203B41FA5}">
                      <a16:colId xmlns:a16="http://schemas.microsoft.com/office/drawing/2014/main" val="3326605823"/>
                    </a:ext>
                  </a:extLst>
                </a:gridCol>
                <a:gridCol w="4459061">
                  <a:extLst>
                    <a:ext uri="{9D8B030D-6E8A-4147-A177-3AD203B41FA5}">
                      <a16:colId xmlns:a16="http://schemas.microsoft.com/office/drawing/2014/main" val="1923859311"/>
                    </a:ext>
                  </a:extLst>
                </a:gridCol>
              </a:tblGrid>
              <a:tr h="457200">
                <a:tc>
                  <a:txBody>
                    <a:bodyPr/>
                    <a:lstStyle/>
                    <a:p>
                      <a:r>
                        <a:rPr lang="en-US" sz="1800" dirty="0"/>
                        <a:t>Traditional Analytics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r>
                        <a:rPr lang="en-US" sz="1800" dirty="0"/>
                        <a:t>Real Time Analytics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extLst>
                  <a:ext uri="{0D108BD9-81ED-4DB2-BD59-A6C34878D82A}">
                    <a16:rowId xmlns:a16="http://schemas.microsoft.com/office/drawing/2014/main" val="1257829280"/>
                  </a:ext>
                </a:extLst>
              </a:tr>
              <a:tr h="1818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Traditional analytics –</a:t>
                      </a:r>
                      <a:r>
                        <a:rPr lang="en-US" sz="1600" kern="1200" dirty="0">
                          <a:solidFill>
                            <a:schemeClr val="tx1"/>
                          </a:solidFill>
                          <a:effectLst/>
                          <a:latin typeface="+mn-lt"/>
                          <a:ea typeface="+mn-ea"/>
                          <a:cs typeface="+mn-cs"/>
                        </a:rPr>
                        <a:t> </a:t>
                      </a:r>
                    </a:p>
                    <a:p>
                      <a:pPr marL="284163"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Typically, numerical data to infer population characteristics from a </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sample</a:t>
                      </a:r>
                    </a:p>
                    <a:p>
                      <a:pPr marL="284163"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Well-defined schema, minimal change in terms of data fields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Real-time analytics –</a:t>
                      </a:r>
                      <a:r>
                        <a:rPr lang="en-US" sz="1600" kern="1200" dirty="0">
                          <a:solidFill>
                            <a:schemeClr val="tx1"/>
                          </a:solidFill>
                          <a:effectLst/>
                          <a:latin typeface="+mn-lt"/>
                          <a:ea typeface="+mn-ea"/>
                          <a:cs typeface="+mn-cs"/>
                        </a:rPr>
                        <a:t> </a:t>
                      </a:r>
                    </a:p>
                    <a:p>
                      <a:pPr marL="45720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May be numerical, text, geocoded, image, video, or other data</a:t>
                      </a:r>
                    </a:p>
                    <a:p>
                      <a:pPr marL="45720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Triggers and metrics for monitoring and notifications to improve decision-making timeliness and 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286111"/>
                  </a:ext>
                </a:extLst>
              </a:tr>
              <a:tr h="1187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Common tools </a:t>
                      </a:r>
                      <a:r>
                        <a:rPr lang="en-US" sz="1600" dirty="0"/>
                        <a:t>–</a:t>
                      </a:r>
                      <a:r>
                        <a:rPr lang="en-US" sz="1600" kern="1200" dirty="0">
                          <a:solidFill>
                            <a:schemeClr val="tx1"/>
                          </a:solidFill>
                          <a:effectLst/>
                          <a:latin typeface="+mn-lt"/>
                          <a:ea typeface="+mn-ea"/>
                          <a:cs typeface="+mn-cs"/>
                        </a:rPr>
                        <a:t> </a:t>
                      </a:r>
                      <a:r>
                        <a:rPr lang="en-US" sz="1600" dirty="0"/>
                        <a:t>Spreadsheets (Excel), Traditional relational database (Access, Oracle, SQL), some specialized software</a:t>
                      </a:r>
                    </a:p>
                    <a:p>
                      <a:endParaRPr lang="en-US" sz="16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Common tools </a:t>
                      </a:r>
                      <a:r>
                        <a:rPr lang="en-US" sz="1600" dirty="0"/>
                        <a:t>–</a:t>
                      </a:r>
                      <a:r>
                        <a:rPr lang="en-US" sz="1600" kern="1200" dirty="0">
                          <a:solidFill>
                            <a:schemeClr val="tx1"/>
                          </a:solidFill>
                          <a:effectLst/>
                          <a:latin typeface="+mn-lt"/>
                          <a:ea typeface="+mn-ea"/>
                          <a:cs typeface="+mn-cs"/>
                        </a:rPr>
                        <a:t> </a:t>
                      </a:r>
                      <a:r>
                        <a:rPr lang="en-US" sz="1600" dirty="0"/>
                        <a:t>Cost-effective using cloud services such as </a:t>
                      </a:r>
                      <a:r>
                        <a:rPr lang="en-US" sz="1600" kern="1200" dirty="0">
                          <a:solidFill>
                            <a:schemeClr val="tx1"/>
                          </a:solidFill>
                          <a:effectLst/>
                          <a:latin typeface="+mn-lt"/>
                          <a:ea typeface="+mn-ea"/>
                          <a:cs typeface="+mn-cs"/>
                        </a:rPr>
                        <a:t>Apache Kafka, Apache Storm, AWS Kinesis, Google Cloud Dataflow, and Microsoft Azure Stream Analytics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5057"/>
                  </a:ext>
                </a:extLst>
              </a:tr>
              <a:tr h="640080">
                <a:tc gridSpan="2">
                  <a:txBody>
                    <a:bodyPr/>
                    <a:lstStyle/>
                    <a:p>
                      <a:r>
                        <a:rPr lang="en-US" sz="1600" kern="1200" dirty="0">
                          <a:solidFill>
                            <a:schemeClr val="tx1"/>
                          </a:solidFill>
                          <a:effectLst/>
                          <a:latin typeface="+mn-lt"/>
                          <a:ea typeface="+mn-ea"/>
                          <a:cs typeface="+mn-cs"/>
                        </a:rPr>
                        <a:t>Common techniques for traditional and real-time analytics include </a:t>
                      </a:r>
                      <a:r>
                        <a:rPr lang="en-US" sz="1600" b="1" kern="1200" dirty="0">
                          <a:solidFill>
                            <a:srgbClr val="2D59A6"/>
                          </a:solidFill>
                          <a:effectLst/>
                          <a:latin typeface="+mn-lt"/>
                          <a:ea typeface="+mn-ea"/>
                          <a:cs typeface="+mn-cs"/>
                        </a:rPr>
                        <a:t>classification or clustering, graph analytics, video/image analysis, and artificial intelligence</a:t>
                      </a:r>
                      <a:r>
                        <a:rPr lang="en-US" sz="1600" kern="1200" dirty="0">
                          <a:solidFill>
                            <a:schemeClr val="tx1"/>
                          </a:solidFill>
                          <a:effectLst/>
                          <a:latin typeface="+mn-lt"/>
                          <a:ea typeface="+mn-ea"/>
                          <a:cs typeface="+mn-cs"/>
                        </a:rPr>
                        <a:t>. Technique execution has improved with Big Data, new computational strategies, and the power of cloud computing.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484025"/>
                  </a:ext>
                </a:extLst>
              </a:tr>
            </a:tbl>
          </a:graphicData>
        </a:graphic>
      </p:graphicFrame>
    </p:spTree>
    <p:extLst>
      <p:ext uri="{BB962C8B-B14F-4D97-AF65-F5344CB8AC3E}">
        <p14:creationId xmlns:p14="http://schemas.microsoft.com/office/powerpoint/2010/main" val="192779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C938-8544-4789-B9A6-370A6208D3FA}"/>
              </a:ext>
            </a:extLst>
          </p:cNvPr>
          <p:cNvSpPr>
            <a:spLocks noGrp="1"/>
          </p:cNvSpPr>
          <p:nvPr>
            <p:ph type="title"/>
          </p:nvPr>
        </p:nvSpPr>
        <p:spPr/>
        <p:txBody>
          <a:bodyPr/>
          <a:lstStyle/>
          <a:p>
            <a:r>
              <a:rPr lang="en-US" dirty="0">
                <a:solidFill>
                  <a:srgbClr val="336699"/>
                </a:solidFill>
              </a:rPr>
              <a:t>Analytics Trends and Terminology</a:t>
            </a:r>
          </a:p>
        </p:txBody>
      </p:sp>
      <p:sp>
        <p:nvSpPr>
          <p:cNvPr id="3" name="Content Placeholder 2">
            <a:extLst>
              <a:ext uri="{FF2B5EF4-FFF2-40B4-BE49-F238E27FC236}">
                <a16:creationId xmlns:a16="http://schemas.microsoft.com/office/drawing/2014/main" id="{58E0447A-0FDC-4131-919A-2A2898CAB201}"/>
              </a:ext>
            </a:extLst>
          </p:cNvPr>
          <p:cNvSpPr>
            <a:spLocks noGrp="1"/>
          </p:cNvSpPr>
          <p:nvPr>
            <p:ph idx="1"/>
          </p:nvPr>
        </p:nvSpPr>
        <p:spPr>
          <a:xfrm>
            <a:off x="421640" y="1524000"/>
            <a:ext cx="8229600" cy="4525963"/>
          </a:xfrm>
        </p:spPr>
        <p:txBody>
          <a:bodyPr/>
          <a:lstStyle/>
          <a:p>
            <a:pPr marL="0" indent="0">
              <a:buNone/>
            </a:pPr>
            <a:r>
              <a:rPr lang="en-US" sz="1800" b="1" dirty="0"/>
              <a:t>Trends</a:t>
            </a:r>
          </a:p>
          <a:p>
            <a:pPr marL="288925" indent="-288925"/>
            <a:r>
              <a:rPr lang="en-US" sz="1800" dirty="0"/>
              <a:t>Analytics on the edge</a:t>
            </a:r>
          </a:p>
          <a:p>
            <a:pPr marL="288925" indent="-288925"/>
            <a:r>
              <a:rPr lang="en-US" sz="1800" dirty="0"/>
              <a:t>Democratization of data</a:t>
            </a:r>
          </a:p>
          <a:p>
            <a:pPr marL="288925" indent="-288925"/>
            <a:r>
              <a:rPr lang="en-US" sz="1800" dirty="0"/>
              <a:t>Velocity of obsolescence</a:t>
            </a:r>
          </a:p>
          <a:p>
            <a:pPr marL="288925" indent="-288925"/>
            <a:r>
              <a:rPr lang="en-US" sz="1800" dirty="0"/>
              <a:t>Maturation of AI in a box</a:t>
            </a:r>
          </a:p>
          <a:p>
            <a:pPr marL="0" indent="0">
              <a:buNone/>
            </a:pPr>
            <a:endParaRPr lang="en-US" sz="1200" dirty="0"/>
          </a:p>
          <a:p>
            <a:pPr marL="0" indent="0">
              <a:buNone/>
            </a:pPr>
            <a:r>
              <a:rPr lang="en-US" sz="1800" b="1" dirty="0"/>
              <a:t>Terminology</a:t>
            </a:r>
          </a:p>
          <a:p>
            <a:pPr marL="285750" indent="-285750"/>
            <a:r>
              <a:rPr lang="en-US" sz="1800" dirty="0"/>
              <a:t>Artificial intelligence</a:t>
            </a:r>
          </a:p>
          <a:p>
            <a:pPr marL="285750" indent="-285750"/>
            <a:r>
              <a:rPr lang="en-US" sz="1800" dirty="0"/>
              <a:t>Machine learning</a:t>
            </a:r>
          </a:p>
          <a:p>
            <a:pPr marL="285750" indent="-285750"/>
            <a:r>
              <a:rPr lang="en-US" sz="1800" dirty="0"/>
              <a:t>Role of supervision</a:t>
            </a:r>
          </a:p>
          <a:p>
            <a:pPr marL="285750" indent="-285750"/>
            <a:r>
              <a:rPr lang="en-US" sz="1800" dirty="0"/>
              <a:t>Deep learning</a:t>
            </a:r>
          </a:p>
          <a:p>
            <a:pPr marL="0" indent="0">
              <a:buNone/>
            </a:pPr>
            <a:endParaRPr lang="en-US" sz="1800" dirty="0"/>
          </a:p>
        </p:txBody>
      </p:sp>
      <p:pic>
        <p:nvPicPr>
          <p:cNvPr id="6" name="Picture 5" descr="Image for post">
            <a:extLst>
              <a:ext uri="{FF2B5EF4-FFF2-40B4-BE49-F238E27FC236}">
                <a16:creationId xmlns:a16="http://schemas.microsoft.com/office/drawing/2014/main" id="{FE524C69-ADE9-406E-B68B-A7F05EAF439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72815" y="1897081"/>
            <a:ext cx="4659983" cy="2951323"/>
          </a:xfrm>
          <a:prstGeom prst="rect">
            <a:avLst/>
          </a:prstGeom>
          <a:noFill/>
          <a:ln>
            <a:noFill/>
          </a:ln>
        </p:spPr>
      </p:pic>
      <p:sp>
        <p:nvSpPr>
          <p:cNvPr id="7" name="Rectangle 6">
            <a:extLst>
              <a:ext uri="{FF2B5EF4-FFF2-40B4-BE49-F238E27FC236}">
                <a16:creationId xmlns:a16="http://schemas.microsoft.com/office/drawing/2014/main" id="{E4F46B12-3DB8-45CB-AE42-9B0D5DAC7245}"/>
              </a:ext>
            </a:extLst>
          </p:cNvPr>
          <p:cNvSpPr/>
          <p:nvPr/>
        </p:nvSpPr>
        <p:spPr>
          <a:xfrm>
            <a:off x="685800" y="5229404"/>
            <a:ext cx="6248400" cy="830997"/>
          </a:xfrm>
          <a:prstGeom prst="rect">
            <a:avLst/>
          </a:prstGeom>
        </p:spPr>
        <p:txBody>
          <a:bodyPr wrap="square">
            <a:spAutoFit/>
          </a:bodyPr>
          <a:lstStyle/>
          <a:p>
            <a:r>
              <a:rPr lang="en-US" sz="2400" b="1" i="1" dirty="0">
                <a:solidFill>
                  <a:srgbClr val="2D59A6"/>
                </a:solidFill>
                <a:latin typeface="charter"/>
              </a:rPr>
              <a:t>If your data is bad or small, your machine learning tools are likely useless.</a:t>
            </a:r>
            <a:endParaRPr lang="en-US" sz="2400" b="1" dirty="0">
              <a:solidFill>
                <a:srgbClr val="2D59A6"/>
              </a:solidFill>
            </a:endParaRPr>
          </a:p>
        </p:txBody>
      </p:sp>
      <p:sp>
        <p:nvSpPr>
          <p:cNvPr id="8" name="Rectangle 7">
            <a:extLst>
              <a:ext uri="{FF2B5EF4-FFF2-40B4-BE49-F238E27FC236}">
                <a16:creationId xmlns:a16="http://schemas.microsoft.com/office/drawing/2014/main" id="{E8E7E3BE-A052-40E4-AEF6-108165DD04CC}"/>
              </a:ext>
            </a:extLst>
          </p:cNvPr>
          <p:cNvSpPr/>
          <p:nvPr/>
        </p:nvSpPr>
        <p:spPr>
          <a:xfrm>
            <a:off x="7272491" y="4750957"/>
            <a:ext cx="1530547" cy="246221"/>
          </a:xfrm>
          <a:prstGeom prst="rect">
            <a:avLst/>
          </a:prstGeom>
        </p:spPr>
        <p:txBody>
          <a:bodyPr wrap="none">
            <a:spAutoFit/>
          </a:bodyPr>
          <a:lstStyle/>
          <a:p>
            <a:pPr marL="173736" indent="0" algn="r">
              <a:buNone/>
            </a:pPr>
            <a:r>
              <a:rPr lang="en-US" sz="1000" b="1" dirty="0">
                <a:latin typeface="+mn-lt"/>
              </a:rPr>
              <a:t>Source: Vlad </a:t>
            </a:r>
            <a:r>
              <a:rPr lang="en-US" sz="1000" b="1" dirty="0" err="1">
                <a:latin typeface="+mn-lt"/>
              </a:rPr>
              <a:t>Mysla</a:t>
            </a:r>
            <a:endParaRPr lang="en-US" sz="1000" b="1" dirty="0">
              <a:latin typeface="+mn-lt"/>
            </a:endParaRPr>
          </a:p>
        </p:txBody>
      </p:sp>
      <p:pic>
        <p:nvPicPr>
          <p:cNvPr id="4" name="Picture 3">
            <a:extLst>
              <a:ext uri="{FF2B5EF4-FFF2-40B4-BE49-F238E27FC236}">
                <a16:creationId xmlns:a16="http://schemas.microsoft.com/office/drawing/2014/main" id="{50B7C3CF-46EB-4ACF-A021-6742A30C3326}"/>
              </a:ext>
            </a:extLst>
          </p:cNvPr>
          <p:cNvPicPr>
            <a:picLocks noChangeAspect="1"/>
          </p:cNvPicPr>
          <p:nvPr/>
        </p:nvPicPr>
        <p:blipFill rotWithShape="1">
          <a:blip r:embed="rId4"/>
          <a:srcRect r="923"/>
          <a:stretch/>
        </p:blipFill>
        <p:spPr>
          <a:xfrm>
            <a:off x="0" y="1354618"/>
            <a:ext cx="9067800" cy="4695345"/>
          </a:xfrm>
          <a:prstGeom prst="rect">
            <a:avLst/>
          </a:prstGeom>
        </p:spPr>
      </p:pic>
    </p:spTree>
    <p:extLst>
      <p:ext uri="{BB962C8B-B14F-4D97-AF65-F5344CB8AC3E}">
        <p14:creationId xmlns:p14="http://schemas.microsoft.com/office/powerpoint/2010/main" val="73356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4F909-00AE-49A1-80E2-BE77AA53AF61}"/>
              </a:ext>
            </a:extLst>
          </p:cNvPr>
          <p:cNvSpPr/>
          <p:nvPr/>
        </p:nvSpPr>
        <p:spPr bwMode="auto">
          <a:xfrm>
            <a:off x="0" y="0"/>
            <a:ext cx="9144000" cy="6096000"/>
          </a:xfrm>
          <a:prstGeom prst="rect">
            <a:avLst/>
          </a:prstGeom>
          <a:solidFill>
            <a:srgbClr val="0122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pic>
        <p:nvPicPr>
          <p:cNvPr id="9" name="Picture 8" descr="https://pixabay.com/illustrations/network-web-skyline-pixel-data-3443547/">
            <a:extLst>
              <a:ext uri="{FF2B5EF4-FFF2-40B4-BE49-F238E27FC236}">
                <a16:creationId xmlns:a16="http://schemas.microsoft.com/office/drawing/2014/main" id="{457ED246-6744-42A8-B5A4-B7F64D570E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362200"/>
            <a:ext cx="9144000" cy="3708288"/>
          </a:xfrm>
          <a:prstGeom prst="rect">
            <a:avLst/>
          </a:prstGeom>
        </p:spPr>
      </p:pic>
      <p:sp>
        <p:nvSpPr>
          <p:cNvPr id="5" name="Text Placeholder 4">
            <a:extLst>
              <a:ext uri="{FF2B5EF4-FFF2-40B4-BE49-F238E27FC236}">
                <a16:creationId xmlns:a16="http://schemas.microsoft.com/office/drawing/2014/main" id="{A2ADDA18-8D02-49E0-A06B-D479F9DAC6FE}"/>
              </a:ext>
            </a:extLst>
          </p:cNvPr>
          <p:cNvSpPr>
            <a:spLocks noGrp="1"/>
          </p:cNvSpPr>
          <p:nvPr>
            <p:ph type="body" idx="1"/>
          </p:nvPr>
        </p:nvSpPr>
        <p:spPr>
          <a:xfrm>
            <a:off x="381000" y="457761"/>
            <a:ext cx="8001000" cy="3532164"/>
          </a:xfrm>
        </p:spPr>
        <p:txBody>
          <a:bodyPr anchor="t"/>
          <a:lstStyle/>
          <a:p>
            <a:pPr>
              <a:lnSpc>
                <a:spcPct val="90000"/>
              </a:lnSpc>
            </a:pPr>
            <a:r>
              <a:rPr lang="en-US" sz="4800" b="1" dirty="0">
                <a:solidFill>
                  <a:schemeClr val="bg1"/>
                </a:solidFill>
              </a:rPr>
              <a:t>Modern Data Governance and Management</a:t>
            </a:r>
          </a:p>
          <a:p>
            <a:pPr>
              <a:lnSpc>
                <a:spcPct val="90000"/>
              </a:lnSpc>
            </a:pPr>
            <a:endParaRPr lang="en-US" sz="4800" b="1" dirty="0">
              <a:solidFill>
                <a:schemeClr val="bg1"/>
              </a:solidFill>
            </a:endParaRPr>
          </a:p>
        </p:txBody>
      </p:sp>
      <p:sp>
        <p:nvSpPr>
          <p:cNvPr id="26" name="Rectangle 25">
            <a:extLst>
              <a:ext uri="{FF2B5EF4-FFF2-40B4-BE49-F238E27FC236}">
                <a16:creationId xmlns:a16="http://schemas.microsoft.com/office/drawing/2014/main" id="{8B2EDBAF-0F70-4B92-ACA6-B22F177C079E}"/>
              </a:ext>
            </a:extLst>
          </p:cNvPr>
          <p:cNvSpPr/>
          <p:nvPr/>
        </p:nvSpPr>
        <p:spPr>
          <a:xfrm>
            <a:off x="7696200" y="5787908"/>
            <a:ext cx="1274708" cy="230832"/>
          </a:xfrm>
          <a:prstGeom prst="rect">
            <a:avLst/>
          </a:prstGeom>
        </p:spPr>
        <p:txBody>
          <a:bodyPr wrap="none">
            <a:spAutoFit/>
          </a:bodyPr>
          <a:lstStyle/>
          <a:p>
            <a:pPr>
              <a:buNone/>
            </a:pPr>
            <a:r>
              <a:rPr lang="en-US" sz="900" i="1" dirty="0">
                <a:solidFill>
                  <a:schemeClr val="bg1"/>
                </a:solidFill>
                <a:latin typeface="+mn-lt"/>
              </a:rPr>
              <a:t>Source: Pixabay.com</a:t>
            </a:r>
          </a:p>
        </p:txBody>
      </p:sp>
    </p:spTree>
    <p:extLst>
      <p:ext uri="{BB962C8B-B14F-4D97-AF65-F5344CB8AC3E}">
        <p14:creationId xmlns:p14="http://schemas.microsoft.com/office/powerpoint/2010/main" val="302757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altLang="en-US" sz="2800" dirty="0"/>
              <a:t>Instructor</a:t>
            </a:r>
          </a:p>
        </p:txBody>
      </p:sp>
      <p:pic>
        <p:nvPicPr>
          <p:cNvPr id="4" name="Picture 3">
            <a:extLst>
              <a:ext uri="{FF2B5EF4-FFF2-40B4-BE49-F238E27FC236}">
                <a16:creationId xmlns:a16="http://schemas.microsoft.com/office/drawing/2014/main" id="{82DF215B-BF13-4198-9116-8B90BEC6CA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510"/>
          <a:stretch/>
        </p:blipFill>
        <p:spPr>
          <a:xfrm>
            <a:off x="838200" y="1981200"/>
            <a:ext cx="2050093" cy="2362200"/>
          </a:xfrm>
          <a:prstGeom prst="rect">
            <a:avLst/>
          </a:prstGeom>
        </p:spPr>
      </p:pic>
      <p:sp>
        <p:nvSpPr>
          <p:cNvPr id="6" name="Content Placeholder 9">
            <a:extLst>
              <a:ext uri="{FF2B5EF4-FFF2-40B4-BE49-F238E27FC236}">
                <a16:creationId xmlns:a16="http://schemas.microsoft.com/office/drawing/2014/main" id="{D00D4C1A-5568-437D-A403-6E661AA25F55}"/>
              </a:ext>
            </a:extLst>
          </p:cNvPr>
          <p:cNvSpPr txBox="1">
            <a:spLocks/>
          </p:cNvSpPr>
          <p:nvPr/>
        </p:nvSpPr>
        <p:spPr>
          <a:xfrm>
            <a:off x="3048000" y="2743200"/>
            <a:ext cx="5105400" cy="1828800"/>
          </a:xfrm>
          <a:prstGeom prst="rect">
            <a:avLst/>
          </a:prstGeom>
        </p:spPr>
        <p:txBody>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Tx/>
              <a:buNone/>
              <a:defRPr/>
            </a:pPr>
            <a:r>
              <a:rPr lang="en-US" altLang="en-US" sz="3200" b="1" kern="0" dirty="0">
                <a:solidFill>
                  <a:srgbClr val="336699"/>
                </a:solidFill>
                <a:cs typeface="Arial" panose="020B0604020202020204" pitchFamily="34" charset="0"/>
              </a:rPr>
              <a:t>Vaishali Shah</a:t>
            </a:r>
          </a:p>
          <a:p>
            <a:pPr marL="382588" indent="-209550">
              <a:buFontTx/>
              <a:buNone/>
              <a:defRPr/>
            </a:pPr>
            <a:r>
              <a:rPr lang="en-US" sz="2000" b="1" dirty="0">
                <a:latin typeface="Arial" charset="0"/>
              </a:rPr>
              <a:t>Senior Program Director</a:t>
            </a:r>
          </a:p>
          <a:p>
            <a:pPr marL="382588" indent="-209550">
              <a:buFontTx/>
              <a:buNone/>
              <a:defRPr/>
            </a:pPr>
            <a:r>
              <a:rPr lang="en-US" sz="2000" b="1" dirty="0">
                <a:latin typeface="Arial" charset="0"/>
              </a:rPr>
              <a:t>Transportation Systems </a:t>
            </a:r>
          </a:p>
          <a:p>
            <a:pPr marL="382588" indent="-209550">
              <a:buFontTx/>
              <a:buNone/>
              <a:defRPr/>
            </a:pPr>
            <a:r>
              <a:rPr lang="en-US" altLang="en-US" sz="2000" b="1" kern="0" dirty="0">
                <a:latin typeface="Arial" charset="0"/>
                <a:cs typeface="Arial" panose="020B0604020202020204" pitchFamily="34" charset="0"/>
              </a:rPr>
              <a:t>AEM Corporation,  </a:t>
            </a:r>
            <a:r>
              <a:rPr lang="en-US" altLang="en-US" sz="2000" b="1" kern="0" dirty="0">
                <a:cs typeface="Arial" panose="020B0604020202020204" pitchFamily="34" charset="0"/>
              </a:rPr>
              <a:t>Herndon, VA, USA</a:t>
            </a:r>
            <a:endParaRPr lang="en-US" altLang="en-US" sz="2000" b="1" kern="0"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8F15-0A2F-408A-908D-F599237F3042}"/>
              </a:ext>
            </a:extLst>
          </p:cNvPr>
          <p:cNvSpPr>
            <a:spLocks noGrp="1"/>
          </p:cNvSpPr>
          <p:nvPr>
            <p:ph type="title"/>
          </p:nvPr>
        </p:nvSpPr>
        <p:spPr/>
        <p:txBody>
          <a:bodyPr/>
          <a:lstStyle/>
          <a:p>
            <a:r>
              <a:rPr lang="en-US" dirty="0">
                <a:solidFill>
                  <a:srgbClr val="336699"/>
                </a:solidFill>
              </a:rPr>
              <a:t>Data Governance – Traditional v. Modern</a:t>
            </a:r>
          </a:p>
        </p:txBody>
      </p:sp>
      <p:sp>
        <p:nvSpPr>
          <p:cNvPr id="3" name="Content Placeholder 2">
            <a:extLst>
              <a:ext uri="{FF2B5EF4-FFF2-40B4-BE49-F238E27FC236}">
                <a16:creationId xmlns:a16="http://schemas.microsoft.com/office/drawing/2014/main" id="{FD34DE7B-9602-4CB7-9729-FC19CA32049A}"/>
              </a:ext>
            </a:extLst>
          </p:cNvPr>
          <p:cNvSpPr>
            <a:spLocks noGrp="1"/>
          </p:cNvSpPr>
          <p:nvPr>
            <p:ph idx="1"/>
          </p:nvPr>
        </p:nvSpPr>
        <p:spPr>
          <a:xfrm>
            <a:off x="457200" y="1600200"/>
            <a:ext cx="8458200" cy="4221163"/>
          </a:xfrm>
        </p:spPr>
        <p:txBody>
          <a:bodyPr/>
          <a:lstStyle/>
          <a:p>
            <a:pPr marL="338138" indent="-322263"/>
            <a:r>
              <a:rPr lang="en-US" sz="2000" b="1" dirty="0"/>
              <a:t>Data governance </a:t>
            </a:r>
            <a:r>
              <a:rPr lang="en-US" sz="2000" dirty="0"/>
              <a:t>is the exercise of authority, control, and shared decision making over the management of data assets.</a:t>
            </a:r>
          </a:p>
          <a:p>
            <a:pPr marL="801688" lvl="1" indent="-317500">
              <a:spcBef>
                <a:spcPts val="1200"/>
              </a:spcBef>
              <a:buSzPct val="100000"/>
              <a:buFont typeface="Arial" panose="020B0604020202020204" pitchFamily="34" charset="0"/>
              <a:buChar char="•"/>
            </a:pPr>
            <a:r>
              <a:rPr lang="en-US" sz="1800" b="1" dirty="0"/>
              <a:t>Traditionally,</a:t>
            </a:r>
            <a:r>
              <a:rPr lang="en-US" sz="1800" dirty="0"/>
              <a:t> has been closely associated with managing legal risk, regulatory compliance, and security by IT departments</a:t>
            </a:r>
          </a:p>
          <a:p>
            <a:pPr marL="801688" lvl="1" indent="-317500">
              <a:spcBef>
                <a:spcPts val="1200"/>
              </a:spcBef>
              <a:buSzPct val="100000"/>
              <a:buFont typeface="Arial" panose="020B0604020202020204" pitchFamily="34" charset="0"/>
              <a:buChar char="•"/>
            </a:pPr>
            <a:r>
              <a:rPr lang="en-US" sz="1800" b="1" dirty="0"/>
              <a:t>Modern governance </a:t>
            </a:r>
            <a:r>
              <a:rPr lang="en-US" sz="1800" dirty="0"/>
              <a:t>needs to encompass the entire data supply chain rather than mandate data structures and data tools for business units</a:t>
            </a:r>
          </a:p>
          <a:p>
            <a:pPr marL="342900" lvl="1" indent="-342900">
              <a:spcBef>
                <a:spcPts val="1200"/>
              </a:spcBef>
              <a:buSzPct val="100000"/>
              <a:buFont typeface="Wingdings" panose="05000000000000000000" pitchFamily="2" charset="2"/>
              <a:buChar char="§"/>
            </a:pPr>
            <a:r>
              <a:rPr lang="en-US" sz="2000" dirty="0"/>
              <a:t>According to the Data Governance Institute, </a:t>
            </a:r>
            <a:r>
              <a:rPr lang="en-US" sz="2000" b="1" dirty="0">
                <a:solidFill>
                  <a:srgbClr val="336699"/>
                </a:solidFill>
              </a:rPr>
              <a:t>eight principles are central to successful data governance </a:t>
            </a:r>
            <a:r>
              <a:rPr lang="en-US" sz="2000" dirty="0"/>
              <a:t>and stewardship programs:</a:t>
            </a:r>
          </a:p>
          <a:p>
            <a:pPr marL="801688" lvl="1" indent="-317500">
              <a:spcBef>
                <a:spcPts val="1800"/>
              </a:spcBef>
              <a:buSzPct val="100000"/>
              <a:buFont typeface="Arial" panose="020B0604020202020204" pitchFamily="34" charset="0"/>
              <a:buChar char="•"/>
            </a:pPr>
            <a:r>
              <a:rPr lang="en-US" sz="1800" dirty="0">
                <a:solidFill>
                  <a:srgbClr val="000000"/>
                </a:solidFill>
              </a:rPr>
              <a:t>Integrity</a:t>
            </a:r>
          </a:p>
          <a:p>
            <a:pPr marL="801688" lvl="1" indent="-317500">
              <a:spcBef>
                <a:spcPts val="600"/>
              </a:spcBef>
              <a:buSzPct val="100000"/>
              <a:buFont typeface="Arial" panose="020B0604020202020204" pitchFamily="34" charset="0"/>
              <a:buChar char="•"/>
            </a:pPr>
            <a:r>
              <a:rPr lang="en-US" sz="1800" dirty="0">
                <a:solidFill>
                  <a:srgbClr val="000000"/>
                </a:solidFill>
              </a:rPr>
              <a:t>Transparency</a:t>
            </a:r>
          </a:p>
          <a:p>
            <a:pPr marL="801688" lvl="1" indent="-317500">
              <a:spcBef>
                <a:spcPts val="600"/>
              </a:spcBef>
              <a:buSzPct val="100000"/>
              <a:buFont typeface="Arial" panose="020B0604020202020204" pitchFamily="34" charset="0"/>
              <a:buChar char="•"/>
            </a:pPr>
            <a:r>
              <a:rPr lang="en-US" sz="1800" dirty="0">
                <a:solidFill>
                  <a:srgbClr val="000000"/>
                </a:solidFill>
              </a:rPr>
              <a:t>Auditability</a:t>
            </a:r>
            <a:endParaRPr lang="en-US" sz="2000" dirty="0"/>
          </a:p>
        </p:txBody>
      </p:sp>
      <p:sp>
        <p:nvSpPr>
          <p:cNvPr id="4" name="Content Placeholder 2">
            <a:extLst>
              <a:ext uri="{FF2B5EF4-FFF2-40B4-BE49-F238E27FC236}">
                <a16:creationId xmlns:a16="http://schemas.microsoft.com/office/drawing/2014/main" id="{D4637A8D-3772-4045-B26E-52561C550EAE}"/>
              </a:ext>
            </a:extLst>
          </p:cNvPr>
          <p:cNvSpPr txBox="1">
            <a:spLocks/>
          </p:cNvSpPr>
          <p:nvPr/>
        </p:nvSpPr>
        <p:spPr bwMode="auto">
          <a:xfrm>
            <a:off x="2687877" y="4592985"/>
            <a:ext cx="6019800" cy="1401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801688" lvl="1" indent="-317500">
              <a:spcBef>
                <a:spcPts val="1200"/>
              </a:spcBef>
              <a:buSzPct val="100000"/>
              <a:buFont typeface="Arial" panose="020B0604020202020204" pitchFamily="34" charset="0"/>
              <a:buChar char="•"/>
            </a:pPr>
            <a:r>
              <a:rPr lang="en-US" sz="1800" kern="0" dirty="0">
                <a:solidFill>
                  <a:srgbClr val="000000"/>
                </a:solidFill>
              </a:rPr>
              <a:t>Accountability</a:t>
            </a:r>
          </a:p>
          <a:p>
            <a:pPr marL="801688" lvl="1" indent="-317500">
              <a:spcBef>
                <a:spcPts val="600"/>
              </a:spcBef>
              <a:buSzPct val="100000"/>
              <a:buFont typeface="Arial" panose="020B0604020202020204" pitchFamily="34" charset="0"/>
              <a:buChar char="•"/>
            </a:pPr>
            <a:r>
              <a:rPr lang="en-US" sz="1800" kern="0" dirty="0">
                <a:solidFill>
                  <a:srgbClr val="000000"/>
                </a:solidFill>
              </a:rPr>
              <a:t>Stewardship</a:t>
            </a:r>
          </a:p>
          <a:p>
            <a:pPr marL="801688" lvl="1" indent="-317500">
              <a:spcBef>
                <a:spcPts val="600"/>
              </a:spcBef>
              <a:buSzPct val="100000"/>
              <a:buFont typeface="Arial" panose="020B0604020202020204" pitchFamily="34" charset="0"/>
              <a:buChar char="•"/>
            </a:pPr>
            <a:r>
              <a:rPr lang="en-US" sz="1800" kern="0" dirty="0">
                <a:solidFill>
                  <a:srgbClr val="000000"/>
                </a:solidFill>
              </a:rPr>
              <a:t>Checks and Balances</a:t>
            </a:r>
          </a:p>
          <a:p>
            <a:pPr marL="228600" lvl="2" indent="0">
              <a:spcBef>
                <a:spcPts val="1200"/>
              </a:spcBef>
              <a:buSzPct val="100000"/>
              <a:buFont typeface="Arial" panose="020B0604020202020204" pitchFamily="34" charset="0"/>
              <a:buNone/>
            </a:pPr>
            <a:endParaRPr lang="en-US" sz="2000" kern="0" dirty="0"/>
          </a:p>
        </p:txBody>
      </p:sp>
      <p:sp>
        <p:nvSpPr>
          <p:cNvPr id="5" name="Content Placeholder 2">
            <a:extLst>
              <a:ext uri="{FF2B5EF4-FFF2-40B4-BE49-F238E27FC236}">
                <a16:creationId xmlns:a16="http://schemas.microsoft.com/office/drawing/2014/main" id="{6C4C7B1B-E164-4AC9-A806-5FF31412F0CD}"/>
              </a:ext>
            </a:extLst>
          </p:cNvPr>
          <p:cNvSpPr txBox="1">
            <a:spLocks/>
          </p:cNvSpPr>
          <p:nvPr/>
        </p:nvSpPr>
        <p:spPr bwMode="auto">
          <a:xfrm>
            <a:off x="5638800" y="4592985"/>
            <a:ext cx="2742678" cy="1401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801688" lvl="1" indent="-317500">
              <a:spcBef>
                <a:spcPts val="1200"/>
              </a:spcBef>
              <a:buSzPct val="100000"/>
              <a:buFont typeface="Arial" panose="020B0604020202020204" pitchFamily="34" charset="0"/>
              <a:buChar char="•"/>
            </a:pPr>
            <a:r>
              <a:rPr lang="en-US" sz="1800" kern="0" dirty="0">
                <a:solidFill>
                  <a:srgbClr val="000000"/>
                </a:solidFill>
              </a:rPr>
              <a:t>Standardization</a:t>
            </a:r>
          </a:p>
          <a:p>
            <a:pPr marL="801688" lvl="1" indent="-317500">
              <a:spcBef>
                <a:spcPts val="600"/>
              </a:spcBef>
              <a:buSzPct val="100000"/>
              <a:buFont typeface="Arial" panose="020B0604020202020204" pitchFamily="34" charset="0"/>
              <a:buChar char="•"/>
            </a:pPr>
            <a:r>
              <a:rPr lang="en-US" sz="1800" kern="0" dirty="0">
                <a:solidFill>
                  <a:srgbClr val="000000"/>
                </a:solidFill>
              </a:rPr>
              <a:t>Change Management</a:t>
            </a:r>
          </a:p>
        </p:txBody>
      </p:sp>
    </p:spTree>
    <p:extLst>
      <p:ext uri="{BB962C8B-B14F-4D97-AF65-F5344CB8AC3E}">
        <p14:creationId xmlns:p14="http://schemas.microsoft.com/office/powerpoint/2010/main" val="47962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8F15-0A2F-408A-908D-F599237F3042}"/>
              </a:ext>
            </a:extLst>
          </p:cNvPr>
          <p:cNvSpPr>
            <a:spLocks noGrp="1"/>
          </p:cNvSpPr>
          <p:nvPr>
            <p:ph type="title"/>
          </p:nvPr>
        </p:nvSpPr>
        <p:spPr/>
        <p:txBody>
          <a:bodyPr/>
          <a:lstStyle/>
          <a:p>
            <a:r>
              <a:rPr lang="en-US" dirty="0">
                <a:solidFill>
                  <a:srgbClr val="336699"/>
                </a:solidFill>
              </a:rPr>
              <a:t>Data Management – Traditional v. Modern</a:t>
            </a:r>
            <a:endParaRPr lang="en-US" dirty="0"/>
          </a:p>
        </p:txBody>
      </p:sp>
      <p:sp>
        <p:nvSpPr>
          <p:cNvPr id="3" name="Content Placeholder 2">
            <a:extLst>
              <a:ext uri="{FF2B5EF4-FFF2-40B4-BE49-F238E27FC236}">
                <a16:creationId xmlns:a16="http://schemas.microsoft.com/office/drawing/2014/main" id="{FD34DE7B-9602-4CB7-9729-FC19CA32049A}"/>
              </a:ext>
            </a:extLst>
          </p:cNvPr>
          <p:cNvSpPr>
            <a:spLocks noGrp="1"/>
          </p:cNvSpPr>
          <p:nvPr>
            <p:ph idx="1"/>
          </p:nvPr>
        </p:nvSpPr>
        <p:spPr>
          <a:xfrm>
            <a:off x="457200" y="1600200"/>
            <a:ext cx="8229600" cy="4221163"/>
          </a:xfrm>
        </p:spPr>
        <p:txBody>
          <a:bodyPr/>
          <a:lstStyle/>
          <a:p>
            <a:pPr marL="338138" indent="-322263">
              <a:spcBef>
                <a:spcPts val="1200"/>
              </a:spcBef>
            </a:pPr>
            <a:r>
              <a:rPr lang="en-US" sz="2000" b="1" dirty="0"/>
              <a:t>Data management </a:t>
            </a:r>
            <a:r>
              <a:rPr lang="en-US" sz="2000" dirty="0"/>
              <a:t>is the practice of collecting, keeping, sharing, and using data securely, efficiently, and cost-effectively. </a:t>
            </a:r>
          </a:p>
          <a:p>
            <a:pPr marL="801688" lvl="1" indent="-317500">
              <a:spcBef>
                <a:spcPts val="1200"/>
              </a:spcBef>
              <a:buSzPct val="100000"/>
              <a:buFont typeface="Arial" panose="020B0604020202020204" pitchFamily="34" charset="0"/>
              <a:buChar char="•"/>
            </a:pPr>
            <a:r>
              <a:rPr lang="en-US" sz="1800" dirty="0"/>
              <a:t>Developed last century to support consistent, routine reporting using relational database systems, through fully define requirements</a:t>
            </a:r>
          </a:p>
          <a:p>
            <a:pPr marL="801688" lvl="1" indent="-317500">
              <a:spcBef>
                <a:spcPts val="1200"/>
              </a:spcBef>
              <a:buSzPct val="100000"/>
              <a:buFont typeface="Arial" panose="020B0604020202020204" pitchFamily="34" charset="0"/>
              <a:buChar char="•"/>
            </a:pPr>
            <a:r>
              <a:rPr lang="en-US" sz="1800" b="1" dirty="0">
                <a:solidFill>
                  <a:srgbClr val="336699"/>
                </a:solidFill>
              </a:rPr>
              <a:t>Modern data management is intended to support change </a:t>
            </a:r>
            <a:r>
              <a:rPr lang="en-US" sz="1800" dirty="0"/>
              <a:t>– in data types, access, analytics, software, and processes</a:t>
            </a:r>
          </a:p>
          <a:p>
            <a:pPr marL="801688" lvl="1" indent="-317500">
              <a:spcBef>
                <a:spcPts val="1200"/>
              </a:spcBef>
              <a:buSzPct val="100000"/>
              <a:buFont typeface="Arial" panose="020B0604020202020204" pitchFamily="34" charset="0"/>
              <a:buChar char="•"/>
            </a:pPr>
            <a:r>
              <a:rPr lang="en-US" sz="1800" dirty="0"/>
              <a:t>DAMA, the global non-profit association, identifies eleven knowledge areas in their “Data Management Body of Knowledge:”</a:t>
            </a:r>
          </a:p>
          <a:p>
            <a:pPr marL="914400" lvl="2" indent="-201613">
              <a:spcBef>
                <a:spcPts val="1200"/>
              </a:spcBef>
              <a:buSzPct val="50000"/>
              <a:buFont typeface="Wingdings" panose="05000000000000000000" pitchFamily="2" charset="2"/>
              <a:buChar char="§"/>
            </a:pPr>
            <a:r>
              <a:rPr lang="en-US" dirty="0">
                <a:solidFill>
                  <a:srgbClr val="000000"/>
                </a:solidFill>
              </a:rPr>
              <a:t>Metadata</a:t>
            </a:r>
          </a:p>
          <a:p>
            <a:pPr marL="914400" lvl="2" indent="-201613">
              <a:spcBef>
                <a:spcPts val="600"/>
              </a:spcBef>
              <a:buSzPct val="50000"/>
              <a:buFont typeface="Wingdings" panose="05000000000000000000" pitchFamily="2" charset="2"/>
              <a:buChar char="§"/>
            </a:pPr>
            <a:r>
              <a:rPr lang="en-US" dirty="0">
                <a:solidFill>
                  <a:srgbClr val="000000"/>
                </a:solidFill>
              </a:rPr>
              <a:t>Quality</a:t>
            </a:r>
          </a:p>
          <a:p>
            <a:pPr marL="914400" lvl="2" indent="-201613">
              <a:spcBef>
                <a:spcPts val="600"/>
              </a:spcBef>
              <a:buSzPct val="50000"/>
              <a:buFont typeface="Wingdings" panose="05000000000000000000" pitchFamily="2" charset="2"/>
              <a:buChar char="§"/>
            </a:pPr>
            <a:r>
              <a:rPr lang="en-US" dirty="0">
                <a:solidFill>
                  <a:srgbClr val="000000"/>
                </a:solidFill>
              </a:rPr>
              <a:t>Architecture</a:t>
            </a:r>
          </a:p>
          <a:p>
            <a:pPr marL="914400" lvl="2" indent="-201613">
              <a:spcBef>
                <a:spcPts val="600"/>
              </a:spcBef>
              <a:buSzPct val="50000"/>
              <a:buFont typeface="Wingdings" panose="05000000000000000000" pitchFamily="2" charset="2"/>
              <a:buChar char="§"/>
            </a:pPr>
            <a:r>
              <a:rPr lang="en-US" dirty="0">
                <a:solidFill>
                  <a:srgbClr val="000000"/>
                </a:solidFill>
              </a:rPr>
              <a:t>Security</a:t>
            </a:r>
            <a:endParaRPr lang="en-US" dirty="0"/>
          </a:p>
          <a:p>
            <a:endParaRPr lang="en-US" sz="2000" b="1" dirty="0"/>
          </a:p>
        </p:txBody>
      </p:sp>
      <p:sp>
        <p:nvSpPr>
          <p:cNvPr id="4" name="Content Placeholder 2">
            <a:extLst>
              <a:ext uri="{FF2B5EF4-FFF2-40B4-BE49-F238E27FC236}">
                <a16:creationId xmlns:a16="http://schemas.microsoft.com/office/drawing/2014/main" id="{081AB884-CED0-4C6A-BBE6-69E633EBD30B}"/>
              </a:ext>
            </a:extLst>
          </p:cNvPr>
          <p:cNvSpPr txBox="1">
            <a:spLocks/>
          </p:cNvSpPr>
          <p:nvPr/>
        </p:nvSpPr>
        <p:spPr bwMode="auto">
          <a:xfrm>
            <a:off x="2438400" y="4451437"/>
            <a:ext cx="3657600" cy="1401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688975" lvl="1" indent="-204788">
              <a:spcBef>
                <a:spcPts val="1200"/>
              </a:spcBef>
              <a:buSzPct val="50000"/>
              <a:buFont typeface="Wingdings" panose="05000000000000000000" pitchFamily="2" charset="2"/>
              <a:buChar char="§"/>
            </a:pPr>
            <a:r>
              <a:rPr lang="en-US" kern="0" dirty="0">
                <a:solidFill>
                  <a:srgbClr val="000000"/>
                </a:solidFill>
              </a:rPr>
              <a:t>Storage and operations</a:t>
            </a:r>
          </a:p>
          <a:p>
            <a:pPr marL="688975" lvl="2" indent="-204788">
              <a:spcBef>
                <a:spcPts val="600"/>
              </a:spcBef>
              <a:buSzPct val="50000"/>
              <a:buFont typeface="Wingdings" panose="05000000000000000000" pitchFamily="2" charset="2"/>
              <a:buChar char="§"/>
            </a:pPr>
            <a:r>
              <a:rPr lang="en-US" dirty="0">
                <a:solidFill>
                  <a:srgbClr val="000000"/>
                </a:solidFill>
              </a:rPr>
              <a:t>Modeling and design </a:t>
            </a:r>
          </a:p>
          <a:p>
            <a:pPr marL="688975" lvl="2" indent="-204788">
              <a:spcBef>
                <a:spcPts val="600"/>
              </a:spcBef>
              <a:buSzPct val="50000"/>
              <a:buFont typeface="Wingdings" panose="05000000000000000000" pitchFamily="2" charset="2"/>
              <a:buChar char="§"/>
            </a:pPr>
            <a:r>
              <a:rPr lang="en-US" dirty="0">
                <a:solidFill>
                  <a:srgbClr val="000000"/>
                </a:solidFill>
              </a:rPr>
              <a:t>Document and content management</a:t>
            </a:r>
          </a:p>
        </p:txBody>
      </p:sp>
      <p:sp>
        <p:nvSpPr>
          <p:cNvPr id="5" name="Content Placeholder 2">
            <a:extLst>
              <a:ext uri="{FF2B5EF4-FFF2-40B4-BE49-F238E27FC236}">
                <a16:creationId xmlns:a16="http://schemas.microsoft.com/office/drawing/2014/main" id="{4ECE334D-3575-4C6E-843E-9A972047512D}"/>
              </a:ext>
            </a:extLst>
          </p:cNvPr>
          <p:cNvSpPr txBox="1">
            <a:spLocks/>
          </p:cNvSpPr>
          <p:nvPr/>
        </p:nvSpPr>
        <p:spPr bwMode="auto">
          <a:xfrm>
            <a:off x="5225962" y="4451437"/>
            <a:ext cx="3460837" cy="1401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688975" lvl="1" indent="-204788">
              <a:spcBef>
                <a:spcPts val="600"/>
              </a:spcBef>
              <a:buSzPct val="50000"/>
              <a:buFont typeface="Wingdings" panose="05000000000000000000" pitchFamily="2" charset="2"/>
              <a:buChar char="§"/>
            </a:pPr>
            <a:r>
              <a:rPr lang="en-US" dirty="0">
                <a:solidFill>
                  <a:srgbClr val="000000"/>
                </a:solidFill>
              </a:rPr>
              <a:t>Integration and operability</a:t>
            </a:r>
          </a:p>
          <a:p>
            <a:pPr marL="688975" lvl="1" indent="-204788">
              <a:spcBef>
                <a:spcPts val="600"/>
              </a:spcBef>
              <a:buSzPct val="50000"/>
              <a:buFont typeface="Wingdings" panose="05000000000000000000" pitchFamily="2" charset="2"/>
              <a:buChar char="§"/>
            </a:pPr>
            <a:r>
              <a:rPr lang="en-US" kern="0" dirty="0">
                <a:solidFill>
                  <a:srgbClr val="000000"/>
                </a:solidFill>
              </a:rPr>
              <a:t>Reference and master data</a:t>
            </a:r>
          </a:p>
          <a:p>
            <a:pPr marL="688975" lvl="1" indent="-204788">
              <a:spcBef>
                <a:spcPts val="600"/>
              </a:spcBef>
              <a:buSzPct val="50000"/>
              <a:buFont typeface="Wingdings" panose="05000000000000000000" pitchFamily="2" charset="2"/>
              <a:buChar char="§"/>
            </a:pPr>
            <a:r>
              <a:rPr lang="en-US" kern="0" dirty="0">
                <a:solidFill>
                  <a:srgbClr val="000000"/>
                </a:solidFill>
              </a:rPr>
              <a:t>Warehousing and business intelligence</a:t>
            </a:r>
          </a:p>
          <a:p>
            <a:pPr marL="688975" lvl="1" indent="-204788">
              <a:spcBef>
                <a:spcPts val="1200"/>
              </a:spcBef>
              <a:buSzPct val="50000"/>
              <a:buFont typeface="Wingdings" panose="05000000000000000000" pitchFamily="2" charset="2"/>
              <a:buChar char="§"/>
            </a:pPr>
            <a:endParaRPr lang="en-US" kern="0" dirty="0">
              <a:solidFill>
                <a:srgbClr val="000000"/>
              </a:solidFill>
            </a:endParaRPr>
          </a:p>
        </p:txBody>
      </p:sp>
    </p:spTree>
    <p:extLst>
      <p:ext uri="{BB962C8B-B14F-4D97-AF65-F5344CB8AC3E}">
        <p14:creationId xmlns:p14="http://schemas.microsoft.com/office/powerpoint/2010/main" val="103365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pixabay.com/photos/industry-industry-4-web-network-2630319/">
            <a:extLst>
              <a:ext uri="{FF2B5EF4-FFF2-40B4-BE49-F238E27FC236}">
                <a16:creationId xmlns:a16="http://schemas.microsoft.com/office/drawing/2014/main" id="{0937B7FD-4C16-4EA1-82C8-7990DFAD2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33800"/>
            <a:ext cx="9144000" cy="2366284"/>
          </a:xfrm>
          <a:prstGeom prst="rect">
            <a:avLst/>
          </a:prstGeom>
        </p:spPr>
      </p:pic>
      <p:sp>
        <p:nvSpPr>
          <p:cNvPr id="7" name="Rectangle 6">
            <a:extLst>
              <a:ext uri="{FF2B5EF4-FFF2-40B4-BE49-F238E27FC236}">
                <a16:creationId xmlns:a16="http://schemas.microsoft.com/office/drawing/2014/main" id="{9695582A-0FC5-4531-86E5-D654EF38C316}"/>
              </a:ext>
            </a:extLst>
          </p:cNvPr>
          <p:cNvSpPr/>
          <p:nvPr/>
        </p:nvSpPr>
        <p:spPr bwMode="auto">
          <a:xfrm>
            <a:off x="-12700" y="-1"/>
            <a:ext cx="9144000" cy="6095999"/>
          </a:xfrm>
          <a:prstGeom prst="rect">
            <a:avLst/>
          </a:prstGeom>
          <a:gradFill>
            <a:gsLst>
              <a:gs pos="20000">
                <a:srgbClr val="102F5F"/>
              </a:gs>
              <a:gs pos="100000">
                <a:srgbClr val="012255">
                  <a:alpha val="25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sp>
        <p:nvSpPr>
          <p:cNvPr id="8" name="Rectangle 7">
            <a:extLst>
              <a:ext uri="{FF2B5EF4-FFF2-40B4-BE49-F238E27FC236}">
                <a16:creationId xmlns:a16="http://schemas.microsoft.com/office/drawing/2014/main" id="{93EAB37E-66CF-4770-A253-A552E7FD981D}"/>
              </a:ext>
            </a:extLst>
          </p:cNvPr>
          <p:cNvSpPr/>
          <p:nvPr/>
        </p:nvSpPr>
        <p:spPr>
          <a:xfrm rot="16200000">
            <a:off x="8309763" y="5212389"/>
            <a:ext cx="1359211" cy="230832"/>
          </a:xfrm>
          <a:prstGeom prst="rect">
            <a:avLst/>
          </a:prstGeom>
        </p:spPr>
        <p:txBody>
          <a:bodyPr wrap="square">
            <a:spAutoFit/>
          </a:bodyPr>
          <a:lstStyle/>
          <a:p>
            <a:pPr>
              <a:buNone/>
            </a:pPr>
            <a:r>
              <a:rPr lang="en-US" sz="900" i="1" dirty="0">
                <a:solidFill>
                  <a:schemeClr val="bg1"/>
                </a:solidFill>
                <a:latin typeface="+mn-lt"/>
              </a:rPr>
              <a:t>Source: Pixabay.com</a:t>
            </a:r>
          </a:p>
        </p:txBody>
      </p:sp>
      <p:sp>
        <p:nvSpPr>
          <p:cNvPr id="5" name="Title 2">
            <a:extLst>
              <a:ext uri="{FF2B5EF4-FFF2-40B4-BE49-F238E27FC236}">
                <a16:creationId xmlns:a16="http://schemas.microsoft.com/office/drawing/2014/main" id="{BD4EBE85-378E-4AA3-B5B8-DEE5D6B788E8}"/>
              </a:ext>
            </a:extLst>
          </p:cNvPr>
          <p:cNvSpPr>
            <a:spLocks noGrp="1"/>
          </p:cNvSpPr>
          <p:nvPr>
            <p:ph type="title"/>
          </p:nvPr>
        </p:nvSpPr>
        <p:spPr>
          <a:xfrm>
            <a:off x="457200" y="381000"/>
            <a:ext cx="8229600" cy="2133600"/>
          </a:xfrm>
        </p:spPr>
        <p:txBody>
          <a:bodyPr/>
          <a:lstStyle/>
          <a:p>
            <a:r>
              <a:rPr lang="en-US" sz="4800" b="1" dirty="0">
                <a:solidFill>
                  <a:schemeClr val="bg1"/>
                </a:solidFill>
              </a:rPr>
              <a:t>ITS </a:t>
            </a:r>
            <a:r>
              <a:rPr lang="en-US" sz="4800" b="1" cap="none" dirty="0">
                <a:solidFill>
                  <a:schemeClr val="bg1"/>
                </a:solidFill>
              </a:rPr>
              <a:t>and Newer Data </a:t>
            </a:r>
            <a:br>
              <a:rPr lang="en-US" sz="4800" b="1" cap="none" dirty="0">
                <a:solidFill>
                  <a:schemeClr val="bg1"/>
                </a:solidFill>
              </a:rPr>
            </a:br>
            <a:r>
              <a:rPr lang="en-US" sz="4800" b="1" cap="none" dirty="0">
                <a:solidFill>
                  <a:schemeClr val="bg1"/>
                </a:solidFill>
              </a:rPr>
              <a:t>for Decision Making</a:t>
            </a:r>
            <a:br>
              <a:rPr lang="en-US" sz="4000" b="1" cap="none" dirty="0">
                <a:solidFill>
                  <a:schemeClr val="bg1"/>
                </a:solidFill>
              </a:rPr>
            </a:br>
            <a:r>
              <a:rPr lang="en-US" sz="4000" b="1" i="1" cap="none" dirty="0">
                <a:solidFill>
                  <a:schemeClr val="bg1"/>
                </a:solidFill>
              </a:rPr>
              <a:t>A Summary</a:t>
            </a:r>
            <a:endParaRPr lang="en-US" sz="4000" b="1" i="1" dirty="0">
              <a:solidFill>
                <a:schemeClr val="bg1"/>
              </a:solidFill>
            </a:endParaRPr>
          </a:p>
        </p:txBody>
      </p:sp>
    </p:spTree>
    <p:extLst>
      <p:ext uri="{BB962C8B-B14F-4D97-AF65-F5344CB8AC3E}">
        <p14:creationId xmlns:p14="http://schemas.microsoft.com/office/powerpoint/2010/main" val="101577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BAE5B-FA85-4C3D-A0C3-BBC6D115C36C}"/>
              </a:ext>
            </a:extLst>
          </p:cNvPr>
          <p:cNvSpPr>
            <a:spLocks noGrp="1"/>
          </p:cNvSpPr>
          <p:nvPr>
            <p:ph type="title"/>
          </p:nvPr>
        </p:nvSpPr>
        <p:spPr/>
        <p:txBody>
          <a:bodyPr/>
          <a:lstStyle/>
          <a:p>
            <a:r>
              <a:rPr lang="en-US" dirty="0">
                <a:solidFill>
                  <a:srgbClr val="336699"/>
                </a:solidFill>
              </a:rPr>
              <a:t>ITS and Newer Data</a:t>
            </a:r>
            <a:br>
              <a:rPr lang="en-US" dirty="0">
                <a:solidFill>
                  <a:srgbClr val="0250A6"/>
                </a:solidFill>
              </a:rPr>
            </a:br>
            <a:r>
              <a:rPr lang="en-US" i="1" dirty="0">
                <a:solidFill>
                  <a:srgbClr val="336699"/>
                </a:solidFill>
              </a:rPr>
              <a:t>Opportunity &amp; Challenge</a:t>
            </a:r>
          </a:p>
        </p:txBody>
      </p:sp>
      <p:sp>
        <p:nvSpPr>
          <p:cNvPr id="5" name="Text Placeholder 4">
            <a:extLst>
              <a:ext uri="{FF2B5EF4-FFF2-40B4-BE49-F238E27FC236}">
                <a16:creationId xmlns:a16="http://schemas.microsoft.com/office/drawing/2014/main" id="{A2ADDA18-8D02-49E0-A06B-D479F9DAC6FE}"/>
              </a:ext>
            </a:extLst>
          </p:cNvPr>
          <p:cNvSpPr>
            <a:spLocks noGrp="1"/>
          </p:cNvSpPr>
          <p:nvPr>
            <p:ph idx="1"/>
          </p:nvPr>
        </p:nvSpPr>
        <p:spPr>
          <a:xfrm>
            <a:off x="457200" y="1676400"/>
            <a:ext cx="8229600" cy="4144963"/>
          </a:xfrm>
        </p:spPr>
        <p:txBody>
          <a:bodyPr anchor="t"/>
          <a:lstStyle/>
          <a:p>
            <a:pPr marL="685800" indent="-512763">
              <a:lnSpc>
                <a:spcPct val="90000"/>
              </a:lnSpc>
              <a:spcBef>
                <a:spcPts val="0"/>
              </a:spcBef>
              <a:spcAft>
                <a:spcPts val="1800"/>
              </a:spcAft>
            </a:pPr>
            <a:r>
              <a:rPr lang="en-US" sz="2000" dirty="0"/>
              <a:t>ITS and newer data can improve operations, investment, planning, and human capital decisions at every level of decision making</a:t>
            </a:r>
          </a:p>
          <a:p>
            <a:pPr marL="685800" indent="-512763">
              <a:lnSpc>
                <a:spcPct val="90000"/>
              </a:lnSpc>
              <a:spcBef>
                <a:spcPts val="0"/>
              </a:spcBef>
              <a:spcAft>
                <a:spcPts val="1800"/>
              </a:spcAft>
            </a:pPr>
            <a:r>
              <a:rPr lang="en-US" sz="2000" dirty="0"/>
              <a:t>AI applications hold promise for improved decision making, presently in the areas of video and image analytics</a:t>
            </a:r>
          </a:p>
          <a:p>
            <a:pPr marL="685800" indent="-512763">
              <a:lnSpc>
                <a:spcPct val="90000"/>
              </a:lnSpc>
              <a:spcBef>
                <a:spcPts val="0"/>
              </a:spcBef>
              <a:spcAft>
                <a:spcPts val="1800"/>
              </a:spcAft>
            </a:pPr>
            <a:r>
              <a:rPr lang="en-US" sz="2000" dirty="0"/>
              <a:t>Shifting from manual ad-hoc to real-time analytics offers more immediate value for transportation decision making</a:t>
            </a:r>
          </a:p>
          <a:p>
            <a:pPr marL="685800" indent="-512763">
              <a:lnSpc>
                <a:spcPct val="90000"/>
              </a:lnSpc>
              <a:spcBef>
                <a:spcPts val="0"/>
              </a:spcBef>
              <a:spcAft>
                <a:spcPts val="1800"/>
              </a:spcAft>
            </a:pPr>
            <a:r>
              <a:rPr lang="en-US" sz="2000" dirty="0"/>
              <a:t>Rely on the guideposts of performance management, and modern data management and governance, to achieve improved decision making and avoid unnecessary or unwise investments in data and analytics</a:t>
            </a:r>
          </a:p>
        </p:txBody>
      </p:sp>
      <p:sp>
        <p:nvSpPr>
          <p:cNvPr id="26" name="Rectangle 25">
            <a:extLst>
              <a:ext uri="{FF2B5EF4-FFF2-40B4-BE49-F238E27FC236}">
                <a16:creationId xmlns:a16="http://schemas.microsoft.com/office/drawing/2014/main" id="{8B2EDBAF-0F70-4B92-ACA6-B22F177C079E}"/>
              </a:ext>
            </a:extLst>
          </p:cNvPr>
          <p:cNvSpPr/>
          <p:nvPr/>
        </p:nvSpPr>
        <p:spPr>
          <a:xfrm rot="16200000">
            <a:off x="8294864" y="4994386"/>
            <a:ext cx="1274708" cy="230832"/>
          </a:xfrm>
          <a:prstGeom prst="rect">
            <a:avLst/>
          </a:prstGeom>
        </p:spPr>
        <p:txBody>
          <a:bodyPr wrap="none">
            <a:spAutoFit/>
          </a:bodyPr>
          <a:lstStyle/>
          <a:p>
            <a:pPr>
              <a:buNone/>
            </a:pPr>
            <a:r>
              <a:rPr lang="en-US" sz="900" i="1" dirty="0">
                <a:solidFill>
                  <a:schemeClr val="bg1"/>
                </a:solidFill>
                <a:latin typeface="+mn-lt"/>
              </a:rPr>
              <a:t>Source: Pixabay.com</a:t>
            </a:r>
          </a:p>
        </p:txBody>
      </p:sp>
    </p:spTree>
    <p:extLst>
      <p:ext uri="{BB962C8B-B14F-4D97-AF65-F5344CB8AC3E}">
        <p14:creationId xmlns:p14="http://schemas.microsoft.com/office/powerpoint/2010/main" val="3717025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58D39E7-816A-4E5F-8EA3-CD1B2B5D5C37}"/>
              </a:ext>
            </a:extLst>
          </p:cNvPr>
          <p:cNvSpPr>
            <a:spLocks noGrp="1"/>
          </p:cNvSpPr>
          <p:nvPr>
            <p:ph type="title"/>
          </p:nvPr>
        </p:nvSpPr>
        <p:spPr/>
        <p:txBody>
          <a:bodyPr/>
          <a:lstStyle/>
          <a:p>
            <a:r>
              <a:rPr lang="en-US" altLang="en-US" dirty="0">
                <a:solidFill>
                  <a:srgbClr val="336699"/>
                </a:solidFill>
              </a:rPr>
              <a:t>Questions?</a:t>
            </a:r>
          </a:p>
        </p:txBody>
      </p:sp>
      <p:sp>
        <p:nvSpPr>
          <p:cNvPr id="5" name="Content Placeholder 4">
            <a:extLst>
              <a:ext uri="{FF2B5EF4-FFF2-40B4-BE49-F238E27FC236}">
                <a16:creationId xmlns:a16="http://schemas.microsoft.com/office/drawing/2014/main" id="{64B531CB-EDE4-4BFF-937A-C06C9E90E3D9}"/>
              </a:ext>
            </a:extLst>
          </p:cNvPr>
          <p:cNvSpPr>
            <a:spLocks noGrp="1"/>
          </p:cNvSpPr>
          <p:nvPr>
            <p:ph idx="1"/>
          </p:nvPr>
        </p:nvSpPr>
        <p:spPr>
          <a:xfrm>
            <a:off x="457200" y="1752600"/>
            <a:ext cx="8229600" cy="4068763"/>
          </a:xfrm>
        </p:spPr>
        <p:txBody>
          <a:bodyPr/>
          <a:lstStyle/>
          <a:p>
            <a:pPr marL="630936" indent="-457200">
              <a:spcBef>
                <a:spcPts val="0"/>
              </a:spcBef>
              <a:spcAft>
                <a:spcPts val="1800"/>
              </a:spcAft>
              <a:buFont typeface="+mj-lt"/>
              <a:buAutoNum type="arabicPeriod"/>
            </a:pPr>
            <a:r>
              <a:rPr lang="en-US" sz="2000" dirty="0"/>
              <a:t>What types of transportation agency decisions benefit from data?</a:t>
            </a:r>
          </a:p>
          <a:p>
            <a:pPr marL="630936" indent="-457200">
              <a:spcBef>
                <a:spcPts val="0"/>
              </a:spcBef>
              <a:spcAft>
                <a:spcPts val="1800"/>
              </a:spcAft>
              <a:buFont typeface="+mj-lt"/>
              <a:buAutoNum type="arabicPeriod"/>
            </a:pPr>
            <a:r>
              <a:rPr lang="en-US" sz="2000" dirty="0"/>
              <a:t>What are some emerging data sources and how do they differ from traditional ITS data?</a:t>
            </a:r>
          </a:p>
          <a:p>
            <a:pPr marL="630936" indent="-457200">
              <a:spcBef>
                <a:spcPts val="0"/>
              </a:spcBef>
              <a:spcAft>
                <a:spcPts val="1800"/>
              </a:spcAft>
              <a:buFont typeface="+mj-lt"/>
              <a:buAutoNum type="arabicPeriod"/>
            </a:pPr>
            <a:r>
              <a:rPr lang="en-US" sz="2000" dirty="0"/>
              <a:t>What is the difference between traditional and modern data management?</a:t>
            </a:r>
          </a:p>
          <a:p>
            <a:pPr marL="630936" indent="-457200">
              <a:spcBef>
                <a:spcPts val="0"/>
              </a:spcBef>
              <a:spcAft>
                <a:spcPts val="1800"/>
              </a:spcAft>
              <a:buFont typeface="+mj-lt"/>
              <a:buAutoNum type="arabicPeriod"/>
            </a:pPr>
            <a:r>
              <a:rPr lang="en-US" sz="2000" dirty="0"/>
              <a:t>What will help agencies choose high-value relevant data and analytics to improve decision making?</a:t>
            </a:r>
          </a:p>
          <a:p>
            <a:pPr>
              <a:spcBef>
                <a:spcPts val="0"/>
              </a:spcBef>
              <a:spcAft>
                <a:spcPts val="1800"/>
              </a:spcAft>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28075BF-B5ED-426D-9957-EA175EB9D02F}"/>
              </a:ext>
            </a:extLst>
          </p:cNvPr>
          <p:cNvSpPr>
            <a:spLocks noGrp="1"/>
          </p:cNvSpPr>
          <p:nvPr>
            <p:ph type="title"/>
          </p:nvPr>
        </p:nvSpPr>
        <p:spPr/>
        <p:txBody>
          <a:bodyPr/>
          <a:lstStyle/>
          <a:p>
            <a:r>
              <a:rPr lang="en-US" altLang="en-US" sz="2800" dirty="0">
                <a:solidFill>
                  <a:srgbClr val="002060"/>
                </a:solidFill>
                <a:ea typeface="MS PGothic" panose="020B0600070205080204" pitchFamily="34" charset="-128"/>
              </a:rPr>
              <a:t>Resources: </a:t>
            </a:r>
            <a:r>
              <a:rPr lang="en-US" altLang="en-US" sz="2800" i="1" dirty="0">
                <a:solidFill>
                  <a:srgbClr val="002060"/>
                </a:solidFill>
              </a:rPr>
              <a:t>Guidance, Research, Case Studies</a:t>
            </a:r>
            <a:endParaRPr lang="en-US" altLang="en-US" sz="2800" i="1" dirty="0">
              <a:solidFill>
                <a:srgbClr val="002060"/>
              </a:solidFill>
              <a:ea typeface="MS PGothic" panose="020B0600070205080204" pitchFamily="34" charset="-128"/>
            </a:endParaRPr>
          </a:p>
        </p:txBody>
      </p:sp>
      <p:sp>
        <p:nvSpPr>
          <p:cNvPr id="6" name="Content Placeholder 5">
            <a:extLst>
              <a:ext uri="{FF2B5EF4-FFF2-40B4-BE49-F238E27FC236}">
                <a16:creationId xmlns:a16="http://schemas.microsoft.com/office/drawing/2014/main" id="{962CC1FB-6AB9-4B88-A411-F5964134F5A2}"/>
              </a:ext>
            </a:extLst>
          </p:cNvPr>
          <p:cNvSpPr>
            <a:spLocks noGrp="1"/>
          </p:cNvSpPr>
          <p:nvPr>
            <p:ph idx="1"/>
          </p:nvPr>
        </p:nvSpPr>
        <p:spPr>
          <a:xfrm>
            <a:off x="457200" y="1524000"/>
            <a:ext cx="8229600" cy="4297363"/>
          </a:xfrm>
        </p:spPr>
        <p:txBody>
          <a:bodyPr/>
          <a:lstStyle/>
          <a:p>
            <a:pPr marL="209550" indent="-209550">
              <a:spcBef>
                <a:spcPts val="0"/>
              </a:spcBef>
              <a:spcAft>
                <a:spcPts val="1200"/>
              </a:spcAft>
              <a:buClr>
                <a:schemeClr val="tx1"/>
              </a:buClr>
            </a:pPr>
            <a:r>
              <a:rPr lang="en-US" sz="1800" b="1" dirty="0"/>
              <a:t> </a:t>
            </a:r>
            <a:r>
              <a:rPr lang="en-US" sz="1800" u="sng" dirty="0">
                <a:solidFill>
                  <a:srgbClr val="036EE3"/>
                </a:solidFill>
                <a:hlinkClick r:id="rId3">
                  <a:extLst>
                    <a:ext uri="{A12FA001-AC4F-418D-AE19-62706E023703}">
                      <ahyp:hlinkClr xmlns:ahyp="http://schemas.microsoft.com/office/drawing/2018/hyperlinkcolor" val="tx"/>
                    </a:ext>
                  </a:extLst>
                </a:hlinkClick>
              </a:rPr>
              <a:t>Framework for Managing Data from Emerging Transportation Technologies to Support Decision Making</a:t>
            </a:r>
            <a:r>
              <a:rPr lang="en-US" sz="1800" dirty="0"/>
              <a:t>, NCHRP Research Report 952, 2020</a:t>
            </a:r>
          </a:p>
          <a:p>
            <a:pPr marL="209550" indent="-209550">
              <a:spcBef>
                <a:spcPts val="0"/>
              </a:spcBef>
              <a:spcAft>
                <a:spcPts val="1200"/>
              </a:spcAft>
              <a:buClr>
                <a:schemeClr val="tx1"/>
              </a:buClr>
            </a:pPr>
            <a:r>
              <a:rPr lang="en-US" sz="1800" u="sng" dirty="0">
                <a:solidFill>
                  <a:srgbClr val="036EE3"/>
                </a:solidFill>
                <a:hlinkClick r:id="rId4">
                  <a:extLst>
                    <a:ext uri="{A12FA001-AC4F-418D-AE19-62706E023703}">
                      <ahyp:hlinkClr xmlns:ahyp="http://schemas.microsoft.com/office/drawing/2018/hyperlinkcolor" val="tx"/>
                    </a:ext>
                  </a:extLst>
                </a:hlinkClick>
              </a:rPr>
              <a:t>Leveraging Big Data to Improve Traffic Incident Management,</a:t>
            </a:r>
            <a:r>
              <a:rPr lang="en-US" sz="1800" u="sng" dirty="0">
                <a:solidFill>
                  <a:srgbClr val="036EE3"/>
                </a:solidFill>
              </a:rPr>
              <a:t> </a:t>
            </a:r>
            <a:r>
              <a:rPr lang="en-US" sz="1800" dirty="0"/>
              <a:t>NCHRP Research Report 904, 2019</a:t>
            </a:r>
          </a:p>
          <a:p>
            <a:pPr marL="209550" indent="-209550">
              <a:spcBef>
                <a:spcPts val="0"/>
              </a:spcBef>
              <a:spcAft>
                <a:spcPts val="1200"/>
              </a:spcAft>
              <a:buClr>
                <a:schemeClr val="tx1"/>
              </a:buClr>
            </a:pPr>
            <a:r>
              <a:rPr lang="en-US" sz="1800" u="sng" dirty="0">
                <a:solidFill>
                  <a:srgbClr val="036EE3"/>
                </a:solidFill>
                <a:hlinkClick r:id="rId5">
                  <a:extLst>
                    <a:ext uri="{A12FA001-AC4F-418D-AE19-62706E023703}">
                      <ahyp:hlinkClr xmlns:ahyp="http://schemas.microsoft.com/office/drawing/2018/hyperlinkcolor" val="tx"/>
                    </a:ext>
                  </a:extLst>
                </a:hlinkClick>
              </a:rPr>
              <a:t>Management and Use of Data for Transportation Performance Management: Guide for Practitioners</a:t>
            </a:r>
            <a:r>
              <a:rPr lang="en-US" sz="1800" u="sng" dirty="0">
                <a:solidFill>
                  <a:srgbClr val="036EE3"/>
                </a:solidFill>
              </a:rPr>
              <a:t>. </a:t>
            </a:r>
            <a:r>
              <a:rPr lang="en-US" sz="1800" dirty="0"/>
              <a:t>NCHRP Research Report 920, 2019</a:t>
            </a:r>
          </a:p>
          <a:p>
            <a:pPr marL="209550" indent="-209550">
              <a:spcBef>
                <a:spcPts val="0"/>
              </a:spcBef>
              <a:spcAft>
                <a:spcPts val="1200"/>
              </a:spcAft>
              <a:buClr>
                <a:schemeClr val="tx1"/>
              </a:buClr>
            </a:pPr>
            <a:r>
              <a:rPr lang="en-US" sz="1800" u="sng" dirty="0">
                <a:solidFill>
                  <a:srgbClr val="036EE3"/>
                </a:solidFill>
                <a:hlinkClick r:id="rId6">
                  <a:extLst>
                    <a:ext uri="{A12FA001-AC4F-418D-AE19-62706E023703}">
                      <ahyp:hlinkClr xmlns:ahyp="http://schemas.microsoft.com/office/drawing/2018/hyperlinkcolor" val="tx"/>
                    </a:ext>
                  </a:extLst>
                </a:hlinkClick>
              </a:rPr>
              <a:t>Guidebook for Data and Information Systems for Transportation Asset Management,</a:t>
            </a:r>
            <a:r>
              <a:rPr lang="en-US" sz="1800" dirty="0">
                <a:solidFill>
                  <a:srgbClr val="000000"/>
                </a:solidFill>
              </a:rPr>
              <a:t> NCHRP Report 956</a:t>
            </a:r>
            <a:endParaRPr lang="en-US" sz="1800" u="sng" dirty="0">
              <a:solidFill>
                <a:srgbClr val="036EE3"/>
              </a:solidFill>
              <a:hlinkClick r:id="rId6">
                <a:extLst>
                  <a:ext uri="{A12FA001-AC4F-418D-AE19-62706E023703}">
                    <ahyp:hlinkClr xmlns:ahyp="http://schemas.microsoft.com/office/drawing/2018/hyperlinkcolor" val="tx"/>
                  </a:ext>
                </a:extLst>
              </a:hlinkClick>
            </a:endParaRPr>
          </a:p>
          <a:p>
            <a:pPr marL="209550" indent="-209550">
              <a:spcBef>
                <a:spcPts val="0"/>
              </a:spcBef>
              <a:spcAft>
                <a:spcPts val="1200"/>
              </a:spcAft>
              <a:buClr>
                <a:schemeClr val="tx1"/>
              </a:buClr>
            </a:pPr>
            <a:r>
              <a:rPr lang="en-US" sz="1800" u="sng" dirty="0">
                <a:solidFill>
                  <a:srgbClr val="036EE3"/>
                </a:solidFill>
              </a:rPr>
              <a:t>Business Intelligence Techniques for Transportation Agency Decision Making, </a:t>
            </a:r>
            <a:r>
              <a:rPr lang="en-US" sz="1800" dirty="0"/>
              <a:t>NCHRP 03-128 (Forthcoming)</a:t>
            </a:r>
          </a:p>
          <a:p>
            <a:pPr marL="209550" indent="-209550">
              <a:spcBef>
                <a:spcPts val="0"/>
              </a:spcBef>
              <a:spcAft>
                <a:spcPts val="1200"/>
              </a:spcAft>
              <a:buClr>
                <a:schemeClr val="tx1"/>
              </a:buClr>
            </a:pPr>
            <a:r>
              <a:rPr lang="en-US" sz="1800" u="sng" dirty="0">
                <a:solidFill>
                  <a:srgbClr val="036EE3"/>
                </a:solidFill>
                <a:hlinkClick r:id="rId7">
                  <a:extLst>
                    <a:ext uri="{A12FA001-AC4F-418D-AE19-62706E023703}">
                      <ahyp:hlinkClr xmlns:ahyp="http://schemas.microsoft.com/office/drawing/2018/hyperlinkcolor" val="tx"/>
                    </a:ext>
                  </a:extLst>
                </a:hlinkClick>
              </a:rPr>
              <a:t>Use of Vehicle Probe and Cellular GPS Data by State Departments of Transportation,</a:t>
            </a:r>
            <a:r>
              <a:rPr lang="en-US" sz="1800" u="sng" dirty="0">
                <a:solidFill>
                  <a:srgbClr val="036EE3"/>
                </a:solidFill>
              </a:rPr>
              <a:t> </a:t>
            </a:r>
            <a:r>
              <a:rPr lang="en-US" sz="1800" dirty="0"/>
              <a:t>NCHRP 20-05/Topic 51-06 (Forthcoming)</a:t>
            </a: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28075BF-B5ED-426D-9957-EA175EB9D02F}"/>
              </a:ext>
            </a:extLst>
          </p:cNvPr>
          <p:cNvSpPr>
            <a:spLocks noGrp="1"/>
          </p:cNvSpPr>
          <p:nvPr>
            <p:ph type="title"/>
          </p:nvPr>
        </p:nvSpPr>
        <p:spPr/>
        <p:txBody>
          <a:bodyPr/>
          <a:lstStyle/>
          <a:p>
            <a:r>
              <a:rPr lang="en-US" altLang="en-US" sz="2800" dirty="0">
                <a:solidFill>
                  <a:schemeClr val="tx1"/>
                </a:solidFill>
              </a:rPr>
              <a:t>Resources: </a:t>
            </a:r>
            <a:r>
              <a:rPr lang="en-US" altLang="en-US" sz="2800" i="1" dirty="0">
                <a:solidFill>
                  <a:schemeClr val="tx1"/>
                </a:solidFill>
              </a:rPr>
              <a:t>Guidance, Research, Case Studies</a:t>
            </a:r>
            <a:endParaRPr lang="en-US" altLang="en-US" sz="2800" dirty="0">
              <a:solidFill>
                <a:schemeClr val="tx1"/>
              </a:solidFill>
            </a:endParaRPr>
          </a:p>
        </p:txBody>
      </p:sp>
      <p:sp>
        <p:nvSpPr>
          <p:cNvPr id="6" name="Content Placeholder 5">
            <a:extLst>
              <a:ext uri="{FF2B5EF4-FFF2-40B4-BE49-F238E27FC236}">
                <a16:creationId xmlns:a16="http://schemas.microsoft.com/office/drawing/2014/main" id="{962CC1FB-6AB9-4B88-A411-F5964134F5A2}"/>
              </a:ext>
            </a:extLst>
          </p:cNvPr>
          <p:cNvSpPr>
            <a:spLocks noGrp="1"/>
          </p:cNvSpPr>
          <p:nvPr>
            <p:ph idx="1"/>
          </p:nvPr>
        </p:nvSpPr>
        <p:spPr>
          <a:xfrm>
            <a:off x="457200" y="1600200"/>
            <a:ext cx="8229600" cy="4221163"/>
          </a:xfrm>
        </p:spPr>
        <p:txBody>
          <a:bodyPr/>
          <a:lstStyle/>
          <a:p>
            <a:pPr marL="209550" indent="-209550">
              <a:spcBef>
                <a:spcPts val="0"/>
              </a:spcBef>
              <a:spcAft>
                <a:spcPts val="1200"/>
              </a:spcAft>
              <a:buClr>
                <a:schemeClr val="tx1"/>
              </a:buClr>
            </a:pPr>
            <a:r>
              <a:rPr lang="en-US" sz="1800" u="sng" dirty="0">
                <a:solidFill>
                  <a:srgbClr val="036EE3"/>
                </a:solidFill>
                <a:hlinkClick r:id="rId3">
                  <a:extLst>
                    <a:ext uri="{A12FA001-AC4F-418D-AE19-62706E023703}">
                      <ahyp:hlinkClr xmlns:ahyp="http://schemas.microsoft.com/office/drawing/2018/hyperlinkcolor" val="tx"/>
                    </a:ext>
                  </a:extLst>
                </a:hlinkClick>
              </a:rPr>
              <a:t>Transportation Management and Operations Guide</a:t>
            </a:r>
            <a:r>
              <a:rPr lang="en-US" sz="1800" u="sng" dirty="0">
                <a:solidFill>
                  <a:srgbClr val="036EE3"/>
                </a:solidFill>
              </a:rPr>
              <a:t>,</a:t>
            </a:r>
            <a:r>
              <a:rPr lang="en-US" sz="1800" dirty="0"/>
              <a:t> AASHTO</a:t>
            </a:r>
            <a:endParaRPr lang="en-US" sz="1800" u="sng" dirty="0">
              <a:solidFill>
                <a:srgbClr val="036EE3"/>
              </a:solidFill>
            </a:endParaRPr>
          </a:p>
          <a:p>
            <a:pPr marL="209550" indent="-209550">
              <a:spcBef>
                <a:spcPts val="0"/>
              </a:spcBef>
              <a:spcAft>
                <a:spcPts val="1200"/>
              </a:spcAft>
              <a:buClr>
                <a:schemeClr val="tx1"/>
              </a:buClr>
            </a:pPr>
            <a:r>
              <a:rPr lang="en-US" sz="1800" u="sng" dirty="0">
                <a:solidFill>
                  <a:srgbClr val="036EE3"/>
                </a:solidFill>
                <a:hlinkClick r:id="rId4">
                  <a:extLst>
                    <a:ext uri="{A12FA001-AC4F-418D-AE19-62706E023703}">
                      <ahyp:hlinkClr xmlns:ahyp="http://schemas.microsoft.com/office/drawing/2018/hyperlinkcolor" val="tx"/>
                    </a:ext>
                  </a:extLst>
                </a:hlinkClick>
              </a:rPr>
              <a:t>Transportation Performance Measures Guidebook</a:t>
            </a:r>
            <a:r>
              <a:rPr lang="en-US" sz="1800" u="sng" dirty="0">
                <a:solidFill>
                  <a:srgbClr val="036EE3"/>
                </a:solidFill>
                <a:hlinkClick r:id="rId5">
                  <a:extLst>
                    <a:ext uri="{A12FA001-AC4F-418D-AE19-62706E023703}">
                      <ahyp:hlinkClr xmlns:ahyp="http://schemas.microsoft.com/office/drawing/2018/hyperlinkcolor" val="tx"/>
                    </a:ext>
                  </a:extLst>
                </a:hlinkClick>
              </a:rPr>
              <a:t>,</a:t>
            </a:r>
            <a:r>
              <a:rPr lang="en-US" sz="1800" dirty="0"/>
              <a:t> FHWA</a:t>
            </a:r>
            <a:endParaRPr lang="en-US" sz="1800" u="sng" dirty="0">
              <a:solidFill>
                <a:srgbClr val="036EE3"/>
              </a:solidFill>
              <a:hlinkClick r:id="rId5">
                <a:extLst>
                  <a:ext uri="{A12FA001-AC4F-418D-AE19-62706E023703}">
                    <ahyp:hlinkClr xmlns:ahyp="http://schemas.microsoft.com/office/drawing/2018/hyperlinkcolor" val="tx"/>
                  </a:ext>
                </a:extLst>
              </a:hlinkClick>
            </a:endParaRPr>
          </a:p>
          <a:p>
            <a:pPr marL="209550" indent="-209550">
              <a:spcBef>
                <a:spcPts val="0"/>
              </a:spcBef>
              <a:spcAft>
                <a:spcPts val="1200"/>
              </a:spcAft>
              <a:buClr>
                <a:schemeClr val="tx1"/>
              </a:buClr>
            </a:pPr>
            <a:r>
              <a:rPr lang="en-US" sz="1800" u="sng" dirty="0">
                <a:solidFill>
                  <a:srgbClr val="036EE3"/>
                </a:solidFill>
                <a:hlinkClick r:id="rId5">
                  <a:extLst>
                    <a:ext uri="{A12FA001-AC4F-418D-AE19-62706E023703}">
                      <ahyp:hlinkClr xmlns:ahyp="http://schemas.microsoft.com/office/drawing/2018/hyperlinkcolor" val="tx"/>
                    </a:ext>
                  </a:extLst>
                </a:hlinkClick>
              </a:rPr>
              <a:t>Developing and Sustaining a Transportation Systems Management &amp; Operations Mission for Your Organization - A Primer For Program Planning</a:t>
            </a:r>
            <a:r>
              <a:rPr lang="en-US" sz="1800" u="sng" dirty="0">
                <a:solidFill>
                  <a:srgbClr val="036EE3"/>
                </a:solidFill>
              </a:rPr>
              <a:t>,</a:t>
            </a:r>
            <a:r>
              <a:rPr lang="en-US" sz="1800" dirty="0"/>
              <a:t> FHWA </a:t>
            </a:r>
          </a:p>
          <a:p>
            <a:pPr marL="209550" indent="-209550">
              <a:spcBef>
                <a:spcPts val="0"/>
              </a:spcBef>
              <a:spcAft>
                <a:spcPts val="1200"/>
              </a:spcAft>
              <a:buClr>
                <a:schemeClr val="tx1"/>
              </a:buClr>
            </a:pPr>
            <a:r>
              <a:rPr lang="en-US" sz="1800" u="sng" dirty="0">
                <a:solidFill>
                  <a:srgbClr val="036EE3"/>
                </a:solidFill>
                <a:hlinkClick r:id="rId6">
                  <a:extLst>
                    <a:ext uri="{A12FA001-AC4F-418D-AE19-62706E023703}">
                      <ahyp:hlinkClr xmlns:ahyp="http://schemas.microsoft.com/office/drawing/2018/hyperlinkcolor" val="tx"/>
                    </a:ext>
                  </a:extLst>
                </a:hlinkClick>
              </a:rPr>
              <a:t>Transportation Management Centers Streaming Video Sharing and Distribution</a:t>
            </a:r>
            <a:r>
              <a:rPr lang="en-US" sz="1800" u="sng" dirty="0">
                <a:solidFill>
                  <a:srgbClr val="036EE3"/>
                </a:solidFill>
              </a:rPr>
              <a:t>,</a:t>
            </a:r>
            <a:r>
              <a:rPr lang="en-US" sz="1800" dirty="0"/>
              <a:t> FHWA</a:t>
            </a:r>
            <a:endParaRPr lang="en-US" sz="1800" u="sng" dirty="0">
              <a:solidFill>
                <a:srgbClr val="036EE3"/>
              </a:solidFill>
            </a:endParaRPr>
          </a:p>
          <a:p>
            <a:pPr marL="209550" lvl="0" indent="-209550">
              <a:spcBef>
                <a:spcPts val="0"/>
              </a:spcBef>
              <a:spcAft>
                <a:spcPts val="1200"/>
              </a:spcAft>
              <a:buClr>
                <a:srgbClr val="000000"/>
              </a:buClr>
            </a:pPr>
            <a:r>
              <a:rPr lang="en-US" sz="1800" dirty="0">
                <a:solidFill>
                  <a:srgbClr val="036EE3"/>
                </a:solidFill>
                <a:hlinkClick r:id="rId7">
                  <a:extLst>
                    <a:ext uri="{A12FA001-AC4F-418D-AE19-62706E023703}">
                      <ahyp:hlinkClr xmlns:ahyp="http://schemas.microsoft.com/office/drawing/2018/hyperlinkcolor" val="tx"/>
                    </a:ext>
                  </a:extLst>
                </a:hlinkClick>
              </a:rPr>
              <a:t>GIS in Transportation: Data Governance and Management Case Studies of Selected Transportation Agencies</a:t>
            </a:r>
            <a:r>
              <a:rPr lang="en-US" sz="1800" dirty="0">
                <a:solidFill>
                  <a:srgbClr val="000000"/>
                </a:solidFill>
              </a:rPr>
              <a:t>, FHWA</a:t>
            </a:r>
          </a:p>
          <a:p>
            <a:pPr marL="209550" indent="-209550">
              <a:spcBef>
                <a:spcPts val="0"/>
              </a:spcBef>
              <a:spcAft>
                <a:spcPts val="1200"/>
              </a:spcAft>
              <a:buClr>
                <a:schemeClr val="tx1"/>
              </a:buClr>
            </a:pPr>
            <a:r>
              <a:rPr lang="en-US" sz="1800" u="sng" dirty="0">
                <a:solidFill>
                  <a:srgbClr val="036EE3"/>
                </a:solidFill>
                <a:hlinkClick r:id="rId8">
                  <a:extLst>
                    <a:ext uri="{A12FA001-AC4F-418D-AE19-62706E023703}">
                      <ahyp:hlinkClr xmlns:ahyp="http://schemas.microsoft.com/office/drawing/2018/hyperlinkcolor" val="tx"/>
                    </a:ext>
                  </a:extLst>
                </a:hlinkClick>
              </a:rPr>
              <a:t>FHWA Traffic Analysis Tools</a:t>
            </a:r>
            <a:endParaRPr lang="en-US" sz="1800" u="sng" dirty="0">
              <a:solidFill>
                <a:srgbClr val="036EE3"/>
              </a:solidFill>
            </a:endParaRPr>
          </a:p>
          <a:p>
            <a:pPr marL="209550" indent="-209550">
              <a:spcBef>
                <a:spcPts val="0"/>
              </a:spcBef>
              <a:spcAft>
                <a:spcPts val="1200"/>
              </a:spcAft>
              <a:buClr>
                <a:schemeClr val="tx1"/>
              </a:buClr>
            </a:pPr>
            <a:r>
              <a:rPr lang="en-US" sz="1800" u="sng" dirty="0">
                <a:solidFill>
                  <a:srgbClr val="036EE3"/>
                </a:solidFill>
                <a:hlinkClick r:id="rId9">
                  <a:extLst>
                    <a:ext uri="{A12FA001-AC4F-418D-AE19-62706E023703}">
                      <ahyp:hlinkClr xmlns:ahyp="http://schemas.microsoft.com/office/drawing/2018/hyperlinkcolor" val="tx"/>
                    </a:ext>
                  </a:extLst>
                </a:hlinkClick>
              </a:rPr>
              <a:t>Traffic Monitoring Guide (Updated 2016)</a:t>
            </a:r>
            <a:r>
              <a:rPr lang="en-US" sz="1800" u="sng" dirty="0">
                <a:solidFill>
                  <a:srgbClr val="036EE3"/>
                </a:solidFill>
              </a:rPr>
              <a:t>,</a:t>
            </a:r>
            <a:r>
              <a:rPr lang="en-US" sz="1800" dirty="0"/>
              <a:t> FHWA</a:t>
            </a:r>
          </a:p>
          <a:p>
            <a:pPr marL="209550" lvl="0" indent="-209550">
              <a:spcBef>
                <a:spcPts val="0"/>
              </a:spcBef>
              <a:spcAft>
                <a:spcPts val="1200"/>
              </a:spcAft>
              <a:buClr>
                <a:srgbClr val="000000"/>
              </a:buClr>
            </a:pPr>
            <a:endParaRPr sz="1800" dirty="0"/>
          </a:p>
        </p:txBody>
      </p:sp>
    </p:spTree>
    <p:extLst>
      <p:ext uri="{BB962C8B-B14F-4D97-AF65-F5344CB8AC3E}">
        <p14:creationId xmlns:p14="http://schemas.microsoft.com/office/powerpoint/2010/main" val="3594596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28075BF-B5ED-426D-9957-EA175EB9D02F}"/>
              </a:ext>
            </a:extLst>
          </p:cNvPr>
          <p:cNvSpPr>
            <a:spLocks noGrp="1"/>
          </p:cNvSpPr>
          <p:nvPr>
            <p:ph type="title"/>
          </p:nvPr>
        </p:nvSpPr>
        <p:spPr/>
        <p:txBody>
          <a:bodyPr/>
          <a:lstStyle/>
          <a:p>
            <a:r>
              <a:rPr lang="en-US" altLang="en-US" sz="2800" dirty="0">
                <a:solidFill>
                  <a:schemeClr val="tx1"/>
                </a:solidFill>
              </a:rPr>
              <a:t>Resources: </a:t>
            </a:r>
            <a:r>
              <a:rPr lang="en-US" altLang="en-US" sz="2800" i="1" dirty="0">
                <a:solidFill>
                  <a:schemeClr val="tx1"/>
                </a:solidFill>
              </a:rPr>
              <a:t>Guidance, Research, Case Studies</a:t>
            </a:r>
            <a:endParaRPr lang="en-US" altLang="en-US" sz="2800" dirty="0">
              <a:solidFill>
                <a:schemeClr val="tx1"/>
              </a:solidFill>
            </a:endParaRPr>
          </a:p>
        </p:txBody>
      </p:sp>
      <p:sp>
        <p:nvSpPr>
          <p:cNvPr id="6" name="Content Placeholder 5">
            <a:extLst>
              <a:ext uri="{FF2B5EF4-FFF2-40B4-BE49-F238E27FC236}">
                <a16:creationId xmlns:a16="http://schemas.microsoft.com/office/drawing/2014/main" id="{962CC1FB-6AB9-4B88-A411-F5964134F5A2}"/>
              </a:ext>
            </a:extLst>
          </p:cNvPr>
          <p:cNvSpPr>
            <a:spLocks noGrp="1"/>
          </p:cNvSpPr>
          <p:nvPr>
            <p:ph idx="1"/>
          </p:nvPr>
        </p:nvSpPr>
        <p:spPr>
          <a:xfrm>
            <a:off x="457200" y="1600200"/>
            <a:ext cx="8229600" cy="4221163"/>
          </a:xfrm>
        </p:spPr>
        <p:txBody>
          <a:bodyPr/>
          <a:lstStyle/>
          <a:p>
            <a:pPr>
              <a:spcBef>
                <a:spcPts val="0"/>
              </a:spcBef>
              <a:spcAft>
                <a:spcPts val="1200"/>
              </a:spcAft>
              <a:buClr>
                <a:schemeClr val="tx1"/>
              </a:buClr>
            </a:pPr>
            <a:r>
              <a:rPr lang="en-US" sz="1800" u="sng" dirty="0">
                <a:solidFill>
                  <a:srgbClr val="036EE3"/>
                </a:solidFill>
                <a:hlinkClick r:id="rId3">
                  <a:extLst>
                    <a:ext uri="{A12FA001-AC4F-418D-AE19-62706E023703}">
                      <ahyp:hlinkClr xmlns:ahyp="http://schemas.microsoft.com/office/drawing/2018/hyperlinkcolor" val="tx"/>
                    </a:ext>
                  </a:extLst>
                </a:hlinkClick>
              </a:rPr>
              <a:t>Automated Traffic Signal Performance Measures</a:t>
            </a:r>
            <a:r>
              <a:rPr lang="en-US" sz="1800" u="sng" dirty="0">
                <a:solidFill>
                  <a:srgbClr val="036EE3"/>
                </a:solidFill>
              </a:rPr>
              <a:t>, </a:t>
            </a:r>
            <a:r>
              <a:rPr lang="en-US" sz="1800" dirty="0"/>
              <a:t>FHWA</a:t>
            </a:r>
          </a:p>
          <a:p>
            <a:pPr>
              <a:spcBef>
                <a:spcPts val="0"/>
              </a:spcBef>
              <a:spcAft>
                <a:spcPts val="1200"/>
              </a:spcAft>
              <a:buClr>
                <a:schemeClr val="tx1"/>
              </a:buClr>
            </a:pPr>
            <a:r>
              <a:rPr lang="en-US" sz="1800" u="sng" dirty="0">
                <a:solidFill>
                  <a:srgbClr val="036EE3"/>
                </a:solidFill>
                <a:hlinkClick r:id="rId4">
                  <a:extLst>
                    <a:ext uri="{A12FA001-AC4F-418D-AE19-62706E023703}">
                      <ahyp:hlinkClr xmlns:ahyp="http://schemas.microsoft.com/office/drawing/2018/hyperlinkcolor" val="tx"/>
                    </a:ext>
                  </a:extLst>
                </a:hlinkClick>
              </a:rPr>
              <a:t>Real-time Incident Detection Using Social Media Data</a:t>
            </a:r>
            <a:r>
              <a:rPr lang="en-US" sz="1800" u="sng" dirty="0">
                <a:solidFill>
                  <a:srgbClr val="036EE3"/>
                </a:solidFill>
              </a:rPr>
              <a:t>, </a:t>
            </a:r>
            <a:r>
              <a:rPr lang="en-US" sz="1800" dirty="0"/>
              <a:t>Pennsylvania DOT</a:t>
            </a:r>
          </a:p>
          <a:p>
            <a:pPr>
              <a:spcBef>
                <a:spcPts val="0"/>
              </a:spcBef>
              <a:spcAft>
                <a:spcPts val="1200"/>
              </a:spcAft>
              <a:buClr>
                <a:schemeClr val="tx1"/>
              </a:buClr>
            </a:pPr>
            <a:r>
              <a:rPr lang="en-US" sz="1800" u="sng" dirty="0">
                <a:solidFill>
                  <a:srgbClr val="036EE3"/>
                </a:solidFill>
                <a:hlinkClick r:id="rId5">
                  <a:extLst>
                    <a:ext uri="{A12FA001-AC4F-418D-AE19-62706E023703}">
                      <ahyp:hlinkClr xmlns:ahyp="http://schemas.microsoft.com/office/drawing/2018/hyperlinkcolor" val="tx"/>
                    </a:ext>
                  </a:extLst>
                </a:hlinkClick>
              </a:rPr>
              <a:t>The Application of Unmanned Aerial Systems In Surface Transportation - Volume II- C: Evaluation of UAS Highway Speed-Sensing Application</a:t>
            </a:r>
            <a:r>
              <a:rPr lang="en-US" sz="1800" dirty="0">
                <a:solidFill>
                  <a:schemeClr val="accent2">
                    <a:lumMod val="60000"/>
                    <a:lumOff val="40000"/>
                  </a:schemeClr>
                </a:solidFill>
              </a:rPr>
              <a:t>,</a:t>
            </a:r>
            <a:r>
              <a:rPr lang="en-US" sz="1800" dirty="0"/>
              <a:t> Massachusetts DOT</a:t>
            </a:r>
          </a:p>
          <a:p>
            <a:pPr>
              <a:spcBef>
                <a:spcPts val="0"/>
              </a:spcBef>
              <a:spcAft>
                <a:spcPts val="1200"/>
              </a:spcAft>
              <a:buClr>
                <a:schemeClr val="tx1"/>
              </a:buClr>
            </a:pPr>
            <a:r>
              <a:rPr lang="en-US" sz="1800" u="sng" dirty="0">
                <a:solidFill>
                  <a:srgbClr val="036EE3"/>
                </a:solidFill>
                <a:hlinkClick r:id="rId6">
                  <a:extLst>
                    <a:ext uri="{A12FA001-AC4F-418D-AE19-62706E023703}">
                      <ahyp:hlinkClr xmlns:ahyp="http://schemas.microsoft.com/office/drawing/2018/hyperlinkcolor" val="tx"/>
                    </a:ext>
                  </a:extLst>
                </a:hlinkClick>
              </a:rPr>
              <a:t>Utilization of AVL/GPS Technology: Case Studies</a:t>
            </a:r>
            <a:r>
              <a:rPr lang="en-US" sz="1800" u="sng" dirty="0">
                <a:solidFill>
                  <a:srgbClr val="036EE3"/>
                </a:solidFill>
              </a:rPr>
              <a:t>, </a:t>
            </a:r>
            <a:r>
              <a:rPr lang="en-US" sz="1800" dirty="0"/>
              <a:t>Clear Roads Pooled Fund Study</a:t>
            </a:r>
            <a:endParaRPr lang="en-US" sz="1800" u="sng" dirty="0">
              <a:solidFill>
                <a:srgbClr val="036EE3"/>
              </a:solidFill>
              <a:hlinkClick r:id="rId7">
                <a:extLst>
                  <a:ext uri="{A12FA001-AC4F-418D-AE19-62706E023703}">
                    <ahyp:hlinkClr xmlns:ahyp="http://schemas.microsoft.com/office/drawing/2018/hyperlinkcolor" val="tx"/>
                  </a:ext>
                </a:extLst>
              </a:hlinkClick>
            </a:endParaRPr>
          </a:p>
          <a:p>
            <a:pPr>
              <a:spcBef>
                <a:spcPts val="0"/>
              </a:spcBef>
              <a:spcAft>
                <a:spcPts val="1200"/>
              </a:spcAft>
              <a:buClr>
                <a:schemeClr val="tx1"/>
              </a:buClr>
            </a:pPr>
            <a:r>
              <a:rPr lang="en-US" sz="1800" u="sng" dirty="0">
                <a:solidFill>
                  <a:srgbClr val="036EE3"/>
                </a:solidFill>
              </a:rPr>
              <a:t>Video Analytics Towards Vision Zero: Case Study Report,</a:t>
            </a:r>
            <a:r>
              <a:rPr lang="en-US" sz="1800" dirty="0"/>
              <a:t> City of Bellevue</a:t>
            </a:r>
            <a:endParaRPr lang="en-US" sz="1800" dirty="0">
              <a:hlinkClick r:id="rId7">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43700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28075BF-B5ED-426D-9957-EA175EB9D02F}"/>
              </a:ext>
            </a:extLst>
          </p:cNvPr>
          <p:cNvSpPr>
            <a:spLocks noGrp="1"/>
          </p:cNvSpPr>
          <p:nvPr>
            <p:ph type="title"/>
          </p:nvPr>
        </p:nvSpPr>
        <p:spPr/>
        <p:txBody>
          <a:bodyPr/>
          <a:lstStyle/>
          <a:p>
            <a:r>
              <a:rPr lang="en-US" altLang="en-US" dirty="0">
                <a:solidFill>
                  <a:srgbClr val="002060"/>
                </a:solidFill>
                <a:ea typeface="MS PGothic" panose="020B0600070205080204" pitchFamily="34" charset="-128"/>
              </a:rPr>
              <a:t>Resources – </a:t>
            </a:r>
            <a:br>
              <a:rPr lang="en-US" altLang="en-US" dirty="0">
                <a:solidFill>
                  <a:srgbClr val="002060"/>
                </a:solidFill>
                <a:ea typeface="MS PGothic" panose="020B0600070205080204" pitchFamily="34" charset="-128"/>
              </a:rPr>
            </a:br>
            <a:r>
              <a:rPr lang="en-US" altLang="en-US" i="1" dirty="0">
                <a:solidFill>
                  <a:srgbClr val="002060"/>
                </a:solidFill>
                <a:ea typeface="MS PGothic" panose="020B0600070205080204" pitchFamily="34" charset="-128"/>
              </a:rPr>
              <a:t>Webinars, Briefings, and Web Tools</a:t>
            </a:r>
          </a:p>
        </p:txBody>
      </p:sp>
      <p:sp>
        <p:nvSpPr>
          <p:cNvPr id="6" name="Content Placeholder 5">
            <a:extLst>
              <a:ext uri="{FF2B5EF4-FFF2-40B4-BE49-F238E27FC236}">
                <a16:creationId xmlns:a16="http://schemas.microsoft.com/office/drawing/2014/main" id="{962CC1FB-6AB9-4B88-A411-F5964134F5A2}"/>
              </a:ext>
            </a:extLst>
          </p:cNvPr>
          <p:cNvSpPr>
            <a:spLocks noGrp="1"/>
          </p:cNvSpPr>
          <p:nvPr>
            <p:ph idx="1"/>
          </p:nvPr>
        </p:nvSpPr>
        <p:spPr>
          <a:xfrm>
            <a:off x="457200" y="1600200"/>
            <a:ext cx="8229600" cy="4221163"/>
          </a:xfrm>
        </p:spPr>
        <p:txBody>
          <a:bodyPr/>
          <a:lstStyle/>
          <a:p>
            <a:pPr marL="209550" indent="-209550">
              <a:spcBef>
                <a:spcPts val="0"/>
              </a:spcBef>
              <a:spcAft>
                <a:spcPts val="1200"/>
              </a:spcAft>
            </a:pPr>
            <a:r>
              <a:rPr lang="en-US" sz="2000" b="1" dirty="0"/>
              <a:t>Webinars, Videos, and Briefings</a:t>
            </a:r>
            <a:endParaRPr lang="en-US" sz="2000" b="1" dirty="0">
              <a:hlinkClick r:id="rId3">
                <a:extLst>
                  <a:ext uri="{A12FA001-AC4F-418D-AE19-62706E023703}">
                    <ahyp:hlinkClr xmlns:ahyp="http://schemas.microsoft.com/office/drawing/2018/hyperlinkcolor" val="tx"/>
                  </a:ext>
                </a:extLst>
              </a:hlinkClick>
            </a:endParaRPr>
          </a:p>
          <a:p>
            <a:pPr lvl="1">
              <a:spcBef>
                <a:spcPts val="0"/>
              </a:spcBef>
              <a:spcAft>
                <a:spcPts val="1200"/>
              </a:spcAft>
              <a:buClr>
                <a:schemeClr val="tx1"/>
              </a:buClr>
              <a:buSzPct val="100000"/>
              <a:buFont typeface="Arial" panose="020B0604020202020204" pitchFamily="34" charset="0"/>
              <a:buChar char="•"/>
            </a:pPr>
            <a:r>
              <a:rPr lang="en-US" sz="1800" u="sng" dirty="0">
                <a:solidFill>
                  <a:srgbClr val="036EE3"/>
                </a:solidFill>
                <a:hlinkClick r:id="rId3">
                  <a:extLst>
                    <a:ext uri="{A12FA001-AC4F-418D-AE19-62706E023703}">
                      <ahyp:hlinkClr xmlns:ahyp="http://schemas.microsoft.com/office/drawing/2018/hyperlinkcolor" val="tx"/>
                    </a:ext>
                  </a:extLst>
                </a:hlinkClick>
              </a:rPr>
              <a:t>Adventures in Crowdsourcing Webinar Series</a:t>
            </a:r>
            <a:r>
              <a:rPr lang="en-US" sz="1800" u="sng" dirty="0">
                <a:solidFill>
                  <a:srgbClr val="036EE3"/>
                </a:solidFill>
              </a:rPr>
              <a:t>, </a:t>
            </a:r>
            <a:r>
              <a:rPr lang="en-US" sz="1800" dirty="0"/>
              <a:t>FHWA</a:t>
            </a:r>
          </a:p>
          <a:p>
            <a:pPr lvl="1">
              <a:spcBef>
                <a:spcPts val="0"/>
              </a:spcBef>
              <a:spcAft>
                <a:spcPts val="1200"/>
              </a:spcAft>
              <a:buClr>
                <a:schemeClr val="tx1"/>
              </a:buClr>
              <a:buSzPct val="100000"/>
              <a:buFont typeface="Arial" panose="020B0604020202020204" pitchFamily="34" charset="0"/>
              <a:buChar char="•"/>
            </a:pPr>
            <a:r>
              <a:rPr lang="en-US" sz="1800" u="sng" dirty="0">
                <a:solidFill>
                  <a:srgbClr val="036EE3"/>
                </a:solidFill>
                <a:hlinkClick r:id="rId4">
                  <a:extLst>
                    <a:ext uri="{A12FA001-AC4F-418D-AE19-62706E023703}">
                      <ahyp:hlinkClr xmlns:ahyp="http://schemas.microsoft.com/office/drawing/2018/hyperlinkcolor" val="tx"/>
                    </a:ext>
                  </a:extLst>
                </a:hlinkClick>
              </a:rPr>
              <a:t>Point Versus Probe Data 2-minute video</a:t>
            </a:r>
            <a:r>
              <a:rPr lang="en-US" sz="1800" u="sng" dirty="0">
                <a:solidFill>
                  <a:srgbClr val="036EE3"/>
                </a:solidFill>
              </a:rPr>
              <a:t>,</a:t>
            </a:r>
            <a:r>
              <a:rPr lang="en-US" sz="1800" dirty="0"/>
              <a:t> Utah DOT</a:t>
            </a:r>
          </a:p>
          <a:p>
            <a:pPr lvl="1">
              <a:spcBef>
                <a:spcPts val="0"/>
              </a:spcBef>
              <a:spcAft>
                <a:spcPts val="1200"/>
              </a:spcAft>
              <a:buClr>
                <a:schemeClr val="tx1"/>
              </a:buClr>
              <a:buSzPct val="100000"/>
              <a:buFont typeface="Arial" panose="020B0604020202020204" pitchFamily="34" charset="0"/>
              <a:buChar char="•"/>
            </a:pPr>
            <a:r>
              <a:rPr lang="en-US" sz="1800" u="sng" dirty="0">
                <a:solidFill>
                  <a:srgbClr val="036EE3"/>
                </a:solidFill>
                <a:hlinkClick r:id="rId5">
                  <a:extLst>
                    <a:ext uri="{A12FA001-AC4F-418D-AE19-62706E023703}">
                      <ahyp:hlinkClr xmlns:ahyp="http://schemas.microsoft.com/office/drawing/2018/hyperlinkcolor" val="tx"/>
                    </a:ext>
                  </a:extLst>
                </a:hlinkClick>
              </a:rPr>
              <a:t>Current and Evolving Practices in Asset Management for Highway Agencies</a:t>
            </a:r>
            <a:r>
              <a:rPr lang="en-US" sz="1800" u="sng" dirty="0">
                <a:solidFill>
                  <a:srgbClr val="036EE3"/>
                </a:solidFill>
                <a:hlinkClick r:id="rId6">
                  <a:extLst>
                    <a:ext uri="{A12FA001-AC4F-418D-AE19-62706E023703}">
                      <ahyp:hlinkClr xmlns:ahyp="http://schemas.microsoft.com/office/drawing/2018/hyperlinkcolor" val="tx"/>
                    </a:ext>
                  </a:extLst>
                </a:hlinkClick>
              </a:rPr>
              <a:t>,</a:t>
            </a:r>
            <a:r>
              <a:rPr lang="en-US" sz="1800" dirty="0"/>
              <a:t> TRB Webinar Slides</a:t>
            </a:r>
            <a:endParaRPr lang="en-US" sz="1800" u="sng" dirty="0">
              <a:solidFill>
                <a:srgbClr val="036EE3"/>
              </a:solidFill>
              <a:hlinkClick r:id="rId6">
                <a:extLst>
                  <a:ext uri="{A12FA001-AC4F-418D-AE19-62706E023703}">
                    <ahyp:hlinkClr xmlns:ahyp="http://schemas.microsoft.com/office/drawing/2018/hyperlinkcolor" val="tx"/>
                  </a:ext>
                </a:extLst>
              </a:hlinkClick>
            </a:endParaRPr>
          </a:p>
          <a:p>
            <a:pPr lvl="1">
              <a:spcBef>
                <a:spcPts val="0"/>
              </a:spcBef>
              <a:spcAft>
                <a:spcPts val="1200"/>
              </a:spcAft>
              <a:buClr>
                <a:schemeClr val="tx1"/>
              </a:buClr>
              <a:buSzPct val="100000"/>
              <a:buFont typeface="Arial" panose="020B0604020202020204" pitchFamily="34" charset="0"/>
              <a:buChar char="•"/>
            </a:pPr>
            <a:r>
              <a:rPr lang="en-US" sz="1800" u="sng" dirty="0">
                <a:solidFill>
                  <a:srgbClr val="036EE3"/>
                </a:solidFill>
                <a:hlinkClick r:id="rId6">
                  <a:extLst>
                    <a:ext uri="{A12FA001-AC4F-418D-AE19-62706E023703}">
                      <ahyp:hlinkClr xmlns:ahyp="http://schemas.microsoft.com/office/drawing/2018/hyperlinkcolor" val="tx"/>
                    </a:ext>
                  </a:extLst>
                </a:hlinkClick>
              </a:rPr>
              <a:t>Optimizing traffic signal performance using connected vehicle data</a:t>
            </a:r>
            <a:r>
              <a:rPr lang="en-US" sz="1800" dirty="0"/>
              <a:t>, Wejo</a:t>
            </a:r>
          </a:p>
          <a:p>
            <a:pPr lvl="1">
              <a:spcBef>
                <a:spcPts val="0"/>
              </a:spcBef>
              <a:spcAft>
                <a:spcPts val="1200"/>
              </a:spcAft>
              <a:buClr>
                <a:schemeClr val="tx1"/>
              </a:buClr>
              <a:buSzPct val="100000"/>
              <a:buFont typeface="Arial" panose="020B0604020202020204" pitchFamily="34" charset="0"/>
              <a:buChar char="•"/>
            </a:pPr>
            <a:r>
              <a:rPr lang="en-US" sz="1800" u="sng" dirty="0">
                <a:solidFill>
                  <a:srgbClr val="036EE3"/>
                </a:solidFill>
                <a:hlinkClick r:id="rId7">
                  <a:extLst>
                    <a:ext uri="{A12FA001-AC4F-418D-AE19-62706E023703}">
                      <ahyp:hlinkClr xmlns:ahyp="http://schemas.microsoft.com/office/drawing/2018/hyperlinkcolor" val="tx"/>
                    </a:ext>
                  </a:extLst>
                </a:hlinkClick>
              </a:rPr>
              <a:t>Video Analytics Towards Vision Zero</a:t>
            </a:r>
            <a:r>
              <a:rPr lang="en-US" sz="1800" u="sng" dirty="0">
                <a:solidFill>
                  <a:srgbClr val="036EE3"/>
                </a:solidFill>
              </a:rPr>
              <a:t>,</a:t>
            </a:r>
            <a:r>
              <a:rPr lang="en-US" sz="1800" dirty="0"/>
              <a:t> City of Bellevue</a:t>
            </a:r>
            <a:endParaRPr lang="en-US" sz="1800" dirty="0">
              <a:hlinkClick r:id="rId8">
                <a:extLst>
                  <a:ext uri="{A12FA001-AC4F-418D-AE19-62706E023703}">
                    <ahyp:hlinkClr xmlns:ahyp="http://schemas.microsoft.com/office/drawing/2018/hyperlinkcolor" val="tx"/>
                  </a:ext>
                </a:extLst>
              </a:hlinkClick>
            </a:endParaRPr>
          </a:p>
          <a:p>
            <a:pPr marL="209550" indent="-209550">
              <a:spcBef>
                <a:spcPts val="1200"/>
              </a:spcBef>
              <a:spcAft>
                <a:spcPts val="1200"/>
              </a:spcAft>
            </a:pPr>
            <a:r>
              <a:rPr lang="en-US" sz="2000" b="1" dirty="0"/>
              <a:t>Transportation Data Analytics - Web Examples</a:t>
            </a:r>
            <a:endParaRPr lang="en-US" sz="2000" b="1" dirty="0">
              <a:hlinkClick r:id="rId9">
                <a:extLst>
                  <a:ext uri="{A12FA001-AC4F-418D-AE19-62706E023703}">
                    <ahyp:hlinkClr xmlns:ahyp="http://schemas.microsoft.com/office/drawing/2018/hyperlinkcolor" val="tx"/>
                  </a:ext>
                </a:extLst>
              </a:hlinkClick>
            </a:endParaRPr>
          </a:p>
          <a:p>
            <a:pPr lvl="1">
              <a:spcBef>
                <a:spcPts val="0"/>
              </a:spcBef>
              <a:spcAft>
                <a:spcPts val="1200"/>
              </a:spcAft>
            </a:pPr>
            <a:r>
              <a:rPr lang="en-US" sz="1800" u="sng" dirty="0">
                <a:solidFill>
                  <a:srgbClr val="036EE3"/>
                </a:solidFill>
                <a:hlinkClick r:id="rId9">
                  <a:extLst>
                    <a:ext uri="{A12FA001-AC4F-418D-AE19-62706E023703}">
                      <ahyp:hlinkClr xmlns:ahyp="http://schemas.microsoft.com/office/drawing/2018/hyperlinkcolor" val="tx"/>
                    </a:ext>
                  </a:extLst>
                </a:hlinkClick>
              </a:rPr>
              <a:t>Utah DOT Signal Performance Analysis Interface</a:t>
            </a:r>
            <a:endParaRPr lang="en-US" sz="1800" u="sng" dirty="0">
              <a:solidFill>
                <a:srgbClr val="036EE3"/>
              </a:solidFill>
            </a:endParaRPr>
          </a:p>
          <a:p>
            <a:pPr lvl="1">
              <a:spcBef>
                <a:spcPts val="0"/>
              </a:spcBef>
              <a:spcAft>
                <a:spcPts val="1200"/>
              </a:spcAft>
            </a:pPr>
            <a:r>
              <a:rPr lang="en-US" sz="1800" u="sng" dirty="0">
                <a:solidFill>
                  <a:srgbClr val="036EE3"/>
                </a:solidFill>
                <a:hlinkClick r:id="rId10">
                  <a:extLst>
                    <a:ext uri="{A12FA001-AC4F-418D-AE19-62706E023703}">
                      <ahyp:hlinkClr xmlns:ahyp="http://schemas.microsoft.com/office/drawing/2018/hyperlinkcolor" val="tx"/>
                    </a:ext>
                  </a:extLst>
                </a:hlinkClick>
              </a:rPr>
              <a:t>Indiana DOT and Purdue University Delta Speed Tool</a:t>
            </a:r>
            <a:endParaRPr lang="en-US" sz="1800" u="sng" dirty="0">
              <a:solidFill>
                <a:srgbClr val="036EE3"/>
              </a:solidFill>
            </a:endParaRPr>
          </a:p>
          <a:p>
            <a:pPr lvl="1">
              <a:spcBef>
                <a:spcPts val="0"/>
              </a:spcBef>
              <a:spcAft>
                <a:spcPts val="1200"/>
              </a:spcAft>
            </a:pPr>
            <a:endParaRPr lang="en-US" sz="2000" dirty="0"/>
          </a:p>
          <a:p>
            <a:pPr>
              <a:spcBef>
                <a:spcPts val="0"/>
              </a:spcBef>
              <a:spcAft>
                <a:spcPts val="1200"/>
              </a:spcAft>
            </a:pPr>
            <a:endParaRPr lang="en-US" sz="2000" dirty="0">
              <a:solidFill>
                <a:srgbClr val="000000"/>
              </a:solidFill>
            </a:endParaRPr>
          </a:p>
          <a:p>
            <a:endParaRPr sz="2000" dirty="0">
              <a:cs typeface="Arial" pitchFamily="34" charset="0"/>
            </a:endParaRPr>
          </a:p>
          <a:p>
            <a:pPr>
              <a:buFont typeface="Wingdings" panose="05000000000000000000" pitchFamily="2" charset="2"/>
              <a:buNone/>
              <a:defRPr/>
            </a:pPr>
            <a:endParaRPr sz="2000" dirty="0"/>
          </a:p>
        </p:txBody>
      </p:sp>
    </p:spTree>
    <p:extLst>
      <p:ext uri="{BB962C8B-B14F-4D97-AF65-F5344CB8AC3E}">
        <p14:creationId xmlns:p14="http://schemas.microsoft.com/office/powerpoint/2010/main" val="2505790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28075BF-B5ED-426D-9957-EA175EB9D02F}"/>
              </a:ext>
            </a:extLst>
          </p:cNvPr>
          <p:cNvSpPr>
            <a:spLocks noGrp="1"/>
          </p:cNvSpPr>
          <p:nvPr>
            <p:ph type="title"/>
          </p:nvPr>
        </p:nvSpPr>
        <p:spPr/>
        <p:txBody>
          <a:bodyPr/>
          <a:lstStyle/>
          <a:p>
            <a:r>
              <a:rPr lang="en-US" altLang="en-US" dirty="0">
                <a:solidFill>
                  <a:srgbClr val="002060"/>
                </a:solidFill>
                <a:ea typeface="MS PGothic" panose="020B0600070205080204" pitchFamily="34" charset="-128"/>
              </a:rPr>
              <a:t>Resources – </a:t>
            </a:r>
            <a:r>
              <a:rPr lang="en-US" altLang="en-US" i="1" dirty="0">
                <a:solidFill>
                  <a:srgbClr val="002060"/>
                </a:solidFill>
                <a:ea typeface="MS PGothic" panose="020B0600070205080204" pitchFamily="34" charset="-128"/>
              </a:rPr>
              <a:t>Websites</a:t>
            </a:r>
          </a:p>
        </p:txBody>
      </p:sp>
      <p:sp>
        <p:nvSpPr>
          <p:cNvPr id="6" name="Content Placeholder 5">
            <a:extLst>
              <a:ext uri="{FF2B5EF4-FFF2-40B4-BE49-F238E27FC236}">
                <a16:creationId xmlns:a16="http://schemas.microsoft.com/office/drawing/2014/main" id="{962CC1FB-6AB9-4B88-A411-F5964134F5A2}"/>
              </a:ext>
            </a:extLst>
          </p:cNvPr>
          <p:cNvSpPr>
            <a:spLocks noGrp="1"/>
          </p:cNvSpPr>
          <p:nvPr>
            <p:ph idx="1"/>
          </p:nvPr>
        </p:nvSpPr>
        <p:spPr>
          <a:xfrm>
            <a:off x="457200" y="1600200"/>
            <a:ext cx="8229600" cy="4221163"/>
          </a:xfrm>
        </p:spPr>
        <p:txBody>
          <a:bodyPr/>
          <a:lstStyle/>
          <a:p>
            <a:pPr marL="209550" lvl="1" indent="-209550">
              <a:spcBef>
                <a:spcPts val="0"/>
              </a:spcBef>
              <a:spcAft>
                <a:spcPts val="1800"/>
              </a:spcAft>
              <a:buClr>
                <a:schemeClr val="tx1"/>
              </a:buClr>
              <a:buSzPct val="100000"/>
              <a:buFont typeface="Arial" panose="020B0604020202020204" pitchFamily="34" charset="0"/>
              <a:buChar char="•"/>
            </a:pPr>
            <a:r>
              <a:rPr lang="en-US" sz="1800" u="sng" dirty="0">
                <a:solidFill>
                  <a:srgbClr val="036EE3"/>
                </a:solidFill>
                <a:hlinkClick r:id="rId3">
                  <a:extLst>
                    <a:ext uri="{A12FA001-AC4F-418D-AE19-62706E023703}">
                      <ahyp:hlinkClr xmlns:ahyp="http://schemas.microsoft.com/office/drawing/2018/hyperlinkcolor" val="tx"/>
                    </a:ext>
                  </a:extLst>
                </a:hlinkClick>
              </a:rPr>
              <a:t>FHWA Transportation Performance Management </a:t>
            </a:r>
            <a:r>
              <a:rPr lang="en-US" sz="1800" u="sng" dirty="0">
                <a:solidFill>
                  <a:srgbClr val="036EE3"/>
                </a:solidFill>
              </a:rPr>
              <a:t>Site</a:t>
            </a:r>
          </a:p>
          <a:p>
            <a:pPr marL="209550" lvl="1" indent="-209550">
              <a:spcBef>
                <a:spcPts val="0"/>
              </a:spcBef>
              <a:spcAft>
                <a:spcPts val="1800"/>
              </a:spcAft>
              <a:buClr>
                <a:schemeClr val="tx1"/>
              </a:buClr>
              <a:buSzPct val="100000"/>
              <a:buFont typeface="Arial" panose="020B0604020202020204" pitchFamily="34" charset="0"/>
              <a:buChar char="•"/>
            </a:pPr>
            <a:r>
              <a:rPr lang="en-US" sz="1800" u="sng" dirty="0">
                <a:solidFill>
                  <a:srgbClr val="036EE3"/>
                </a:solidFill>
                <a:hlinkClick r:id="rId4">
                  <a:extLst>
                    <a:ext uri="{A12FA001-AC4F-418D-AE19-62706E023703}">
                      <ahyp:hlinkClr xmlns:ahyp="http://schemas.microsoft.com/office/drawing/2018/hyperlinkcolor" val="tx"/>
                    </a:ext>
                  </a:extLst>
                </a:hlinkClick>
              </a:rPr>
              <a:t>FHWA Automated Traffic Signal Performance Measures</a:t>
            </a:r>
            <a:r>
              <a:rPr lang="en-US" sz="1800" u="sng" dirty="0">
                <a:solidFill>
                  <a:srgbClr val="036EE3"/>
                </a:solidFill>
              </a:rPr>
              <a:t> Site</a:t>
            </a:r>
          </a:p>
          <a:p>
            <a:pPr marL="209550" lvl="1" indent="-209550">
              <a:spcBef>
                <a:spcPts val="0"/>
              </a:spcBef>
              <a:spcAft>
                <a:spcPts val="1800"/>
              </a:spcAft>
              <a:buClr>
                <a:schemeClr val="tx1"/>
              </a:buClr>
              <a:buSzPct val="100000"/>
              <a:buFont typeface="Arial" panose="020B0604020202020204" pitchFamily="34" charset="0"/>
              <a:buChar char="•"/>
            </a:pPr>
            <a:r>
              <a:rPr lang="en-US" sz="1800" u="sng" dirty="0">
                <a:solidFill>
                  <a:srgbClr val="036EE3"/>
                </a:solidFill>
                <a:hlinkClick r:id="rId5">
                  <a:extLst>
                    <a:ext uri="{A12FA001-AC4F-418D-AE19-62706E023703}">
                      <ahyp:hlinkClr xmlns:ahyp="http://schemas.microsoft.com/office/drawing/2018/hyperlinkcolor" val="tx"/>
                    </a:ext>
                  </a:extLst>
                </a:hlinkClick>
              </a:rPr>
              <a:t>FHWA EDC-5 Innovation, Unmanned Aerial Systems</a:t>
            </a:r>
            <a:r>
              <a:rPr lang="en-US" sz="1800" u="sng" dirty="0">
                <a:solidFill>
                  <a:srgbClr val="036EE3"/>
                </a:solidFill>
              </a:rPr>
              <a:t> Site</a:t>
            </a:r>
          </a:p>
          <a:p>
            <a:pPr marL="209550" lvl="1" indent="-209550">
              <a:spcBef>
                <a:spcPts val="0"/>
              </a:spcBef>
              <a:spcAft>
                <a:spcPts val="1800"/>
              </a:spcAft>
              <a:buClr>
                <a:schemeClr val="tx1"/>
              </a:buClr>
              <a:buSzPct val="100000"/>
              <a:buFont typeface="Arial" panose="020B0604020202020204" pitchFamily="34" charset="0"/>
              <a:buChar char="•"/>
            </a:pPr>
            <a:r>
              <a:rPr lang="en-US" sz="1800" u="sng" dirty="0">
                <a:solidFill>
                  <a:srgbClr val="036EE3"/>
                </a:solidFill>
                <a:hlinkClick r:id="rId6">
                  <a:extLst>
                    <a:ext uri="{A12FA001-AC4F-418D-AE19-62706E023703}">
                      <ahyp:hlinkClr xmlns:ahyp="http://schemas.microsoft.com/office/drawing/2018/hyperlinkcolor" val="tx"/>
                    </a:ext>
                  </a:extLst>
                </a:hlinkClick>
              </a:rPr>
              <a:t>FHWA Connected Vehicle Pilot Deployment </a:t>
            </a:r>
            <a:r>
              <a:rPr lang="en-US" sz="1800" u="sng" dirty="0">
                <a:solidFill>
                  <a:srgbClr val="036EE3"/>
                </a:solidFill>
              </a:rPr>
              <a:t>Site</a:t>
            </a:r>
          </a:p>
          <a:p>
            <a:pPr marL="209550" lvl="1" indent="-209550">
              <a:spcBef>
                <a:spcPts val="0"/>
              </a:spcBef>
              <a:spcAft>
                <a:spcPts val="1800"/>
              </a:spcAft>
              <a:buClr>
                <a:schemeClr val="tx1"/>
              </a:buClr>
              <a:buSzPct val="100000"/>
              <a:buFont typeface="Arial" panose="020B0604020202020204" pitchFamily="34" charset="0"/>
              <a:buChar char="•"/>
            </a:pPr>
            <a:r>
              <a:rPr lang="en-US" sz="1800" u="sng" dirty="0">
                <a:solidFill>
                  <a:srgbClr val="036EE3"/>
                </a:solidFill>
                <a:hlinkClick r:id="rId7">
                  <a:extLst>
                    <a:ext uri="{A12FA001-AC4F-418D-AE19-62706E023703}">
                      <ahyp:hlinkClr xmlns:ahyp="http://schemas.microsoft.com/office/drawing/2018/hyperlinkcolor" val="tx"/>
                    </a:ext>
                  </a:extLst>
                </a:hlinkClick>
              </a:rPr>
              <a:t>AASHTO Core Data Principles, Data Management and Analytics</a:t>
            </a:r>
            <a:endParaRPr lang="en-US" sz="1800" u="sng" dirty="0">
              <a:solidFill>
                <a:srgbClr val="036EE3"/>
              </a:solidFill>
            </a:endParaRPr>
          </a:p>
          <a:p>
            <a:pPr marL="209550" lvl="1" indent="-209550">
              <a:spcBef>
                <a:spcPts val="0"/>
              </a:spcBef>
              <a:spcAft>
                <a:spcPts val="1800"/>
              </a:spcAft>
              <a:buClr>
                <a:schemeClr val="tx1"/>
              </a:buClr>
              <a:buSzPct val="100000"/>
              <a:buFont typeface="Arial" panose="020B0604020202020204" pitchFamily="34" charset="0"/>
              <a:buChar char="•"/>
            </a:pPr>
            <a:endParaRPr lang="en-US" sz="1800" u="sng" dirty="0">
              <a:solidFill>
                <a:srgbClr val="036EE3"/>
              </a:solidFill>
            </a:endParaRPr>
          </a:p>
          <a:p>
            <a:pPr lvl="1">
              <a:spcBef>
                <a:spcPts val="0"/>
              </a:spcBef>
              <a:spcAft>
                <a:spcPts val="1200"/>
              </a:spcAft>
              <a:buClr>
                <a:schemeClr val="tx1"/>
              </a:buClr>
              <a:buFont typeface="Arial" panose="020B0604020202020204" pitchFamily="34" charset="0"/>
              <a:buChar char="•"/>
            </a:pPr>
            <a:endParaRPr lang="en-US" sz="1800" dirty="0"/>
          </a:p>
          <a:p>
            <a:pPr>
              <a:spcBef>
                <a:spcPts val="0"/>
              </a:spcBef>
              <a:spcAft>
                <a:spcPts val="1200"/>
              </a:spcAft>
              <a:buClr>
                <a:schemeClr val="tx1"/>
              </a:buClr>
              <a:buFont typeface="Arial" panose="020B0604020202020204" pitchFamily="34" charset="0"/>
              <a:buChar char="•"/>
            </a:pPr>
            <a:endParaRPr lang="en-US" sz="1800" dirty="0">
              <a:solidFill>
                <a:srgbClr val="000000"/>
              </a:solidFill>
            </a:endParaRPr>
          </a:p>
          <a:p>
            <a:endParaRPr sz="2000" dirty="0">
              <a:cs typeface="Arial" pitchFamily="34" charset="0"/>
            </a:endParaRPr>
          </a:p>
          <a:p>
            <a:pPr>
              <a:buFont typeface="Wingdings" panose="05000000000000000000" pitchFamily="2" charset="2"/>
              <a:buNone/>
              <a:defRPr/>
            </a:pPr>
            <a:endParaRPr sz="2000" dirty="0"/>
          </a:p>
        </p:txBody>
      </p:sp>
    </p:spTree>
    <p:extLst>
      <p:ext uri="{BB962C8B-B14F-4D97-AF65-F5344CB8AC3E}">
        <p14:creationId xmlns:p14="http://schemas.microsoft.com/office/powerpoint/2010/main" val="179411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D73D-3BB9-428B-BFE3-90157BAF0A2C}"/>
              </a:ext>
            </a:extLst>
          </p:cNvPr>
          <p:cNvSpPr>
            <a:spLocks noGrp="1"/>
          </p:cNvSpPr>
          <p:nvPr>
            <p:ph type="title"/>
          </p:nvPr>
        </p:nvSpPr>
        <p:spPr/>
        <p:txBody>
          <a:bodyPr/>
          <a:lstStyle/>
          <a:p>
            <a:r>
              <a:rPr lang="en-US" dirty="0">
                <a:solidFill>
                  <a:srgbClr val="2D59A6"/>
                </a:solidFill>
              </a:rPr>
              <a:t>Learning Objectives</a:t>
            </a:r>
          </a:p>
        </p:txBody>
      </p:sp>
      <p:sp>
        <p:nvSpPr>
          <p:cNvPr id="3" name="Content Placeholder 2">
            <a:extLst>
              <a:ext uri="{FF2B5EF4-FFF2-40B4-BE49-F238E27FC236}">
                <a16:creationId xmlns:a16="http://schemas.microsoft.com/office/drawing/2014/main" id="{9A87AED6-5DC7-4FEE-91D9-965DA0B6B974}"/>
              </a:ext>
            </a:extLst>
          </p:cNvPr>
          <p:cNvSpPr>
            <a:spLocks noGrp="1"/>
          </p:cNvSpPr>
          <p:nvPr>
            <p:ph idx="1"/>
          </p:nvPr>
        </p:nvSpPr>
        <p:spPr>
          <a:xfrm>
            <a:off x="609600" y="1619310"/>
            <a:ext cx="8077200" cy="4102667"/>
          </a:xfrm>
        </p:spPr>
        <p:txBody>
          <a:bodyPr/>
          <a:lstStyle/>
          <a:p>
            <a:pPr marL="685800" indent="-512763">
              <a:buClr>
                <a:srgbClr val="2D59A6"/>
              </a:buClr>
              <a:buSzPct val="120000"/>
              <a:buFont typeface="+mj-lt"/>
              <a:buAutoNum type="alphaUcPeriod"/>
            </a:pPr>
            <a:r>
              <a:rPr lang="en-US" sz="2000" b="1" dirty="0"/>
              <a:t>Learn through examples – data-informed decision making.</a:t>
            </a:r>
          </a:p>
          <a:p>
            <a:pPr marL="685800" indent="-512763">
              <a:buClr>
                <a:srgbClr val="2D59A6"/>
              </a:buClr>
              <a:buSzPct val="120000"/>
              <a:buFont typeface="+mj-lt"/>
              <a:buAutoNum type="alphaUcPeriod"/>
            </a:pPr>
            <a:endParaRPr lang="en-US" sz="2000" b="1" dirty="0"/>
          </a:p>
          <a:p>
            <a:pPr marL="685800" indent="-512763">
              <a:buClr>
                <a:srgbClr val="2D59A6"/>
              </a:buClr>
              <a:buSzPct val="120000"/>
              <a:buFont typeface="+mj-lt"/>
              <a:buAutoNum type="alphaUcPeriod"/>
            </a:pPr>
            <a:r>
              <a:rPr lang="en-US" sz="2000" b="1" dirty="0"/>
              <a:t>Identify sources, content, and differences among ITS and newer data.</a:t>
            </a:r>
          </a:p>
          <a:p>
            <a:pPr marL="685800" indent="-512763">
              <a:buClr>
                <a:srgbClr val="2D59A6"/>
              </a:buClr>
              <a:buSzPct val="120000"/>
              <a:buFont typeface="+mj-lt"/>
              <a:buAutoNum type="alphaUcPeriod"/>
            </a:pPr>
            <a:endParaRPr lang="en-US" sz="2000" b="1" dirty="0"/>
          </a:p>
          <a:p>
            <a:pPr marL="685800" indent="-512763">
              <a:buClr>
                <a:srgbClr val="2D59A6"/>
              </a:buClr>
              <a:buSzPct val="120000"/>
              <a:buFont typeface="+mj-lt"/>
              <a:buAutoNum type="alphaUcPeriod"/>
            </a:pPr>
            <a:r>
              <a:rPr lang="en-US" sz="2000" b="1" dirty="0"/>
              <a:t>Understand the role of performance management and analytics in bridging the data to decision making divide. </a:t>
            </a:r>
          </a:p>
          <a:p>
            <a:pPr marL="685800" indent="-512763">
              <a:buClr>
                <a:srgbClr val="2D59A6"/>
              </a:buClr>
              <a:buSzPct val="120000"/>
              <a:buFont typeface="+mj-lt"/>
              <a:buAutoNum type="alphaUcPeriod"/>
            </a:pPr>
            <a:endParaRPr lang="en-US" sz="2000" b="1" dirty="0"/>
          </a:p>
          <a:p>
            <a:pPr marL="685800" indent="-512763">
              <a:buClr>
                <a:srgbClr val="2D59A6"/>
              </a:buClr>
              <a:buSzPct val="120000"/>
              <a:buFont typeface="+mj-lt"/>
              <a:buAutoNum type="alphaUcPeriod"/>
            </a:pPr>
            <a:r>
              <a:rPr lang="en-US" sz="2000" b="1" dirty="0"/>
              <a:t>Recognize the difference between traditional and modern management, and how the latter better supports improved decision making.</a:t>
            </a:r>
          </a:p>
          <a:p>
            <a:pPr marL="173736" indent="0">
              <a:buNone/>
            </a:pPr>
            <a:endParaRPr lang="en-US" dirty="0"/>
          </a:p>
        </p:txBody>
      </p:sp>
    </p:spTree>
    <p:extLst>
      <p:ext uri="{BB962C8B-B14F-4D97-AF65-F5344CB8AC3E}">
        <p14:creationId xmlns:p14="http://schemas.microsoft.com/office/powerpoint/2010/main" val="267596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9">
            <a:extLst>
              <a:ext uri="{FF2B5EF4-FFF2-40B4-BE49-F238E27FC236}">
                <a16:creationId xmlns:a16="http://schemas.microsoft.com/office/drawing/2014/main" id="{D00D4C1A-5568-437D-A403-6E661AA25F55}"/>
              </a:ext>
            </a:extLst>
          </p:cNvPr>
          <p:cNvSpPr txBox="1">
            <a:spLocks/>
          </p:cNvSpPr>
          <p:nvPr/>
        </p:nvSpPr>
        <p:spPr>
          <a:xfrm>
            <a:off x="457200" y="457200"/>
            <a:ext cx="7620000" cy="1828800"/>
          </a:xfrm>
          <a:prstGeom prst="rect">
            <a:avLst/>
          </a:prstGeom>
        </p:spPr>
        <p:txBody>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038" indent="0">
              <a:buFontTx/>
              <a:buNone/>
              <a:defRPr/>
            </a:pPr>
            <a:r>
              <a:rPr lang="en-US" altLang="en-US" sz="4000" b="1" kern="0" dirty="0">
                <a:solidFill>
                  <a:srgbClr val="336699"/>
                </a:solidFill>
                <a:cs typeface="Arial" panose="020B0604020202020204" pitchFamily="34" charset="0"/>
              </a:rPr>
              <a:t>Thank you &amp; Questions?</a:t>
            </a:r>
          </a:p>
          <a:p>
            <a:pPr marL="382588" indent="-209550">
              <a:buFontTx/>
              <a:buNone/>
              <a:defRPr/>
            </a:pPr>
            <a:endParaRPr lang="en-US" altLang="en-US" sz="3200" b="1" kern="0" dirty="0">
              <a:solidFill>
                <a:srgbClr val="336699"/>
              </a:solidFill>
              <a:cs typeface="Arial" panose="020B0604020202020204" pitchFamily="34" charset="0"/>
            </a:endParaRPr>
          </a:p>
          <a:p>
            <a:pPr marL="2290763" indent="0">
              <a:buFontTx/>
              <a:buNone/>
              <a:defRPr/>
            </a:pPr>
            <a:r>
              <a:rPr lang="en-US" altLang="en-US" sz="3200" b="1" kern="0" dirty="0">
                <a:solidFill>
                  <a:srgbClr val="336699"/>
                </a:solidFill>
                <a:cs typeface="Arial" panose="020B0604020202020204" pitchFamily="34" charset="0"/>
              </a:rPr>
              <a:t>Vaishali Shah</a:t>
            </a:r>
          </a:p>
          <a:p>
            <a:pPr marL="2290763" indent="0">
              <a:buFontTx/>
              <a:buNone/>
              <a:defRPr/>
            </a:pPr>
            <a:r>
              <a:rPr lang="en-US" sz="2000" b="1" dirty="0">
                <a:latin typeface="Arial" charset="0"/>
              </a:rPr>
              <a:t>Senior Program Director</a:t>
            </a:r>
          </a:p>
          <a:p>
            <a:pPr marL="2290763" indent="0">
              <a:buFontTx/>
              <a:buNone/>
              <a:defRPr/>
            </a:pPr>
            <a:r>
              <a:rPr lang="en-US" sz="2000" b="1" dirty="0">
                <a:latin typeface="Arial" charset="0"/>
              </a:rPr>
              <a:t>Transportation Systems </a:t>
            </a:r>
          </a:p>
          <a:p>
            <a:pPr marL="2290763" indent="0">
              <a:buFontTx/>
              <a:buNone/>
              <a:defRPr/>
            </a:pPr>
            <a:r>
              <a:rPr lang="en-US" altLang="en-US" sz="2000" b="1" kern="0" dirty="0">
                <a:latin typeface="Arial" charset="0"/>
                <a:cs typeface="Arial" panose="020B0604020202020204" pitchFamily="34" charset="0"/>
              </a:rPr>
              <a:t>AEM Corporation,  </a:t>
            </a:r>
            <a:r>
              <a:rPr lang="en-US" altLang="en-US" sz="2000" b="1" kern="0" dirty="0">
                <a:cs typeface="Arial" panose="020B0604020202020204" pitchFamily="34" charset="0"/>
              </a:rPr>
              <a:t>Herndon, VA, USA</a:t>
            </a:r>
          </a:p>
          <a:p>
            <a:pPr marL="2290763" indent="0">
              <a:buFontTx/>
              <a:buNone/>
              <a:defRPr/>
            </a:pPr>
            <a:r>
              <a:rPr lang="en-US" altLang="en-US" sz="2000" b="1" kern="0" dirty="0">
                <a:cs typeface="Arial" panose="020B0604020202020204" pitchFamily="34" charset="0"/>
              </a:rPr>
              <a:t>Vaishali.Shah@aemcorp.com</a:t>
            </a:r>
            <a:endParaRPr lang="en-US" altLang="en-US" sz="2000" b="1" kern="0" dirty="0"/>
          </a:p>
        </p:txBody>
      </p:sp>
      <p:pic>
        <p:nvPicPr>
          <p:cNvPr id="4" name="Picture 3">
            <a:extLst>
              <a:ext uri="{FF2B5EF4-FFF2-40B4-BE49-F238E27FC236}">
                <a16:creationId xmlns:a16="http://schemas.microsoft.com/office/drawing/2014/main" id="{82DF215B-BF13-4198-9116-8B90BEC6CA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5" r="1"/>
          <a:stretch/>
        </p:blipFill>
        <p:spPr>
          <a:xfrm>
            <a:off x="838200" y="1905000"/>
            <a:ext cx="1528175" cy="1828800"/>
          </a:xfrm>
          <a:prstGeom prst="rect">
            <a:avLst/>
          </a:prstGeom>
        </p:spPr>
      </p:pic>
    </p:spTree>
    <p:extLst>
      <p:ext uri="{BB962C8B-B14F-4D97-AF65-F5344CB8AC3E}">
        <p14:creationId xmlns:p14="http://schemas.microsoft.com/office/powerpoint/2010/main" val="96958372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C05E-3855-4EA6-9004-8116846FA688}"/>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4A6D7A8C-B4B8-4CC7-95F1-4DCF1DFE6AC7}"/>
              </a:ext>
            </a:extLst>
          </p:cNvPr>
          <p:cNvSpPr>
            <a:spLocks noGrp="1"/>
          </p:cNvSpPr>
          <p:nvPr>
            <p:ph idx="1"/>
          </p:nvPr>
        </p:nvSpPr>
        <p:spPr>
          <a:xfrm>
            <a:off x="1600200" y="1922205"/>
            <a:ext cx="5867400" cy="4525963"/>
          </a:xfrm>
        </p:spPr>
        <p:txBody>
          <a:bodyPr/>
          <a:lstStyle/>
          <a:p>
            <a:pPr marL="173736" indent="0">
              <a:buNone/>
            </a:pPr>
            <a:endParaRPr lang="en-US" dirty="0"/>
          </a:p>
          <a:p>
            <a:pPr marL="173736" indent="0">
              <a:buNone/>
            </a:pPr>
            <a:r>
              <a:rPr lang="en-US" sz="2800" b="1" dirty="0">
                <a:solidFill>
                  <a:srgbClr val="0250A6"/>
                </a:solidFill>
              </a:rPr>
              <a:t>How do </a:t>
            </a:r>
            <a:r>
              <a:rPr lang="en-US" sz="2800" b="1" i="1" dirty="0">
                <a:solidFill>
                  <a:srgbClr val="0250A6"/>
                </a:solidFill>
              </a:rPr>
              <a:t>emerging data </a:t>
            </a:r>
            <a:r>
              <a:rPr lang="en-US" sz="2800" b="1" dirty="0">
                <a:solidFill>
                  <a:srgbClr val="0250A6"/>
                </a:solidFill>
              </a:rPr>
              <a:t>differ from traditional ITS data?</a:t>
            </a:r>
          </a:p>
          <a:p>
            <a:pPr marL="173736" indent="0">
              <a:buNone/>
            </a:pPr>
            <a:endParaRPr lang="en-US" sz="1400" b="1" dirty="0">
              <a:solidFill>
                <a:srgbClr val="0250A6"/>
              </a:solidFill>
            </a:endParaRPr>
          </a:p>
          <a:p>
            <a:pPr marL="914400" indent="-395288">
              <a:buFont typeface="Wingdings" panose="05000000000000000000" pitchFamily="2" charset="2"/>
              <a:buChar char="q"/>
            </a:pPr>
            <a:r>
              <a:rPr lang="en-US" sz="2000" dirty="0">
                <a:solidFill>
                  <a:srgbClr val="0250A6"/>
                </a:solidFill>
              </a:rPr>
              <a:t>Volume</a:t>
            </a:r>
          </a:p>
          <a:p>
            <a:pPr marL="914400" indent="-395288">
              <a:buFont typeface="Wingdings" panose="05000000000000000000" pitchFamily="2" charset="2"/>
              <a:buChar char="q"/>
            </a:pPr>
            <a:r>
              <a:rPr lang="en-US" sz="2000" dirty="0">
                <a:solidFill>
                  <a:srgbClr val="0250A6"/>
                </a:solidFill>
              </a:rPr>
              <a:t>Variety</a:t>
            </a:r>
          </a:p>
          <a:p>
            <a:pPr marL="914400" indent="-395288">
              <a:buFont typeface="Wingdings" panose="05000000000000000000" pitchFamily="2" charset="2"/>
              <a:buChar char="q"/>
            </a:pPr>
            <a:r>
              <a:rPr lang="en-US" sz="2000" dirty="0">
                <a:solidFill>
                  <a:srgbClr val="0250A6"/>
                </a:solidFill>
              </a:rPr>
              <a:t>Velocity</a:t>
            </a:r>
          </a:p>
          <a:p>
            <a:pPr marL="914400" indent="-395288">
              <a:buFont typeface="Wingdings" panose="05000000000000000000" pitchFamily="2" charset="2"/>
              <a:buChar char="q"/>
            </a:pPr>
            <a:r>
              <a:rPr lang="en-US" sz="2000" dirty="0">
                <a:solidFill>
                  <a:srgbClr val="0250A6"/>
                </a:solidFill>
              </a:rPr>
              <a:t>Veracity</a:t>
            </a:r>
          </a:p>
          <a:p>
            <a:pPr marL="519112" indent="0">
              <a:buNone/>
            </a:pPr>
            <a:endParaRPr lang="en-US" sz="2000" dirty="0"/>
          </a:p>
        </p:txBody>
      </p:sp>
      <p:sp>
        <p:nvSpPr>
          <p:cNvPr id="4" name="Content Placeholder 2">
            <a:extLst>
              <a:ext uri="{FF2B5EF4-FFF2-40B4-BE49-F238E27FC236}">
                <a16:creationId xmlns:a16="http://schemas.microsoft.com/office/drawing/2014/main" id="{018AE318-0D0F-4C77-AB57-6D903A868AB8}"/>
              </a:ext>
            </a:extLst>
          </p:cNvPr>
          <p:cNvSpPr txBox="1">
            <a:spLocks/>
          </p:cNvSpPr>
          <p:nvPr/>
        </p:nvSpPr>
        <p:spPr bwMode="auto">
          <a:xfrm>
            <a:off x="4343400" y="3419433"/>
            <a:ext cx="3124200" cy="1676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914400" indent="-395288">
              <a:buFont typeface="Wingdings" panose="05000000000000000000" pitchFamily="2" charset="2"/>
              <a:buChar char="q"/>
            </a:pPr>
            <a:r>
              <a:rPr lang="en-US" sz="2000" kern="0" dirty="0">
                <a:solidFill>
                  <a:srgbClr val="0250A6"/>
                </a:solidFill>
              </a:rPr>
              <a:t>Management</a:t>
            </a:r>
          </a:p>
          <a:p>
            <a:pPr marL="914400" indent="-395288">
              <a:buFont typeface="Wingdings" panose="05000000000000000000" pitchFamily="2" charset="2"/>
              <a:buChar char="q"/>
            </a:pPr>
            <a:r>
              <a:rPr lang="en-US" sz="2000" kern="0" dirty="0">
                <a:solidFill>
                  <a:srgbClr val="0250A6"/>
                </a:solidFill>
              </a:rPr>
              <a:t>Processing</a:t>
            </a:r>
          </a:p>
          <a:p>
            <a:pPr marL="914400" indent="-395288">
              <a:buFont typeface="Wingdings" panose="05000000000000000000" pitchFamily="2" charset="2"/>
              <a:buChar char="q"/>
            </a:pPr>
            <a:r>
              <a:rPr lang="en-US" sz="2000" kern="0" dirty="0">
                <a:solidFill>
                  <a:srgbClr val="0250A6"/>
                </a:solidFill>
              </a:rPr>
              <a:t>Granularity</a:t>
            </a:r>
          </a:p>
          <a:p>
            <a:pPr marL="914400" indent="-395288">
              <a:buFont typeface="Wingdings" panose="05000000000000000000" pitchFamily="2" charset="2"/>
              <a:buChar char="q"/>
            </a:pPr>
            <a:r>
              <a:rPr lang="en-US" sz="2000" kern="0" dirty="0">
                <a:solidFill>
                  <a:srgbClr val="0250A6"/>
                </a:solidFill>
              </a:rPr>
              <a:t>Security</a:t>
            </a:r>
          </a:p>
        </p:txBody>
      </p:sp>
    </p:spTree>
    <p:extLst>
      <p:ext uri="{BB962C8B-B14F-4D97-AF65-F5344CB8AC3E}">
        <p14:creationId xmlns:p14="http://schemas.microsoft.com/office/powerpoint/2010/main" val="244341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BD14-5924-4367-B26F-A5DD2D11919C}"/>
              </a:ext>
            </a:extLst>
          </p:cNvPr>
          <p:cNvSpPr>
            <a:spLocks noGrp="1"/>
          </p:cNvSpPr>
          <p:nvPr>
            <p:ph type="title"/>
          </p:nvPr>
        </p:nvSpPr>
        <p:spPr/>
        <p:txBody>
          <a:bodyPr/>
          <a:lstStyle/>
          <a:p>
            <a:r>
              <a:rPr lang="en-US" dirty="0"/>
              <a:t>Presentation versus Module Organization</a:t>
            </a:r>
          </a:p>
        </p:txBody>
      </p:sp>
      <p:sp>
        <p:nvSpPr>
          <p:cNvPr id="6" name="Rectangle: Rounded Corners 5">
            <a:extLst>
              <a:ext uri="{FF2B5EF4-FFF2-40B4-BE49-F238E27FC236}">
                <a16:creationId xmlns:a16="http://schemas.microsoft.com/office/drawing/2014/main" id="{AB6CD3CB-1DA4-47EC-9B6A-5B34B2E85245}"/>
              </a:ext>
            </a:extLst>
          </p:cNvPr>
          <p:cNvSpPr/>
          <p:nvPr/>
        </p:nvSpPr>
        <p:spPr>
          <a:xfrm>
            <a:off x="447675" y="1917213"/>
            <a:ext cx="695325" cy="1733969"/>
          </a:xfrm>
          <a:prstGeom prst="roundRect">
            <a:avLst>
              <a:gd name="adj" fmla="val 5000"/>
            </a:avLst>
          </a:prstGeom>
          <a:solidFill>
            <a:srgbClr val="0250A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vert="vert270"/>
          <a:lstStyle/>
          <a:p>
            <a:pPr algn="ctr">
              <a:lnSpc>
                <a:spcPct val="90000"/>
              </a:lnSpc>
              <a:spcAft>
                <a:spcPts val="0"/>
              </a:spcAft>
            </a:pPr>
            <a:r>
              <a:rPr lang="en-US" sz="1600" b="1" dirty="0"/>
              <a:t>1.</a:t>
            </a:r>
          </a:p>
          <a:p>
            <a:pPr algn="ctr">
              <a:lnSpc>
                <a:spcPct val="90000"/>
              </a:lnSpc>
              <a:spcAft>
                <a:spcPts val="0"/>
              </a:spcAft>
            </a:pPr>
            <a:r>
              <a:rPr lang="en-US" sz="1600" b="1" dirty="0"/>
              <a:t>Introduction</a:t>
            </a:r>
            <a:endParaRPr lang="en-US" sz="1800" b="1" dirty="0"/>
          </a:p>
        </p:txBody>
      </p:sp>
      <p:sp>
        <p:nvSpPr>
          <p:cNvPr id="8" name="Rectangle: Rounded Corners 7">
            <a:extLst>
              <a:ext uri="{FF2B5EF4-FFF2-40B4-BE49-F238E27FC236}">
                <a16:creationId xmlns:a16="http://schemas.microsoft.com/office/drawing/2014/main" id="{3B6D6A59-0E50-45D1-9049-3D428AE09D14}"/>
              </a:ext>
            </a:extLst>
          </p:cNvPr>
          <p:cNvSpPr/>
          <p:nvPr/>
        </p:nvSpPr>
        <p:spPr>
          <a:xfrm>
            <a:off x="1253449" y="1926738"/>
            <a:ext cx="1380079" cy="1733969"/>
          </a:xfrm>
          <a:prstGeom prst="roundRect">
            <a:avLst>
              <a:gd name="adj" fmla="val 5000"/>
            </a:avLst>
          </a:prstGeom>
          <a:solidFill>
            <a:srgbClr val="01235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283F7B6A-40F6-4BF2-943A-5EF9413E0FBC}"/>
              </a:ext>
            </a:extLst>
          </p:cNvPr>
          <p:cNvSpPr/>
          <p:nvPr/>
        </p:nvSpPr>
        <p:spPr>
          <a:xfrm>
            <a:off x="2715860" y="1926738"/>
            <a:ext cx="1554480" cy="1733969"/>
          </a:xfrm>
          <a:prstGeom prst="roundRect">
            <a:avLst>
              <a:gd name="adj" fmla="val 5000"/>
            </a:avLst>
          </a:prstGeom>
          <a:solidFill>
            <a:srgbClr val="01235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ctangle: Rounded Corners 9">
            <a:extLst>
              <a:ext uri="{FF2B5EF4-FFF2-40B4-BE49-F238E27FC236}">
                <a16:creationId xmlns:a16="http://schemas.microsoft.com/office/drawing/2014/main" id="{79E3A824-980F-4A05-8B8D-BEE3CFA1E463}"/>
              </a:ext>
            </a:extLst>
          </p:cNvPr>
          <p:cNvSpPr/>
          <p:nvPr/>
        </p:nvSpPr>
        <p:spPr>
          <a:xfrm>
            <a:off x="4352672" y="1926738"/>
            <a:ext cx="1554480" cy="1733969"/>
          </a:xfrm>
          <a:prstGeom prst="roundRect">
            <a:avLst>
              <a:gd name="adj" fmla="val 5000"/>
            </a:avLst>
          </a:prstGeom>
          <a:solidFill>
            <a:srgbClr val="01235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ectangle: Rounded Corners 10">
            <a:extLst>
              <a:ext uri="{FF2B5EF4-FFF2-40B4-BE49-F238E27FC236}">
                <a16:creationId xmlns:a16="http://schemas.microsoft.com/office/drawing/2014/main" id="{23281924-C325-4257-B3D6-B405D0ADCAC2}"/>
              </a:ext>
            </a:extLst>
          </p:cNvPr>
          <p:cNvSpPr/>
          <p:nvPr/>
        </p:nvSpPr>
        <p:spPr>
          <a:xfrm>
            <a:off x="5989485" y="1926738"/>
            <a:ext cx="1351160" cy="1733969"/>
          </a:xfrm>
          <a:prstGeom prst="roundRect">
            <a:avLst>
              <a:gd name="adj" fmla="val 5000"/>
            </a:avLst>
          </a:prstGeom>
          <a:solidFill>
            <a:srgbClr val="01235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Flowchart: Extract 11">
            <a:extLst>
              <a:ext uri="{FF2B5EF4-FFF2-40B4-BE49-F238E27FC236}">
                <a16:creationId xmlns:a16="http://schemas.microsoft.com/office/drawing/2014/main" id="{543FA8D3-3F3D-412C-9D18-64A8D2BCC708}"/>
              </a:ext>
            </a:extLst>
          </p:cNvPr>
          <p:cNvSpPr/>
          <p:nvPr/>
        </p:nvSpPr>
        <p:spPr>
          <a:xfrm rot="5400000">
            <a:off x="1005550" y="3110660"/>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3" name="Flowchart: Extract 12">
            <a:extLst>
              <a:ext uri="{FF2B5EF4-FFF2-40B4-BE49-F238E27FC236}">
                <a16:creationId xmlns:a16="http://schemas.microsoft.com/office/drawing/2014/main" id="{5DDD70A5-2D6E-4EE5-A67A-63901C16196C}"/>
              </a:ext>
            </a:extLst>
          </p:cNvPr>
          <p:cNvSpPr/>
          <p:nvPr/>
        </p:nvSpPr>
        <p:spPr>
          <a:xfrm rot="5400000">
            <a:off x="2474899" y="3110660"/>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4" name="Flowchart: Extract 13">
            <a:extLst>
              <a:ext uri="{FF2B5EF4-FFF2-40B4-BE49-F238E27FC236}">
                <a16:creationId xmlns:a16="http://schemas.microsoft.com/office/drawing/2014/main" id="{E8B14717-74E8-4AE6-9386-94EFBC5814C4}"/>
              </a:ext>
            </a:extLst>
          </p:cNvPr>
          <p:cNvSpPr/>
          <p:nvPr/>
        </p:nvSpPr>
        <p:spPr>
          <a:xfrm rot="5400000">
            <a:off x="4166153" y="3110660"/>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5" name="Flowchart: Extract 14">
            <a:extLst>
              <a:ext uri="{FF2B5EF4-FFF2-40B4-BE49-F238E27FC236}">
                <a16:creationId xmlns:a16="http://schemas.microsoft.com/office/drawing/2014/main" id="{C890C32B-4EBE-4153-82D9-B33885E4EF53}"/>
              </a:ext>
            </a:extLst>
          </p:cNvPr>
          <p:cNvSpPr/>
          <p:nvPr/>
        </p:nvSpPr>
        <p:spPr>
          <a:xfrm rot="5400000">
            <a:off x="5789643" y="3110660"/>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5CFE543E-8D76-4215-BE4E-231EB527D294}"/>
              </a:ext>
            </a:extLst>
          </p:cNvPr>
          <p:cNvSpPr txBox="1"/>
          <p:nvPr/>
        </p:nvSpPr>
        <p:spPr>
          <a:xfrm>
            <a:off x="2911607" y="1975988"/>
            <a:ext cx="1252297" cy="139854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ctr" defTabSz="1244600">
              <a:lnSpc>
                <a:spcPct val="90000"/>
              </a:lnSpc>
              <a:spcBef>
                <a:spcPct val="0"/>
              </a:spcBef>
              <a:spcAft>
                <a:spcPts val="0"/>
              </a:spcAft>
              <a:buNone/>
            </a:pPr>
            <a:r>
              <a:rPr lang="en-US" sz="1600" b="1" kern="1200" dirty="0">
                <a:solidFill>
                  <a:schemeClr val="bg1"/>
                </a:solidFill>
              </a:rPr>
              <a:t>3.</a:t>
            </a:r>
          </a:p>
          <a:p>
            <a:pPr lvl="0" algn="ctr" defTabSz="1244600">
              <a:lnSpc>
                <a:spcPct val="90000"/>
              </a:lnSpc>
              <a:spcAft>
                <a:spcPts val="0"/>
              </a:spcAft>
            </a:pPr>
            <a:r>
              <a:rPr lang="en-US" sz="1600" b="1" dirty="0">
                <a:solidFill>
                  <a:schemeClr val="bg1"/>
                </a:solidFill>
              </a:rPr>
              <a:t>Techniques and </a:t>
            </a:r>
            <a:r>
              <a:rPr lang="en-US" sz="1600" b="1" kern="1200" dirty="0">
                <a:solidFill>
                  <a:schemeClr val="bg1"/>
                </a:solidFill>
              </a:rPr>
              <a:t>Tools to Transform Data and Inform Decisions</a:t>
            </a:r>
          </a:p>
        </p:txBody>
      </p:sp>
      <p:sp>
        <p:nvSpPr>
          <p:cNvPr id="20" name="TextBox 19">
            <a:extLst>
              <a:ext uri="{FF2B5EF4-FFF2-40B4-BE49-F238E27FC236}">
                <a16:creationId xmlns:a16="http://schemas.microsoft.com/office/drawing/2014/main" id="{64D6D8DF-3D32-47B9-9F9B-202609321A83}"/>
              </a:ext>
            </a:extLst>
          </p:cNvPr>
          <p:cNvSpPr txBox="1"/>
          <p:nvPr/>
        </p:nvSpPr>
        <p:spPr>
          <a:xfrm>
            <a:off x="1385633" y="1975988"/>
            <a:ext cx="1133280" cy="139854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ctr" defTabSz="1244600">
              <a:lnSpc>
                <a:spcPct val="90000"/>
              </a:lnSpc>
              <a:spcBef>
                <a:spcPct val="0"/>
              </a:spcBef>
              <a:spcAft>
                <a:spcPts val="0"/>
              </a:spcAft>
              <a:buNone/>
            </a:pPr>
            <a:r>
              <a:rPr lang="en-US" sz="1600" b="1" kern="1200" dirty="0">
                <a:solidFill>
                  <a:schemeClr val="bg1"/>
                </a:solidFill>
              </a:rPr>
              <a:t>2. </a:t>
            </a:r>
          </a:p>
          <a:p>
            <a:pPr marL="0" lvl="0" indent="0" algn="ctr" defTabSz="1244600">
              <a:lnSpc>
                <a:spcPct val="90000"/>
              </a:lnSpc>
              <a:spcBef>
                <a:spcPct val="0"/>
              </a:spcBef>
              <a:spcAft>
                <a:spcPts val="0"/>
              </a:spcAft>
              <a:buNone/>
            </a:pPr>
            <a:r>
              <a:rPr lang="en-US" sz="1600" b="1" kern="1200" dirty="0">
                <a:solidFill>
                  <a:schemeClr val="bg1"/>
                </a:solidFill>
              </a:rPr>
              <a:t>Data Sources and Types</a:t>
            </a:r>
          </a:p>
        </p:txBody>
      </p:sp>
      <p:sp>
        <p:nvSpPr>
          <p:cNvPr id="21" name="TextBox 20">
            <a:extLst>
              <a:ext uri="{FF2B5EF4-FFF2-40B4-BE49-F238E27FC236}">
                <a16:creationId xmlns:a16="http://schemas.microsoft.com/office/drawing/2014/main" id="{91653A3E-CC16-4780-8B9B-6B5C0466D7F8}"/>
              </a:ext>
            </a:extLst>
          </p:cNvPr>
          <p:cNvSpPr txBox="1"/>
          <p:nvPr/>
        </p:nvSpPr>
        <p:spPr>
          <a:xfrm>
            <a:off x="4503929" y="1996433"/>
            <a:ext cx="1312922" cy="139854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ctr" defTabSz="1244600">
              <a:lnSpc>
                <a:spcPct val="90000"/>
              </a:lnSpc>
              <a:spcBef>
                <a:spcPct val="0"/>
              </a:spcBef>
              <a:spcAft>
                <a:spcPts val="0"/>
              </a:spcAft>
              <a:buNone/>
            </a:pPr>
            <a:r>
              <a:rPr lang="en-US" sz="1600" b="1" kern="1200" dirty="0">
                <a:solidFill>
                  <a:schemeClr val="bg1"/>
                </a:solidFill>
              </a:rPr>
              <a:t>4.</a:t>
            </a:r>
          </a:p>
          <a:p>
            <a:pPr marL="0" lvl="0" indent="0" algn="ctr" defTabSz="1244600">
              <a:lnSpc>
                <a:spcPct val="90000"/>
              </a:lnSpc>
              <a:spcBef>
                <a:spcPct val="0"/>
              </a:spcBef>
              <a:spcAft>
                <a:spcPts val="0"/>
              </a:spcAft>
              <a:buNone/>
            </a:pPr>
            <a:r>
              <a:rPr lang="en-US" sz="1600" b="1" kern="1200" dirty="0">
                <a:solidFill>
                  <a:schemeClr val="bg1"/>
                </a:solidFill>
              </a:rPr>
              <a:t>Data Management and Governance</a:t>
            </a:r>
          </a:p>
        </p:txBody>
      </p:sp>
      <p:sp>
        <p:nvSpPr>
          <p:cNvPr id="23" name="TextBox 22">
            <a:extLst>
              <a:ext uri="{FF2B5EF4-FFF2-40B4-BE49-F238E27FC236}">
                <a16:creationId xmlns:a16="http://schemas.microsoft.com/office/drawing/2014/main" id="{6A527538-B932-428C-9034-1C1B7DAFCB44}"/>
              </a:ext>
            </a:extLst>
          </p:cNvPr>
          <p:cNvSpPr txBox="1"/>
          <p:nvPr/>
        </p:nvSpPr>
        <p:spPr>
          <a:xfrm>
            <a:off x="6046773" y="2003721"/>
            <a:ext cx="1312922" cy="140051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ctr" defTabSz="1244600">
              <a:lnSpc>
                <a:spcPct val="90000"/>
              </a:lnSpc>
              <a:spcBef>
                <a:spcPct val="0"/>
              </a:spcBef>
              <a:spcAft>
                <a:spcPts val="0"/>
              </a:spcAft>
              <a:buNone/>
            </a:pPr>
            <a:r>
              <a:rPr lang="en-US" sz="1600" b="1" dirty="0">
                <a:solidFill>
                  <a:schemeClr val="bg1"/>
                </a:solidFill>
              </a:rPr>
              <a:t>5.</a:t>
            </a:r>
          </a:p>
          <a:p>
            <a:pPr marL="0" lvl="0" indent="0" algn="ctr" defTabSz="1244600">
              <a:lnSpc>
                <a:spcPct val="90000"/>
              </a:lnSpc>
              <a:spcBef>
                <a:spcPct val="0"/>
              </a:spcBef>
              <a:spcAft>
                <a:spcPts val="0"/>
              </a:spcAft>
              <a:buNone/>
            </a:pPr>
            <a:r>
              <a:rPr lang="en-US" sz="1600" b="1" dirty="0">
                <a:solidFill>
                  <a:schemeClr val="bg1"/>
                </a:solidFill>
              </a:rPr>
              <a:t>Data-Informed </a:t>
            </a:r>
            <a:r>
              <a:rPr lang="en-US" sz="1600" b="1" kern="1200" dirty="0">
                <a:solidFill>
                  <a:schemeClr val="bg1"/>
                </a:solidFill>
              </a:rPr>
              <a:t>Decision Making Examples</a:t>
            </a:r>
          </a:p>
        </p:txBody>
      </p:sp>
      <p:sp>
        <p:nvSpPr>
          <p:cNvPr id="26" name="Rectangle 25">
            <a:extLst>
              <a:ext uri="{FF2B5EF4-FFF2-40B4-BE49-F238E27FC236}">
                <a16:creationId xmlns:a16="http://schemas.microsoft.com/office/drawing/2014/main" id="{4DF75A9A-8A84-4494-BCD3-23E53AF1064B}"/>
              </a:ext>
            </a:extLst>
          </p:cNvPr>
          <p:cNvSpPr/>
          <p:nvPr/>
        </p:nvSpPr>
        <p:spPr>
          <a:xfrm>
            <a:off x="327398" y="1426645"/>
            <a:ext cx="6139822" cy="400110"/>
          </a:xfrm>
          <a:prstGeom prst="rect">
            <a:avLst/>
          </a:prstGeom>
        </p:spPr>
        <p:txBody>
          <a:bodyPr wrap="none">
            <a:spAutoFit/>
          </a:bodyPr>
          <a:lstStyle/>
          <a:p>
            <a:r>
              <a:rPr lang="en-US" altLang="en-US" b="1" dirty="0">
                <a:solidFill>
                  <a:srgbClr val="002060"/>
                </a:solidFill>
              </a:rPr>
              <a:t>Module 4 Report: ITS Data in Decision Making</a:t>
            </a:r>
            <a:endParaRPr lang="en-US" b="1" dirty="0"/>
          </a:p>
        </p:txBody>
      </p:sp>
      <p:sp>
        <p:nvSpPr>
          <p:cNvPr id="27" name="Rectangle 26">
            <a:extLst>
              <a:ext uri="{FF2B5EF4-FFF2-40B4-BE49-F238E27FC236}">
                <a16:creationId xmlns:a16="http://schemas.microsoft.com/office/drawing/2014/main" id="{6566F63D-BB32-4CC2-ABEB-EFEB1F402B20}"/>
              </a:ext>
            </a:extLst>
          </p:cNvPr>
          <p:cNvSpPr/>
          <p:nvPr/>
        </p:nvSpPr>
        <p:spPr>
          <a:xfrm>
            <a:off x="273689" y="3944073"/>
            <a:ext cx="5509842" cy="400110"/>
          </a:xfrm>
          <a:prstGeom prst="rect">
            <a:avLst/>
          </a:prstGeom>
        </p:spPr>
        <p:txBody>
          <a:bodyPr wrap="none">
            <a:spAutoFit/>
          </a:bodyPr>
          <a:lstStyle/>
          <a:p>
            <a:r>
              <a:rPr lang="en-US" altLang="en-US" b="1" dirty="0">
                <a:solidFill>
                  <a:srgbClr val="002060"/>
                </a:solidFill>
              </a:rPr>
              <a:t>This Presentation Begins with Examples</a:t>
            </a:r>
            <a:endParaRPr lang="en-US" b="1" dirty="0"/>
          </a:p>
        </p:txBody>
      </p:sp>
      <p:sp>
        <p:nvSpPr>
          <p:cNvPr id="29" name="Rectangle: Rounded Corners 28">
            <a:extLst>
              <a:ext uri="{FF2B5EF4-FFF2-40B4-BE49-F238E27FC236}">
                <a16:creationId xmlns:a16="http://schemas.microsoft.com/office/drawing/2014/main" id="{5652EF8A-F145-44C4-AE7E-D10EF43C8EE4}"/>
              </a:ext>
            </a:extLst>
          </p:cNvPr>
          <p:cNvSpPr/>
          <p:nvPr/>
        </p:nvSpPr>
        <p:spPr>
          <a:xfrm>
            <a:off x="447675" y="4406767"/>
            <a:ext cx="2381860" cy="1733969"/>
          </a:xfrm>
          <a:prstGeom prst="roundRect">
            <a:avLst>
              <a:gd name="adj" fmla="val 5000"/>
            </a:avLst>
          </a:prstGeom>
          <a:solidFill>
            <a:srgbClr val="01235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01902C61-3705-4A74-8CF1-F0BE947B0C4E}"/>
              </a:ext>
            </a:extLst>
          </p:cNvPr>
          <p:cNvSpPr txBox="1"/>
          <p:nvPr/>
        </p:nvSpPr>
        <p:spPr>
          <a:xfrm>
            <a:off x="621796" y="4496147"/>
            <a:ext cx="2011732" cy="140051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ctr" defTabSz="1244600">
              <a:lnSpc>
                <a:spcPct val="90000"/>
              </a:lnSpc>
              <a:spcBef>
                <a:spcPct val="0"/>
              </a:spcBef>
              <a:spcAft>
                <a:spcPts val="600"/>
              </a:spcAft>
              <a:buNone/>
            </a:pPr>
            <a:r>
              <a:rPr lang="en-US" sz="1600" b="1" dirty="0">
                <a:solidFill>
                  <a:schemeClr val="bg1"/>
                </a:solidFill>
              </a:rPr>
              <a:t>1. and 5.</a:t>
            </a:r>
          </a:p>
          <a:p>
            <a:pPr marL="0" lvl="0" indent="0" algn="ctr" defTabSz="1244600">
              <a:lnSpc>
                <a:spcPct val="90000"/>
              </a:lnSpc>
              <a:spcBef>
                <a:spcPct val="0"/>
              </a:spcBef>
              <a:spcAft>
                <a:spcPts val="600"/>
              </a:spcAft>
              <a:buNone/>
            </a:pPr>
            <a:r>
              <a:rPr lang="en-US" sz="1600" b="1" dirty="0">
                <a:solidFill>
                  <a:schemeClr val="bg1"/>
                </a:solidFill>
              </a:rPr>
              <a:t>Introduction and</a:t>
            </a:r>
          </a:p>
          <a:p>
            <a:pPr marL="0" lvl="0" indent="0" algn="ctr" defTabSz="1244600">
              <a:lnSpc>
                <a:spcPct val="90000"/>
              </a:lnSpc>
              <a:spcBef>
                <a:spcPct val="0"/>
              </a:spcBef>
              <a:spcAft>
                <a:spcPts val="600"/>
              </a:spcAft>
              <a:buNone/>
            </a:pPr>
            <a:r>
              <a:rPr lang="en-US" sz="1600" b="1" dirty="0">
                <a:solidFill>
                  <a:schemeClr val="bg1"/>
                </a:solidFill>
              </a:rPr>
              <a:t>Data-Informed </a:t>
            </a:r>
            <a:r>
              <a:rPr lang="en-US" sz="1600" b="1" kern="1200" dirty="0">
                <a:solidFill>
                  <a:schemeClr val="bg1"/>
                </a:solidFill>
              </a:rPr>
              <a:t>Decision Making Examples</a:t>
            </a:r>
          </a:p>
        </p:txBody>
      </p:sp>
      <p:sp>
        <p:nvSpPr>
          <p:cNvPr id="31" name="Rectangle: Rounded Corners 30">
            <a:extLst>
              <a:ext uri="{FF2B5EF4-FFF2-40B4-BE49-F238E27FC236}">
                <a16:creationId xmlns:a16="http://schemas.microsoft.com/office/drawing/2014/main" id="{B2B3C21E-C6A4-4AE7-9192-6FFF7E9031FF}"/>
              </a:ext>
            </a:extLst>
          </p:cNvPr>
          <p:cNvSpPr/>
          <p:nvPr/>
        </p:nvSpPr>
        <p:spPr>
          <a:xfrm>
            <a:off x="2928530" y="4406767"/>
            <a:ext cx="1360469" cy="1733969"/>
          </a:xfrm>
          <a:prstGeom prst="roundRect">
            <a:avLst>
              <a:gd name="adj" fmla="val 5000"/>
            </a:avLst>
          </a:prstGeom>
          <a:solidFill>
            <a:srgbClr val="01235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TextBox 31">
            <a:extLst>
              <a:ext uri="{FF2B5EF4-FFF2-40B4-BE49-F238E27FC236}">
                <a16:creationId xmlns:a16="http://schemas.microsoft.com/office/drawing/2014/main" id="{044F6E9C-D0A7-4FA8-817D-11589C0A6401}"/>
              </a:ext>
            </a:extLst>
          </p:cNvPr>
          <p:cNvSpPr txBox="1"/>
          <p:nvPr/>
        </p:nvSpPr>
        <p:spPr>
          <a:xfrm>
            <a:off x="3110340" y="4468414"/>
            <a:ext cx="1072516" cy="139854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ctr" defTabSz="1244600">
              <a:lnSpc>
                <a:spcPct val="90000"/>
              </a:lnSpc>
              <a:spcBef>
                <a:spcPct val="0"/>
              </a:spcBef>
              <a:spcAft>
                <a:spcPts val="0"/>
              </a:spcAft>
              <a:buNone/>
            </a:pPr>
            <a:r>
              <a:rPr lang="en-US" sz="1600" b="1" kern="1200" dirty="0">
                <a:solidFill>
                  <a:schemeClr val="bg1"/>
                </a:solidFill>
              </a:rPr>
              <a:t>2. </a:t>
            </a:r>
          </a:p>
          <a:p>
            <a:pPr marL="0" lvl="0" indent="0" algn="ctr" defTabSz="1244600">
              <a:lnSpc>
                <a:spcPct val="90000"/>
              </a:lnSpc>
              <a:spcBef>
                <a:spcPct val="0"/>
              </a:spcBef>
              <a:spcAft>
                <a:spcPts val="0"/>
              </a:spcAft>
              <a:buNone/>
            </a:pPr>
            <a:r>
              <a:rPr lang="en-US" sz="1600" b="1" kern="1200" dirty="0">
                <a:solidFill>
                  <a:schemeClr val="bg1"/>
                </a:solidFill>
              </a:rPr>
              <a:t>Data Sources and Types</a:t>
            </a:r>
          </a:p>
        </p:txBody>
      </p:sp>
      <p:sp>
        <p:nvSpPr>
          <p:cNvPr id="33" name="Rectangle: Rounded Corners 32">
            <a:extLst>
              <a:ext uri="{FF2B5EF4-FFF2-40B4-BE49-F238E27FC236}">
                <a16:creationId xmlns:a16="http://schemas.microsoft.com/office/drawing/2014/main" id="{13E5EEB2-CFF5-4026-BB77-BFDF3D1AEE3A}"/>
              </a:ext>
            </a:extLst>
          </p:cNvPr>
          <p:cNvSpPr/>
          <p:nvPr/>
        </p:nvSpPr>
        <p:spPr>
          <a:xfrm>
            <a:off x="6125971" y="4406767"/>
            <a:ext cx="1554480" cy="1733969"/>
          </a:xfrm>
          <a:prstGeom prst="roundRect">
            <a:avLst>
              <a:gd name="adj" fmla="val 5000"/>
            </a:avLst>
          </a:prstGeom>
          <a:solidFill>
            <a:srgbClr val="01235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4E81B640-42AE-48F9-9436-D0923A746234}"/>
              </a:ext>
            </a:extLst>
          </p:cNvPr>
          <p:cNvSpPr txBox="1"/>
          <p:nvPr/>
        </p:nvSpPr>
        <p:spPr>
          <a:xfrm>
            <a:off x="6283532" y="4476462"/>
            <a:ext cx="1312922" cy="139854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ctr" defTabSz="1244600">
              <a:lnSpc>
                <a:spcPct val="90000"/>
              </a:lnSpc>
              <a:spcBef>
                <a:spcPct val="0"/>
              </a:spcBef>
              <a:spcAft>
                <a:spcPts val="0"/>
              </a:spcAft>
              <a:buNone/>
            </a:pPr>
            <a:r>
              <a:rPr lang="en-US" sz="1600" b="1" kern="1200" dirty="0">
                <a:solidFill>
                  <a:schemeClr val="bg1"/>
                </a:solidFill>
              </a:rPr>
              <a:t>4.</a:t>
            </a:r>
          </a:p>
          <a:p>
            <a:pPr marL="0" lvl="0" indent="0" algn="ctr" defTabSz="1244600">
              <a:lnSpc>
                <a:spcPct val="90000"/>
              </a:lnSpc>
              <a:spcBef>
                <a:spcPct val="0"/>
              </a:spcBef>
              <a:spcAft>
                <a:spcPts val="0"/>
              </a:spcAft>
              <a:buNone/>
            </a:pPr>
            <a:r>
              <a:rPr lang="en-US" sz="1600" b="1" kern="1200" dirty="0">
                <a:solidFill>
                  <a:schemeClr val="bg1"/>
                </a:solidFill>
              </a:rPr>
              <a:t>Data Management and Governance</a:t>
            </a:r>
          </a:p>
        </p:txBody>
      </p:sp>
      <p:sp>
        <p:nvSpPr>
          <p:cNvPr id="35" name="Rectangle: Rounded Corners 34">
            <a:extLst>
              <a:ext uri="{FF2B5EF4-FFF2-40B4-BE49-F238E27FC236}">
                <a16:creationId xmlns:a16="http://schemas.microsoft.com/office/drawing/2014/main" id="{6029857F-41D6-4C4F-8012-EB9B0790E191}"/>
              </a:ext>
            </a:extLst>
          </p:cNvPr>
          <p:cNvSpPr/>
          <p:nvPr/>
        </p:nvSpPr>
        <p:spPr>
          <a:xfrm>
            <a:off x="4387994" y="4406767"/>
            <a:ext cx="1638982" cy="1733969"/>
          </a:xfrm>
          <a:prstGeom prst="roundRect">
            <a:avLst>
              <a:gd name="adj" fmla="val 5000"/>
            </a:avLst>
          </a:prstGeom>
          <a:solidFill>
            <a:srgbClr val="01235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TextBox 35">
            <a:extLst>
              <a:ext uri="{FF2B5EF4-FFF2-40B4-BE49-F238E27FC236}">
                <a16:creationId xmlns:a16="http://schemas.microsoft.com/office/drawing/2014/main" id="{C50FB2A0-1F28-4F1D-A2AB-4BEA792C7D67}"/>
              </a:ext>
            </a:extLst>
          </p:cNvPr>
          <p:cNvSpPr txBox="1"/>
          <p:nvPr/>
        </p:nvSpPr>
        <p:spPr>
          <a:xfrm>
            <a:off x="4639891" y="4475050"/>
            <a:ext cx="1252297" cy="139854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ctr" defTabSz="1244600">
              <a:lnSpc>
                <a:spcPct val="90000"/>
              </a:lnSpc>
              <a:spcBef>
                <a:spcPct val="0"/>
              </a:spcBef>
              <a:spcAft>
                <a:spcPts val="0"/>
              </a:spcAft>
              <a:buNone/>
            </a:pPr>
            <a:r>
              <a:rPr lang="en-US" sz="1600" b="1" kern="1200" dirty="0">
                <a:solidFill>
                  <a:schemeClr val="bg1"/>
                </a:solidFill>
              </a:rPr>
              <a:t>3.</a:t>
            </a:r>
          </a:p>
          <a:p>
            <a:pPr marL="0" lvl="0" indent="0" algn="ctr" defTabSz="1244600">
              <a:lnSpc>
                <a:spcPct val="90000"/>
              </a:lnSpc>
              <a:spcBef>
                <a:spcPct val="0"/>
              </a:spcBef>
              <a:spcAft>
                <a:spcPts val="0"/>
              </a:spcAft>
              <a:buNone/>
            </a:pPr>
            <a:r>
              <a:rPr lang="en-US" sz="1600" b="1" kern="1200" dirty="0">
                <a:solidFill>
                  <a:schemeClr val="bg1"/>
                </a:solidFill>
              </a:rPr>
              <a:t>Techniques and Tools to Transform Data and Inform Decisions</a:t>
            </a:r>
          </a:p>
        </p:txBody>
      </p:sp>
      <p:sp>
        <p:nvSpPr>
          <p:cNvPr id="38" name="Flowchart: Extract 37">
            <a:extLst>
              <a:ext uri="{FF2B5EF4-FFF2-40B4-BE49-F238E27FC236}">
                <a16:creationId xmlns:a16="http://schemas.microsoft.com/office/drawing/2014/main" id="{BACE8221-8C8D-45D4-AE1F-941FAED82A34}"/>
              </a:ext>
            </a:extLst>
          </p:cNvPr>
          <p:cNvSpPr/>
          <p:nvPr/>
        </p:nvSpPr>
        <p:spPr>
          <a:xfrm rot="5400000">
            <a:off x="2704561" y="5599810"/>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9" name="Flowchart: Extract 38">
            <a:extLst>
              <a:ext uri="{FF2B5EF4-FFF2-40B4-BE49-F238E27FC236}">
                <a16:creationId xmlns:a16="http://schemas.microsoft.com/office/drawing/2014/main" id="{284A69A6-8E51-419B-BFC5-C7ECE6503AA2}"/>
              </a:ext>
            </a:extLst>
          </p:cNvPr>
          <p:cNvSpPr/>
          <p:nvPr/>
        </p:nvSpPr>
        <p:spPr>
          <a:xfrm rot="5400000">
            <a:off x="4128360" y="5599810"/>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0" name="Flowchart: Extract 39">
            <a:extLst>
              <a:ext uri="{FF2B5EF4-FFF2-40B4-BE49-F238E27FC236}">
                <a16:creationId xmlns:a16="http://schemas.microsoft.com/office/drawing/2014/main" id="{5A12BEF3-7159-4CD1-A4D0-18E9F8E402DC}"/>
              </a:ext>
            </a:extLst>
          </p:cNvPr>
          <p:cNvSpPr/>
          <p:nvPr/>
        </p:nvSpPr>
        <p:spPr>
          <a:xfrm rot="5400000">
            <a:off x="5950889" y="5599810"/>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2" name="Rectangle: Rounded Corners 41">
            <a:extLst>
              <a:ext uri="{FF2B5EF4-FFF2-40B4-BE49-F238E27FC236}">
                <a16:creationId xmlns:a16="http://schemas.microsoft.com/office/drawing/2014/main" id="{6CD56595-2FED-4EE3-88BA-4934D066EA1B}"/>
              </a:ext>
            </a:extLst>
          </p:cNvPr>
          <p:cNvSpPr/>
          <p:nvPr/>
        </p:nvSpPr>
        <p:spPr>
          <a:xfrm>
            <a:off x="7437098" y="1943100"/>
            <a:ext cx="695325" cy="1733969"/>
          </a:xfrm>
          <a:prstGeom prst="roundRect">
            <a:avLst>
              <a:gd name="adj" fmla="val 5000"/>
            </a:avLst>
          </a:prstGeom>
          <a:solidFill>
            <a:srgbClr val="0250A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vert="vert270"/>
          <a:lstStyle/>
          <a:p>
            <a:pPr algn="ctr">
              <a:lnSpc>
                <a:spcPct val="90000"/>
              </a:lnSpc>
              <a:spcAft>
                <a:spcPts val="0"/>
              </a:spcAft>
            </a:pPr>
            <a:r>
              <a:rPr lang="en-US" sz="1600" b="1" dirty="0"/>
              <a:t>6. </a:t>
            </a:r>
          </a:p>
          <a:p>
            <a:pPr algn="ctr">
              <a:lnSpc>
                <a:spcPct val="90000"/>
              </a:lnSpc>
              <a:spcAft>
                <a:spcPts val="0"/>
              </a:spcAft>
            </a:pPr>
            <a:r>
              <a:rPr lang="en-US" sz="1600" b="1" dirty="0"/>
              <a:t>Summary</a:t>
            </a:r>
            <a:endParaRPr lang="en-US" sz="1800" b="1" dirty="0"/>
          </a:p>
        </p:txBody>
      </p:sp>
      <p:sp>
        <p:nvSpPr>
          <p:cNvPr id="43" name="Flowchart: Extract 42">
            <a:extLst>
              <a:ext uri="{FF2B5EF4-FFF2-40B4-BE49-F238E27FC236}">
                <a16:creationId xmlns:a16="http://schemas.microsoft.com/office/drawing/2014/main" id="{1EE3EA0C-A3FF-4B8F-B92D-C8987B2B6E0B}"/>
              </a:ext>
            </a:extLst>
          </p:cNvPr>
          <p:cNvSpPr/>
          <p:nvPr/>
        </p:nvSpPr>
        <p:spPr>
          <a:xfrm rot="5400000">
            <a:off x="7275009" y="3099697"/>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4" name="Rectangle: Rounded Corners 43">
            <a:extLst>
              <a:ext uri="{FF2B5EF4-FFF2-40B4-BE49-F238E27FC236}">
                <a16:creationId xmlns:a16="http://schemas.microsoft.com/office/drawing/2014/main" id="{4509B7F3-D1C9-4758-BD67-1CF7344B792C}"/>
              </a:ext>
            </a:extLst>
          </p:cNvPr>
          <p:cNvSpPr/>
          <p:nvPr/>
        </p:nvSpPr>
        <p:spPr>
          <a:xfrm>
            <a:off x="7779445" y="4406767"/>
            <a:ext cx="695325" cy="1733969"/>
          </a:xfrm>
          <a:prstGeom prst="roundRect">
            <a:avLst>
              <a:gd name="adj" fmla="val 5000"/>
            </a:avLst>
          </a:prstGeom>
          <a:solidFill>
            <a:srgbClr val="0250A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vert="vert270"/>
          <a:lstStyle/>
          <a:p>
            <a:pPr algn="ctr">
              <a:lnSpc>
                <a:spcPct val="90000"/>
              </a:lnSpc>
              <a:spcAft>
                <a:spcPts val="0"/>
              </a:spcAft>
            </a:pPr>
            <a:r>
              <a:rPr lang="en-US" sz="1600" b="1" dirty="0"/>
              <a:t>6. </a:t>
            </a:r>
          </a:p>
          <a:p>
            <a:pPr algn="ctr">
              <a:lnSpc>
                <a:spcPct val="90000"/>
              </a:lnSpc>
              <a:spcAft>
                <a:spcPts val="0"/>
              </a:spcAft>
            </a:pPr>
            <a:r>
              <a:rPr lang="en-US" sz="1600" b="1" dirty="0"/>
              <a:t>Summary</a:t>
            </a:r>
            <a:endParaRPr lang="en-US" sz="1800" b="1" dirty="0"/>
          </a:p>
        </p:txBody>
      </p:sp>
      <p:sp>
        <p:nvSpPr>
          <p:cNvPr id="45" name="Flowchart: Extract 44">
            <a:extLst>
              <a:ext uri="{FF2B5EF4-FFF2-40B4-BE49-F238E27FC236}">
                <a16:creationId xmlns:a16="http://schemas.microsoft.com/office/drawing/2014/main" id="{BF077DED-EE7C-47BE-BD82-D65A1901869D}"/>
              </a:ext>
            </a:extLst>
          </p:cNvPr>
          <p:cNvSpPr/>
          <p:nvPr/>
        </p:nvSpPr>
        <p:spPr>
          <a:xfrm rot="5400000">
            <a:off x="7590426" y="5599810"/>
            <a:ext cx="414091" cy="402036"/>
          </a:xfrm>
          <a:prstGeom prst="flowChartExtract">
            <a:avLst/>
          </a:prstGeom>
          <a:solidFill>
            <a:srgbClr val="6FB3FD"/>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08465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4F909-00AE-49A1-80E2-BE77AA53AF61}"/>
              </a:ext>
            </a:extLst>
          </p:cNvPr>
          <p:cNvSpPr/>
          <p:nvPr/>
        </p:nvSpPr>
        <p:spPr bwMode="auto">
          <a:xfrm>
            <a:off x="0" y="0"/>
            <a:ext cx="9144000" cy="6096000"/>
          </a:xfrm>
          <a:prstGeom prst="rect">
            <a:avLst/>
          </a:prstGeom>
          <a:gradFill flip="none" rotWithShape="1">
            <a:gsLst>
              <a:gs pos="100000">
                <a:srgbClr val="0240A6"/>
              </a:gs>
              <a:gs pos="37000">
                <a:srgbClr val="012255"/>
              </a:gs>
              <a:gs pos="50000">
                <a:srgbClr val="012255"/>
              </a:gs>
              <a:gs pos="17000">
                <a:srgbClr val="17448F"/>
              </a:gs>
              <a:gs pos="42000">
                <a:srgbClr val="17448F"/>
              </a:gs>
              <a:gs pos="92000">
                <a:srgbClr val="01244C"/>
              </a:gs>
              <a:gs pos="23000">
                <a:srgbClr val="01244C"/>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bg1"/>
              </a:solidFill>
              <a:effectLst/>
              <a:latin typeface="Arial" charset="0"/>
            </a:endParaRPr>
          </a:p>
        </p:txBody>
      </p:sp>
      <p:sp>
        <p:nvSpPr>
          <p:cNvPr id="5" name="Text Placeholder 4">
            <a:extLst>
              <a:ext uri="{FF2B5EF4-FFF2-40B4-BE49-F238E27FC236}">
                <a16:creationId xmlns:a16="http://schemas.microsoft.com/office/drawing/2014/main" id="{A2ADDA18-8D02-49E0-A06B-D479F9DAC6FE}"/>
              </a:ext>
            </a:extLst>
          </p:cNvPr>
          <p:cNvSpPr>
            <a:spLocks noGrp="1"/>
          </p:cNvSpPr>
          <p:nvPr>
            <p:ph type="body" idx="1"/>
          </p:nvPr>
        </p:nvSpPr>
        <p:spPr>
          <a:xfrm>
            <a:off x="596470" y="474048"/>
            <a:ext cx="7174814" cy="3532164"/>
          </a:xfrm>
        </p:spPr>
        <p:txBody>
          <a:bodyPr/>
          <a:lstStyle/>
          <a:p>
            <a:r>
              <a:rPr lang="en-US" sz="6000" b="1" dirty="0">
                <a:solidFill>
                  <a:schemeClr val="bg1"/>
                </a:solidFill>
              </a:rPr>
              <a:t>Data-Informed </a:t>
            </a:r>
            <a:r>
              <a:rPr lang="en-US" sz="3600" b="1" dirty="0">
                <a:solidFill>
                  <a:schemeClr val="bg1"/>
                </a:solidFill>
              </a:rPr>
              <a:t>Decision Making</a:t>
            </a:r>
          </a:p>
          <a:p>
            <a:endParaRPr lang="en-US" sz="3600" b="1" i="1" dirty="0">
              <a:solidFill>
                <a:schemeClr val="bg1"/>
              </a:solidFill>
            </a:endParaRPr>
          </a:p>
          <a:p>
            <a:r>
              <a:rPr lang="en-US" sz="3600" b="1" i="1" dirty="0">
                <a:solidFill>
                  <a:schemeClr val="bg1"/>
                </a:solidFill>
              </a:rPr>
              <a:t>What does </a:t>
            </a:r>
          </a:p>
          <a:p>
            <a:r>
              <a:rPr lang="en-US" sz="3600" b="1" i="1" dirty="0">
                <a:solidFill>
                  <a:schemeClr val="bg1"/>
                </a:solidFill>
              </a:rPr>
              <a:t>it mean?</a:t>
            </a:r>
          </a:p>
        </p:txBody>
      </p:sp>
      <p:pic>
        <p:nvPicPr>
          <p:cNvPr id="20" name="Picture 6" descr="cars on road in between high rise buildings during daytime&#10;&#10;https://unsplash.com/photos/WxI7gCsEuMo">
            <a:extLst>
              <a:ext uri="{FF2B5EF4-FFF2-40B4-BE49-F238E27FC236}">
                <a16:creationId xmlns:a16="http://schemas.microsoft.com/office/drawing/2014/main" id="{57B4A85E-F8E0-4335-B0FA-DBFD64CCF9AA}"/>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3253496" y="4006212"/>
            <a:ext cx="2286000" cy="2172652"/>
          </a:xfrm>
          <a:prstGeom prst="ellipse">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21" name="Picture 8" descr="snow capped mountain">
            <a:extLst>
              <a:ext uri="{FF2B5EF4-FFF2-40B4-BE49-F238E27FC236}">
                <a16:creationId xmlns:a16="http://schemas.microsoft.com/office/drawing/2014/main" id="{AACF2BB8-F21A-4853-BFDF-DD4971F9034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188294" y="1512847"/>
            <a:ext cx="1396812" cy="1425008"/>
          </a:xfrm>
          <a:prstGeom prst="ellipse">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B3271F6-C754-4B2C-8B10-A5AFC6E600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29400" y="3747635"/>
            <a:ext cx="2514600" cy="2348365"/>
          </a:xfrm>
          <a:prstGeom prst="rect">
            <a:avLst/>
          </a:prstGeom>
        </p:spPr>
      </p:pic>
      <p:pic>
        <p:nvPicPr>
          <p:cNvPr id="1046" name="Picture 22" descr="Site, Concrete Construction, Pillar, Bridge Piers&#10;&#10;https://pixabay.com/photos/site-concrete-construction-pillar-1892917/">
            <a:extLst>
              <a:ext uri="{FF2B5EF4-FFF2-40B4-BE49-F238E27FC236}">
                <a16:creationId xmlns:a16="http://schemas.microsoft.com/office/drawing/2014/main" id="{1CA4A2AD-D18E-4ED7-B1E3-E982D6F3C87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280"/>
          <a:stretch/>
        </p:blipFill>
        <p:spPr bwMode="auto">
          <a:xfrm>
            <a:off x="4970934" y="2128075"/>
            <a:ext cx="1828800" cy="1839850"/>
          </a:xfrm>
          <a:prstGeom prst="ellipse">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8B2EDBAF-0F70-4B92-ACA6-B22F177C079E}"/>
              </a:ext>
            </a:extLst>
          </p:cNvPr>
          <p:cNvSpPr/>
          <p:nvPr/>
        </p:nvSpPr>
        <p:spPr>
          <a:xfrm rot="16200000">
            <a:off x="8086660" y="2932584"/>
            <a:ext cx="1883849" cy="230832"/>
          </a:xfrm>
          <a:prstGeom prst="rect">
            <a:avLst/>
          </a:prstGeom>
        </p:spPr>
        <p:txBody>
          <a:bodyPr wrap="none">
            <a:spAutoFit/>
          </a:bodyPr>
          <a:lstStyle/>
          <a:p>
            <a:pPr>
              <a:buNone/>
            </a:pPr>
            <a:r>
              <a:rPr lang="en-US" sz="900" i="1" dirty="0">
                <a:solidFill>
                  <a:schemeClr val="bg1"/>
                </a:solidFill>
                <a:latin typeface="+mn-lt"/>
              </a:rPr>
              <a:t>All images source: Pixabay.com</a:t>
            </a:r>
          </a:p>
        </p:txBody>
      </p:sp>
      <p:pic>
        <p:nvPicPr>
          <p:cNvPr id="4" name="Picture 3">
            <a:extLst>
              <a:ext uri="{FF2B5EF4-FFF2-40B4-BE49-F238E27FC236}">
                <a16:creationId xmlns:a16="http://schemas.microsoft.com/office/drawing/2014/main" id="{1321D3C7-81A9-4E8B-BEE0-CB4CFC53FACF}"/>
              </a:ext>
            </a:extLst>
          </p:cNvPr>
          <p:cNvPicPr>
            <a:picLocks noChangeAspect="1"/>
          </p:cNvPicPr>
          <p:nvPr/>
        </p:nvPicPr>
        <p:blipFill>
          <a:blip r:embed="rId8"/>
          <a:stretch>
            <a:fillRect/>
          </a:stretch>
        </p:blipFill>
        <p:spPr>
          <a:xfrm>
            <a:off x="51686" y="35010"/>
            <a:ext cx="9119086" cy="6080760"/>
          </a:xfrm>
          <a:prstGeom prst="rect">
            <a:avLst/>
          </a:prstGeom>
        </p:spPr>
      </p:pic>
    </p:spTree>
    <p:extLst>
      <p:ext uri="{BB962C8B-B14F-4D97-AF65-F5344CB8AC3E}">
        <p14:creationId xmlns:p14="http://schemas.microsoft.com/office/powerpoint/2010/main" val="124465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D73D-3BB9-428B-BFE3-90157BAF0A2C}"/>
              </a:ext>
            </a:extLst>
          </p:cNvPr>
          <p:cNvSpPr>
            <a:spLocks noGrp="1"/>
          </p:cNvSpPr>
          <p:nvPr>
            <p:ph type="title"/>
          </p:nvPr>
        </p:nvSpPr>
        <p:spPr/>
        <p:txBody>
          <a:bodyPr/>
          <a:lstStyle/>
          <a:p>
            <a:r>
              <a:rPr lang="en-US" dirty="0">
                <a:solidFill>
                  <a:srgbClr val="336699"/>
                </a:solidFill>
              </a:rPr>
              <a:t>Why Data-Informed Decision Making?</a:t>
            </a:r>
          </a:p>
        </p:txBody>
      </p:sp>
      <p:sp>
        <p:nvSpPr>
          <p:cNvPr id="3" name="Content Placeholder 2">
            <a:extLst>
              <a:ext uri="{FF2B5EF4-FFF2-40B4-BE49-F238E27FC236}">
                <a16:creationId xmlns:a16="http://schemas.microsoft.com/office/drawing/2014/main" id="{9A87AED6-5DC7-4FEE-91D9-965DA0B6B974}"/>
              </a:ext>
            </a:extLst>
          </p:cNvPr>
          <p:cNvSpPr>
            <a:spLocks noGrp="1"/>
          </p:cNvSpPr>
          <p:nvPr>
            <p:ph idx="1"/>
          </p:nvPr>
        </p:nvSpPr>
        <p:spPr>
          <a:xfrm>
            <a:off x="457200" y="1676400"/>
            <a:ext cx="8229600" cy="4144963"/>
          </a:xfrm>
        </p:spPr>
        <p:txBody>
          <a:bodyPr/>
          <a:lstStyle/>
          <a:p>
            <a:pPr>
              <a:spcAft>
                <a:spcPts val="1200"/>
              </a:spcAft>
            </a:pPr>
            <a:r>
              <a:rPr lang="en-US" sz="2000" dirty="0"/>
              <a:t>Using the right data to make decisions more </a:t>
            </a:r>
            <a:r>
              <a:rPr lang="en-US" sz="2000" b="1" dirty="0">
                <a:solidFill>
                  <a:srgbClr val="336699"/>
                </a:solidFill>
              </a:rPr>
              <a:t>quickly, simply, consistently, transparently, proactively, and more optimally</a:t>
            </a:r>
            <a:r>
              <a:rPr lang="en-US" sz="2000" dirty="0">
                <a:solidFill>
                  <a:srgbClr val="336699"/>
                </a:solidFill>
              </a:rPr>
              <a:t> </a:t>
            </a:r>
            <a:r>
              <a:rPr lang="en-US" sz="2000" dirty="0"/>
              <a:t>to efficiently deliver on the agency’s mission, goals, and objectives.</a:t>
            </a:r>
          </a:p>
          <a:p>
            <a:pPr>
              <a:tabLst>
                <a:tab pos="7997825" algn="l"/>
              </a:tabLst>
            </a:pPr>
            <a:r>
              <a:rPr lang="en-US" sz="2000" dirty="0"/>
              <a:t>Relevant to every level of an organization and 	 every business line from the front-line 	 operator to the Director or 	 Administrator’s	 office.</a:t>
            </a:r>
          </a:p>
          <a:p>
            <a:endParaRPr lang="en-US" sz="2000" b="1" dirty="0"/>
          </a:p>
          <a:p>
            <a:pPr marL="173736" indent="0">
              <a:buNone/>
            </a:pPr>
            <a:endParaRPr lang="en-US" sz="2000" b="1" dirty="0"/>
          </a:p>
        </p:txBody>
      </p:sp>
      <p:pic>
        <p:nvPicPr>
          <p:cNvPr id="4" name="Picture 3">
            <a:extLst>
              <a:ext uri="{FF2B5EF4-FFF2-40B4-BE49-F238E27FC236}">
                <a16:creationId xmlns:a16="http://schemas.microsoft.com/office/drawing/2014/main" id="{999CC644-2870-46E1-9040-1AD06D09658C}"/>
              </a:ext>
            </a:extLst>
          </p:cNvPr>
          <p:cNvPicPr/>
          <p:nvPr/>
        </p:nvPicPr>
        <p:blipFill>
          <a:blip r:embed="rId3">
            <a:extLst>
              <a:ext uri="{28A0092B-C50C-407E-A947-70E740481C1C}">
                <a14:useLocalDpi xmlns:a14="http://schemas.microsoft.com/office/drawing/2010/main"/>
              </a:ext>
            </a:extLst>
          </a:blip>
          <a:stretch>
            <a:fillRect/>
          </a:stretch>
        </p:blipFill>
        <p:spPr>
          <a:xfrm>
            <a:off x="2362200" y="3200400"/>
            <a:ext cx="6120167" cy="2781300"/>
          </a:xfrm>
          <a:prstGeom prst="rect">
            <a:avLst/>
          </a:prstGeom>
        </p:spPr>
      </p:pic>
      <p:sp>
        <p:nvSpPr>
          <p:cNvPr id="5" name="Rectangle 4">
            <a:extLst>
              <a:ext uri="{FF2B5EF4-FFF2-40B4-BE49-F238E27FC236}">
                <a16:creationId xmlns:a16="http://schemas.microsoft.com/office/drawing/2014/main" id="{F4C7F250-F8E7-41F6-A38D-B411ED52688D}"/>
              </a:ext>
            </a:extLst>
          </p:cNvPr>
          <p:cNvSpPr/>
          <p:nvPr/>
        </p:nvSpPr>
        <p:spPr>
          <a:xfrm>
            <a:off x="6612028" y="5981700"/>
            <a:ext cx="1897635" cy="246221"/>
          </a:xfrm>
          <a:prstGeom prst="rect">
            <a:avLst/>
          </a:prstGeom>
        </p:spPr>
        <p:txBody>
          <a:bodyPr wrap="none">
            <a:spAutoFit/>
          </a:bodyPr>
          <a:lstStyle/>
          <a:p>
            <a:pPr marL="173736" indent="0" algn="r">
              <a:buNone/>
            </a:pPr>
            <a:r>
              <a:rPr lang="en-US" sz="1000" b="1" dirty="0">
                <a:latin typeface="+mn-lt"/>
              </a:rPr>
              <a:t>Source: Shah et al., 2019</a:t>
            </a:r>
          </a:p>
        </p:txBody>
      </p:sp>
    </p:spTree>
    <p:extLst>
      <p:ext uri="{BB962C8B-B14F-4D97-AF65-F5344CB8AC3E}">
        <p14:creationId xmlns:p14="http://schemas.microsoft.com/office/powerpoint/2010/main" val="67769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D79C-D75D-4120-A80B-D7F908137C0E}"/>
              </a:ext>
            </a:extLst>
          </p:cNvPr>
          <p:cNvSpPr>
            <a:spLocks noGrp="1"/>
          </p:cNvSpPr>
          <p:nvPr>
            <p:ph type="title"/>
          </p:nvPr>
        </p:nvSpPr>
        <p:spPr/>
        <p:txBody>
          <a:bodyPr/>
          <a:lstStyle/>
          <a:p>
            <a:r>
              <a:rPr lang="en-US" dirty="0">
                <a:solidFill>
                  <a:srgbClr val="336699"/>
                </a:solidFill>
              </a:rPr>
              <a:t>Decision Making: Front Line</a:t>
            </a:r>
          </a:p>
        </p:txBody>
      </p:sp>
      <p:sp>
        <p:nvSpPr>
          <p:cNvPr id="3" name="Content Placeholder 2">
            <a:extLst>
              <a:ext uri="{FF2B5EF4-FFF2-40B4-BE49-F238E27FC236}">
                <a16:creationId xmlns:a16="http://schemas.microsoft.com/office/drawing/2014/main" id="{68BCF3A1-6EE1-444A-9257-57EB42263482}"/>
              </a:ext>
            </a:extLst>
          </p:cNvPr>
          <p:cNvSpPr>
            <a:spLocks noGrp="1"/>
          </p:cNvSpPr>
          <p:nvPr>
            <p:ph idx="1"/>
          </p:nvPr>
        </p:nvSpPr>
        <p:spPr>
          <a:xfrm>
            <a:off x="457200" y="1524000"/>
            <a:ext cx="3733800" cy="4525963"/>
          </a:xfrm>
        </p:spPr>
        <p:txBody>
          <a:bodyPr/>
          <a:lstStyle/>
          <a:p>
            <a:pPr marL="173736" indent="0">
              <a:buNone/>
            </a:pPr>
            <a:r>
              <a:rPr lang="en-US" sz="2000" dirty="0"/>
              <a:t>Queue monitoring by off-duty law enforcement officer at a work zone using the Delta Speed tool</a:t>
            </a:r>
          </a:p>
          <a:p>
            <a:pPr marL="173736" indent="0" algn="r">
              <a:buNone/>
            </a:pPr>
            <a:r>
              <a:rPr lang="en-US" sz="2000" i="1" dirty="0"/>
              <a:t>-Indiana DOT</a:t>
            </a:r>
            <a:endParaRPr lang="en-US" sz="2000" dirty="0"/>
          </a:p>
        </p:txBody>
      </p:sp>
      <p:sp>
        <p:nvSpPr>
          <p:cNvPr id="4" name="Content Placeholder 2">
            <a:extLst>
              <a:ext uri="{FF2B5EF4-FFF2-40B4-BE49-F238E27FC236}">
                <a16:creationId xmlns:a16="http://schemas.microsoft.com/office/drawing/2014/main" id="{CD1301B9-0A09-46B0-A920-A9172F4EB958}"/>
              </a:ext>
            </a:extLst>
          </p:cNvPr>
          <p:cNvSpPr txBox="1">
            <a:spLocks/>
          </p:cNvSpPr>
          <p:nvPr/>
        </p:nvSpPr>
        <p:spPr bwMode="auto">
          <a:xfrm>
            <a:off x="4800600" y="1524000"/>
            <a:ext cx="3886200" cy="4525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buFont typeface="Wingdings" panose="05000000000000000000" pitchFamily="2" charset="2"/>
              <a:buNone/>
              <a:tabLst>
                <a:tab pos="3657600" algn="r"/>
              </a:tabLst>
            </a:pPr>
            <a:r>
              <a:rPr lang="en-US" sz="2000" kern="0" dirty="0"/>
              <a:t>Better maintenance priorities using crowdsourced data from 511 app and Waze 	</a:t>
            </a:r>
          </a:p>
          <a:p>
            <a:pPr marL="173736" indent="0">
              <a:buFont typeface="Wingdings" panose="05000000000000000000" pitchFamily="2" charset="2"/>
              <a:buNone/>
              <a:tabLst>
                <a:tab pos="3657600" algn="r"/>
              </a:tabLst>
            </a:pPr>
            <a:r>
              <a:rPr lang="en-US" sz="2000" i="1" kern="0" dirty="0"/>
              <a:t>	-Delaware DOT</a:t>
            </a:r>
          </a:p>
        </p:txBody>
      </p:sp>
      <p:pic>
        <p:nvPicPr>
          <p:cNvPr id="6" name="Picture 5">
            <a:extLst>
              <a:ext uri="{FF2B5EF4-FFF2-40B4-BE49-F238E27FC236}">
                <a16:creationId xmlns:a16="http://schemas.microsoft.com/office/drawing/2014/main" id="{1514BD22-57E9-4CD6-9BF3-785151A578E1}"/>
              </a:ext>
            </a:extLst>
          </p:cNvPr>
          <p:cNvPicPr/>
          <p:nvPr/>
        </p:nvPicPr>
        <p:blipFill>
          <a:blip r:embed="rId3" cstate="screen">
            <a:extLst>
              <a:ext uri="{28A0092B-C50C-407E-A947-70E740481C1C}">
                <a14:useLocalDpi xmlns:a14="http://schemas.microsoft.com/office/drawing/2010/main"/>
              </a:ext>
            </a:extLst>
          </a:blip>
          <a:stretch>
            <a:fillRect/>
          </a:stretch>
        </p:blipFill>
        <p:spPr>
          <a:xfrm>
            <a:off x="4724400" y="2955691"/>
            <a:ext cx="3962400" cy="3081020"/>
          </a:xfrm>
          <a:prstGeom prst="rect">
            <a:avLst/>
          </a:prstGeom>
        </p:spPr>
      </p:pic>
      <p:sp>
        <p:nvSpPr>
          <p:cNvPr id="7" name="Rectangle 6">
            <a:extLst>
              <a:ext uri="{FF2B5EF4-FFF2-40B4-BE49-F238E27FC236}">
                <a16:creationId xmlns:a16="http://schemas.microsoft.com/office/drawing/2014/main" id="{06EBFE8D-D740-4EE0-A3D8-6E3DDB627A88}"/>
              </a:ext>
            </a:extLst>
          </p:cNvPr>
          <p:cNvSpPr/>
          <p:nvPr/>
        </p:nvSpPr>
        <p:spPr>
          <a:xfrm>
            <a:off x="7025665" y="5894827"/>
            <a:ext cx="1737335" cy="246221"/>
          </a:xfrm>
          <a:prstGeom prst="rect">
            <a:avLst/>
          </a:prstGeom>
        </p:spPr>
        <p:txBody>
          <a:bodyPr wrap="none">
            <a:spAutoFit/>
          </a:bodyPr>
          <a:lstStyle/>
          <a:p>
            <a:pPr marL="173736" indent="0" algn="r">
              <a:buNone/>
            </a:pPr>
            <a:r>
              <a:rPr lang="en-US" sz="1000" b="1" dirty="0">
                <a:latin typeface="+mn-lt"/>
              </a:rPr>
              <a:t>Source: Delaware DOT</a:t>
            </a:r>
          </a:p>
        </p:txBody>
      </p:sp>
      <p:pic>
        <p:nvPicPr>
          <p:cNvPr id="8" name="Picture 7">
            <a:extLst>
              <a:ext uri="{FF2B5EF4-FFF2-40B4-BE49-F238E27FC236}">
                <a16:creationId xmlns:a16="http://schemas.microsoft.com/office/drawing/2014/main" id="{05F1C64C-4560-4ACF-BC47-568628D21F22}"/>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85800" y="3429000"/>
            <a:ext cx="3419475" cy="2395017"/>
          </a:xfrm>
          <a:prstGeom prst="rect">
            <a:avLst/>
          </a:prstGeom>
          <a:noFill/>
          <a:ln w="9525" cap="flat" cmpd="sng" algn="ctr">
            <a:solidFill>
              <a:sysClr val="windowText" lastClr="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9" name="Rectangle 8">
            <a:extLst>
              <a:ext uri="{FF2B5EF4-FFF2-40B4-BE49-F238E27FC236}">
                <a16:creationId xmlns:a16="http://schemas.microsoft.com/office/drawing/2014/main" id="{65FAA42A-D1DC-42F4-9BCD-29F39244135C}"/>
              </a:ext>
            </a:extLst>
          </p:cNvPr>
          <p:cNvSpPr/>
          <p:nvPr/>
        </p:nvSpPr>
        <p:spPr>
          <a:xfrm>
            <a:off x="2565875" y="5894826"/>
            <a:ext cx="1625125" cy="246221"/>
          </a:xfrm>
          <a:prstGeom prst="rect">
            <a:avLst/>
          </a:prstGeom>
        </p:spPr>
        <p:txBody>
          <a:bodyPr wrap="none">
            <a:spAutoFit/>
          </a:bodyPr>
          <a:lstStyle/>
          <a:p>
            <a:pPr marL="173736" indent="0" algn="r">
              <a:buNone/>
            </a:pPr>
            <a:r>
              <a:rPr lang="en-US" sz="1000" b="1" dirty="0">
                <a:latin typeface="+mn-lt"/>
              </a:rPr>
              <a:t>Source: Indiana DOT</a:t>
            </a:r>
          </a:p>
        </p:txBody>
      </p:sp>
    </p:spTree>
    <p:extLst>
      <p:ext uri="{BB962C8B-B14F-4D97-AF65-F5344CB8AC3E}">
        <p14:creationId xmlns:p14="http://schemas.microsoft.com/office/powerpoint/2010/main" val="427613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D79C-D75D-4120-A80B-D7F908137C0E}"/>
              </a:ext>
            </a:extLst>
          </p:cNvPr>
          <p:cNvSpPr>
            <a:spLocks noGrp="1"/>
          </p:cNvSpPr>
          <p:nvPr>
            <p:ph type="title"/>
          </p:nvPr>
        </p:nvSpPr>
        <p:spPr/>
        <p:txBody>
          <a:bodyPr/>
          <a:lstStyle/>
          <a:p>
            <a:r>
              <a:rPr lang="en-US" dirty="0">
                <a:solidFill>
                  <a:srgbClr val="336699"/>
                </a:solidFill>
              </a:rPr>
              <a:t>Decision Making: Program/Project Level</a:t>
            </a:r>
          </a:p>
        </p:txBody>
      </p:sp>
      <p:sp>
        <p:nvSpPr>
          <p:cNvPr id="3" name="Content Placeholder 2">
            <a:extLst>
              <a:ext uri="{FF2B5EF4-FFF2-40B4-BE49-F238E27FC236}">
                <a16:creationId xmlns:a16="http://schemas.microsoft.com/office/drawing/2014/main" id="{68BCF3A1-6EE1-444A-9257-57EB42263482}"/>
              </a:ext>
            </a:extLst>
          </p:cNvPr>
          <p:cNvSpPr>
            <a:spLocks noGrp="1"/>
          </p:cNvSpPr>
          <p:nvPr>
            <p:ph idx="1"/>
          </p:nvPr>
        </p:nvSpPr>
        <p:spPr>
          <a:xfrm>
            <a:off x="457200" y="1524000"/>
            <a:ext cx="8458200" cy="1331853"/>
          </a:xfrm>
        </p:spPr>
        <p:txBody>
          <a:bodyPr/>
          <a:lstStyle/>
          <a:p>
            <a:pPr marL="2120900" indent="-2120900">
              <a:buNone/>
            </a:pPr>
            <a:r>
              <a:rPr lang="en-US" sz="2000" b="1" dirty="0"/>
              <a:t>VDOT Mission:  	</a:t>
            </a:r>
            <a:r>
              <a:rPr lang="en-US" sz="2000" dirty="0"/>
              <a:t>“Enable easy movement of people and goods”</a:t>
            </a:r>
          </a:p>
          <a:p>
            <a:pPr marL="2120900" indent="-2120900">
              <a:buNone/>
            </a:pPr>
            <a:r>
              <a:rPr lang="en-US" sz="2000" b="1" dirty="0"/>
              <a:t>I-81 Corridor: 	</a:t>
            </a:r>
            <a:r>
              <a:rPr lang="en-US" sz="2000" dirty="0"/>
              <a:t>Highest truck volume and highly unreliable travel times</a:t>
            </a:r>
          </a:p>
          <a:p>
            <a:pPr marL="2120900" indent="-2120900">
              <a:spcAft>
                <a:spcPts val="600"/>
              </a:spcAft>
              <a:buNone/>
            </a:pPr>
            <a:r>
              <a:rPr lang="en-US" sz="2000" dirty="0"/>
              <a:t>	51% of the delay was caused by incidents</a:t>
            </a:r>
          </a:p>
          <a:p>
            <a:pPr marL="2120900" indent="-2120900">
              <a:buNone/>
            </a:pPr>
            <a:r>
              <a:rPr lang="en-US" sz="2000" b="1" dirty="0"/>
              <a:t>Decision:	</a:t>
            </a:r>
            <a:r>
              <a:rPr lang="en-US" sz="2000" b="1" i="1" dirty="0">
                <a:solidFill>
                  <a:srgbClr val="336699"/>
                </a:solidFill>
              </a:rPr>
              <a:t>Invest in Traffic Incident Management Program</a:t>
            </a:r>
            <a:endParaRPr lang="en-US" sz="2000" b="1" dirty="0">
              <a:solidFill>
                <a:srgbClr val="336699"/>
              </a:solidFill>
            </a:endParaRPr>
          </a:p>
        </p:txBody>
      </p:sp>
      <p:sp>
        <p:nvSpPr>
          <p:cNvPr id="7" name="Rectangle 6">
            <a:extLst>
              <a:ext uri="{FF2B5EF4-FFF2-40B4-BE49-F238E27FC236}">
                <a16:creationId xmlns:a16="http://schemas.microsoft.com/office/drawing/2014/main" id="{06EBFE8D-D740-4EE0-A3D8-6E3DDB627A88}"/>
              </a:ext>
            </a:extLst>
          </p:cNvPr>
          <p:cNvSpPr/>
          <p:nvPr/>
        </p:nvSpPr>
        <p:spPr>
          <a:xfrm>
            <a:off x="7117036" y="5894827"/>
            <a:ext cx="1645964" cy="246221"/>
          </a:xfrm>
          <a:prstGeom prst="rect">
            <a:avLst/>
          </a:prstGeom>
        </p:spPr>
        <p:txBody>
          <a:bodyPr wrap="none">
            <a:spAutoFit/>
          </a:bodyPr>
          <a:lstStyle/>
          <a:p>
            <a:pPr marL="173736" indent="0" algn="r">
              <a:buNone/>
            </a:pPr>
            <a:r>
              <a:rPr lang="en-US" sz="1000" b="1" dirty="0">
                <a:latin typeface="+mn-lt"/>
              </a:rPr>
              <a:t>Source: Virginia DOT</a:t>
            </a:r>
          </a:p>
        </p:txBody>
      </p:sp>
      <p:pic>
        <p:nvPicPr>
          <p:cNvPr id="10" name="Picture 9">
            <a:extLst>
              <a:ext uri="{FF2B5EF4-FFF2-40B4-BE49-F238E27FC236}">
                <a16:creationId xmlns:a16="http://schemas.microsoft.com/office/drawing/2014/main" id="{27B12A03-861A-4DF4-8A9A-0C1B6BE678A1}"/>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69900" y="3236853"/>
            <a:ext cx="8293100" cy="2516247"/>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105126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D79C-D75D-4120-A80B-D7F908137C0E}"/>
              </a:ext>
            </a:extLst>
          </p:cNvPr>
          <p:cNvSpPr>
            <a:spLocks noGrp="1"/>
          </p:cNvSpPr>
          <p:nvPr>
            <p:ph type="title"/>
          </p:nvPr>
        </p:nvSpPr>
        <p:spPr/>
        <p:txBody>
          <a:bodyPr/>
          <a:lstStyle/>
          <a:p>
            <a:r>
              <a:rPr lang="en-US" dirty="0">
                <a:solidFill>
                  <a:srgbClr val="336699"/>
                </a:solidFill>
              </a:rPr>
              <a:t>Decision Making: Enterprise Level</a:t>
            </a:r>
          </a:p>
        </p:txBody>
      </p:sp>
      <p:sp>
        <p:nvSpPr>
          <p:cNvPr id="3" name="Content Placeholder 2">
            <a:extLst>
              <a:ext uri="{FF2B5EF4-FFF2-40B4-BE49-F238E27FC236}">
                <a16:creationId xmlns:a16="http://schemas.microsoft.com/office/drawing/2014/main" id="{68BCF3A1-6EE1-444A-9257-57EB42263482}"/>
              </a:ext>
            </a:extLst>
          </p:cNvPr>
          <p:cNvSpPr>
            <a:spLocks noGrp="1"/>
          </p:cNvSpPr>
          <p:nvPr>
            <p:ph idx="1"/>
          </p:nvPr>
        </p:nvSpPr>
        <p:spPr>
          <a:xfrm>
            <a:off x="457199" y="1524000"/>
            <a:ext cx="8352711" cy="4525963"/>
          </a:xfrm>
        </p:spPr>
        <p:txBody>
          <a:bodyPr/>
          <a:lstStyle/>
          <a:p>
            <a:pPr marL="173736" indent="0">
              <a:spcAft>
                <a:spcPts val="600"/>
              </a:spcAft>
              <a:buNone/>
            </a:pPr>
            <a:r>
              <a:rPr lang="en-US" sz="2000" b="1" dirty="0"/>
              <a:t>Ohio DOT strategically redesigned their asset management process in year 2017. Estimated $400M savings over 6 years by:</a:t>
            </a:r>
          </a:p>
          <a:p>
            <a:pPr marL="688975" indent="-225425"/>
            <a:r>
              <a:rPr lang="en-US" sz="1800" dirty="0"/>
              <a:t>Considering lifecycle costs	</a:t>
            </a:r>
          </a:p>
          <a:p>
            <a:pPr marL="688975" indent="-225425"/>
            <a:r>
              <a:rPr lang="en-US" sz="1800" dirty="0"/>
              <a:t>Emphasizing pavement preservation treatments</a:t>
            </a:r>
          </a:p>
          <a:p>
            <a:pPr marL="688975" indent="-225425">
              <a:spcAft>
                <a:spcPts val="600"/>
              </a:spcAft>
            </a:pPr>
            <a:r>
              <a:rPr lang="en-US" sz="1800" dirty="0"/>
              <a:t>Collaborative and consistent decision-making procedures</a:t>
            </a:r>
          </a:p>
          <a:p>
            <a:pPr marL="169863" indent="0">
              <a:buNone/>
            </a:pPr>
            <a:r>
              <a:rPr lang="en-US" sz="2000" b="1" dirty="0"/>
              <a:t>Ohio DOT invested in accessible data and decision support tools.</a:t>
            </a:r>
          </a:p>
        </p:txBody>
      </p:sp>
      <p:pic>
        <p:nvPicPr>
          <p:cNvPr id="11" name="Picture 10">
            <a:extLst>
              <a:ext uri="{FF2B5EF4-FFF2-40B4-BE49-F238E27FC236}">
                <a16:creationId xmlns:a16="http://schemas.microsoft.com/office/drawing/2014/main" id="{0F8DA436-B18A-4EF5-B34A-A46559A3C4BF}"/>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223215" y="3810001"/>
            <a:ext cx="6340474" cy="2360744"/>
          </a:xfrm>
          <a:prstGeom prst="rect">
            <a:avLst/>
          </a:prstGeom>
          <a:noFill/>
        </p:spPr>
      </p:pic>
      <p:sp>
        <p:nvSpPr>
          <p:cNvPr id="12" name="Rectangle 11">
            <a:extLst>
              <a:ext uri="{FF2B5EF4-FFF2-40B4-BE49-F238E27FC236}">
                <a16:creationId xmlns:a16="http://schemas.microsoft.com/office/drawing/2014/main" id="{83EF16C0-C8C9-4A56-90CE-DA2FD7E9558A}"/>
              </a:ext>
            </a:extLst>
          </p:cNvPr>
          <p:cNvSpPr/>
          <p:nvPr/>
        </p:nvSpPr>
        <p:spPr>
          <a:xfrm rot="16200000">
            <a:off x="8039828" y="5400661"/>
            <a:ext cx="1293944" cy="246221"/>
          </a:xfrm>
          <a:prstGeom prst="rect">
            <a:avLst/>
          </a:prstGeom>
        </p:spPr>
        <p:txBody>
          <a:bodyPr wrap="none">
            <a:spAutoFit/>
          </a:bodyPr>
          <a:lstStyle/>
          <a:p>
            <a:pPr>
              <a:buNone/>
            </a:pPr>
            <a:r>
              <a:rPr lang="en-US" sz="1000" b="1" dirty="0">
                <a:latin typeface="+mn-lt"/>
              </a:rPr>
              <a:t>Source: Ohio DOT</a:t>
            </a:r>
          </a:p>
        </p:txBody>
      </p:sp>
    </p:spTree>
    <p:extLst>
      <p:ext uri="{BB962C8B-B14F-4D97-AF65-F5344CB8AC3E}">
        <p14:creationId xmlns:p14="http://schemas.microsoft.com/office/powerpoint/2010/main" val="934273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ITS ePrimer  Module 14: Emerging Opportunities and Challenges&amp;quot;&quot;/&gt;&lt;property id=&quot;20307&quot; value=&quot;672&quot;/&gt;&lt;/object&gt;&lt;object type=&quot;3&quot; unique_id=&quot;10004&quot;&gt;&lt;property id=&quot;20148&quot; value=&quot;5&quot;/&gt;&lt;property id=&quot;20300&quot; value=&quot;Slide 2 - &amp;quot;Instructor&amp;quot;&quot;/&gt;&lt;property id=&quot;20307&quot; value=&quot;742&quot;/&gt;&lt;/object&gt;&lt;object type=&quot;3&quot; unique_id=&quot;10005&quot;&gt;&lt;property id=&quot;20148&quot; value=&quot;5&quot;/&gt;&lt;property id=&quot;20300&quot; value=&quot;Slide 3 - &amp;quot;Learning Objectives&amp;quot;&quot;/&gt;&lt;property id=&quot;20307&quot; value=&quot;792&quot;/&gt;&lt;/object&gt;&lt;object type=&quot;3&quot; unique_id=&quot;10006&quot;&gt;&lt;property id=&quot;20148&quot; value=&quot;5&quot;/&gt;&lt;property id=&quot;20300&quot; value=&quot;Slide 4 - &amp;quot;Purpose&amp;quot;&quot;/&gt;&lt;property id=&quot;20307&quot; value=&quot;793&quot;/&gt;&lt;/object&gt;&lt;object type=&quot;3&quot; unique_id=&quot;10007&quot;&gt;&lt;property id=&quot;20148&quot; value=&quot;5&quot;/&gt;&lt;property id=&quot;20300&quot; value=&quot;Slide 5 - &amp;quot;ITS:  Past, Present and Future&amp;quot;&quot;/&gt;&lt;property id=&quot;20307&quot; value=&quot;813&quot;/&gt;&lt;/object&gt;&lt;object type=&quot;3&quot; unique_id=&quot;10008&quot;&gt;&lt;property id=&quot;20148&quot; value=&quot;5&quot;/&gt;&lt;property id=&quot;20300&quot; value=&quot;Slide 6 - &amp;quot;Major Trends in Technology and Society&amp;quot;&quot;/&gt;&lt;property id=&quot;20307&quot; value=&quot;816&quot;/&gt;&lt;/object&gt;&lt;object type=&quot;3&quot; unique_id=&quot;10009&quot;&gt;&lt;property id=&quot;20148&quot; value=&quot;5&quot;/&gt;&lt;property id=&quot;20300&quot; value=&quot;Slide 7 - &amp;quot;The First 20 years of ITS (1991-2010)&amp;amp;#x09;&amp;quot;&quot;/&gt;&lt;property id=&quot;20307&quot; value=&quot;810&quot;/&gt;&lt;/object&gt;&lt;object type=&quot;3&quot; unique_id=&quot;10010&quot;&gt;&lt;property id=&quot;20148&quot; value=&quot;5&quot;/&gt;&lt;property id=&quot;20300&quot; value=&quot;Slide 8 - &amp;quot;Technological Breakthroughs Influence the Maturation of ITS (2010-2015)&amp;amp;#x09;&amp;quot;&quot;/&gt;&lt;property id=&quot;20307&quot; value=&quot;812&quot;/&gt;&lt;/object&gt;&lt;object type=&quot;3&quot; unique_id=&quot;10011&quot;&gt;&lt;property id=&quot;20148&quot; value=&quot;5&quot;/&gt;&lt;property id=&quot;20300&quot; value=&quot;Slide 9 - &amp;quot;Poll:  Does your personal vehicle include ADAS components that are empowered by recent advances in sensor and compu&quot;/&gt;&lt;property id=&quot;20307&quot; value=&quot;824&quot;/&gt;&lt;/object&gt;&lt;object type=&quot;3&quot; unique_id=&quot;10012&quot;&gt;&lt;property id=&quot;20148&quot; value=&quot;5&quot;/&gt;&lt;property id=&quot;20300&quot; value=&quot;Slide 10 - &amp;quot;Major Shift in Public and Private Sector Roles (2016-Future)&amp;amp;#x09;&amp;quot;&quot;/&gt;&lt;property id=&quot;20307&quot; value=&quot;811&quot;/&gt;&lt;/object&gt;&lt;object type=&quot;3&quot; unique_id=&quot;10013&quot;&gt;&lt;property id=&quot;20148&quot; value=&quot;5&quot;/&gt;&lt;property id=&quot;20300&quot; value=&quot;Slide 11 - &amp;quot;Summary/Looking Ahead&amp;quot;&quot;/&gt;&lt;property id=&quot;20307&quot; value=&quot;826&quot;/&gt;&lt;/object&gt;&lt;object type=&quot;3&quot; unique_id=&quot;10014&quot;&gt;&lt;property id=&quot;20148&quot; value=&quot;5&quot;/&gt;&lt;property id=&quot;20300&quot; value=&quot;Slide 12 - &amp;quot;Summary/Looking Ahead&amp;quot;&quot;/&gt;&lt;property id=&quot;20307&quot; value=&quot;809&quot;/&gt;&lt;/object&gt;&lt;object type=&quot;3&quot; unique_id=&quot;10015&quot;&gt;&lt;property id=&quot;20148&quot; value=&quot;5&quot;/&gt;&lt;property id=&quot;20300&quot; value=&quot;Slide 13 - &amp;quot;Opportunities and Challenges for Transportation Professionals&amp;quot;&quot;/&gt;&lt;property id=&quot;20307&quot; value=&quot;820&quot;/&gt;&lt;/object&gt;&lt;object type=&quot;3&quot; unique_id=&quot;10016&quot;&gt;&lt;property id=&quot;20148&quot; value=&quot;5&quot;/&gt;&lt;property id=&quot;20300&quot; value=&quot;Slide 14 - &amp;quot;Opportunities and Challenges for Transportation Professionals&amp;quot;&quot;/&gt;&lt;property id=&quot;20307&quot; value=&quot;725&quot;/&gt;&lt;/object&gt;&lt;object type=&quot;3&quot; unique_id=&quot;10017&quot;&gt;&lt;property id=&quot;20148&quot; value=&quot;5&quot;/&gt;&lt;property id=&quot;20300&quot; value=&quot;Slide 15 - &amp;quot;Poll:  Are you contributing actively or passively to crowd-sourced data sets being used to improve transportation &quot;/&gt;&lt;property id=&quot;20307&quot; value=&quot;825&quot;/&gt;&lt;/object&gt;&lt;object type=&quot;3&quot; unique_id=&quot;10018&quot;&gt;&lt;property id=&quot;20148&quot; value=&quot;5&quot;/&gt;&lt;property id=&quot;20300&quot; value=&quot;Slide 16 - &amp;quot;Opportunities and Challenges for Transportation Professionals&amp;quot;&quot;/&gt;&lt;property id=&quot;20307&quot; value=&quot;815&quot;/&gt;&lt;/object&gt;&lt;object type=&quot;3&quot; unique_id=&quot;10019&quot;&gt;&lt;property id=&quot;20148&quot; value=&quot;5&quot;/&gt;&lt;property id=&quot;20300&quot; value=&quot;Slide 17 - &amp;quot;References and Resources&amp;quot;&quot;/&gt;&lt;property id=&quot;20307&quot; value=&quot;821&quot;/&gt;&lt;/object&gt;&lt;object type=&quot;3&quot; unique_id=&quot;10020&quot;&gt;&lt;property id=&quot;20148&quot; value=&quot;5&quot;/&gt;&lt;property id=&quot;20300&quot; value=&quot;Slide 18 - &amp;quot;References&amp;quot;&quot;/&gt;&lt;property id=&quot;20307&quot; value=&quot;823&quot;/&gt;&lt;/object&gt;&lt;object type=&quot;3&quot; unique_id=&quot;10021&quot;&gt;&lt;property id=&quot;20148&quot; value=&quot;5&quot;/&gt;&lt;property id=&quot;20300&quot; value=&quot;Slide 19 - &amp;quot;References (cont'd)&amp;quot;&quot;/&gt;&lt;property id=&quot;20307&quot; value=&quot;819&quot;/&gt;&lt;/object&gt;&lt;object type=&quot;3&quot; unique_id=&quot;10022&quot;&gt;&lt;property id=&quot;20148&quot; value=&quot;5&quot;/&gt;&lt;property id=&quot;20300&quot; value=&quot;Slide 20 - &amp;quot;References (cont'd)&amp;quot;&quot;/&gt;&lt;property id=&quot;20307&quot; value=&quot;818&quot;/&gt;&lt;/object&gt;&lt;object type=&quot;3&quot; unique_id=&quot;10023&quot;&gt;&lt;property id=&quot;20148&quot; value=&quot;5&quot;/&gt;&lt;property id=&quot;20300&quot; value=&quot;Slide 21 - &amp;quot;References (cont'd)&amp;quot;&quot;/&gt;&lt;property id=&quot;20307&quot; value=&quot;827&quot;/&gt;&lt;/object&gt;&lt;object type=&quot;3&quot; unique_id=&quot;10024&quot;&gt;&lt;property id=&quot;20148&quot; value=&quot;5&quot;/&gt;&lt;property id=&quot;20300&quot; value=&quot;Slide 22 - &amp;quot;References (cont'd)&amp;quot;&quot;/&gt;&lt;property id=&quot;20307&quot; value=&quot;778&quot;/&gt;&lt;/object&gt;&lt;object type=&quot;3&quot; unique_id=&quot;10025&quot;&gt;&lt;property id=&quot;20148&quot; value=&quot;5&quot;/&gt;&lt;property id=&quot;20300&quot; value=&quot;Slide 23 - &amp;quot;References (cont'd)&amp;quot;&quot;/&gt;&lt;property id=&quot;20307&quot; value=&quot;779&quot;/&gt;&lt;/object&gt;&lt;object type=&quot;3&quot; unique_id=&quot;10026&quot;&gt;&lt;property id=&quot;20148&quot; value=&quot;5&quot;/&gt;&lt;property id=&quot;20300&quot; value=&quot;Slide 24 - &amp;quot;For More Information&amp;quot;&quot;/&gt;&lt;property id=&quot;20307&quot; value=&quot;828&quot;/&gt;&lt;/object&gt;&lt;object type=&quot;3&quot; unique_id=&quot;10027&quot;&gt;&lt;property id=&quot;20148&quot; value=&quot;5&quot;/&gt;&lt;property id=&quot;20300&quot; value=&quot;Slide 25&quot;/&gt;&lt;property id=&quot;20307&quot; value=&quot;829&quot;/&gt;&lt;/object&gt;&lt;object type=&quot;3&quot; unique_id=&quot;10028&quot;&gt;&lt;property id=&quot;20148&quot; value=&quot;5&quot;/&gt;&lt;property id=&quot;20300&quot; value=&quot;Slide 26 - &amp;quot;ITS ePrimer Webinar Series&amp;quot;&quot;/&gt;&lt;property id=&quot;20307&quot; value=&quot;830&quot;/&gt;&lt;/object&gt;&lt;object type=&quot;3&quot; unique_id=&quot;10029&quot;&gt;&lt;property id=&quot;20148&quot; value=&quot;5&quot;/&gt;&lt;property id=&quot;20300&quot; value=&quot;Slide 27 - &amp;quot;Review Questions&amp;quot;&quot;/&gt;&lt;property id=&quot;20307&quot; value=&quot;817&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2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43211</TotalTime>
  <Words>5989</Words>
  <Application>Microsoft Office PowerPoint</Application>
  <PresentationFormat>On-screen Show (4:3)</PresentationFormat>
  <Paragraphs>416</Paragraphs>
  <Slides>31</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Arial Unicode MS</vt:lpstr>
      <vt:lpstr>Calibri Light</vt:lpstr>
      <vt:lpstr>charter</vt:lpstr>
      <vt:lpstr>Tahoma</vt:lpstr>
      <vt:lpstr>Wingdings</vt:lpstr>
      <vt:lpstr>2_RITA_Template_rev_2</vt:lpstr>
      <vt:lpstr>1_RITA_Template_rev_2</vt:lpstr>
      <vt:lpstr>ITS ePrimer  Module 4: ITS Data in Decision Making</vt:lpstr>
      <vt:lpstr>Instructor</vt:lpstr>
      <vt:lpstr>Learning Objectives</vt:lpstr>
      <vt:lpstr>Presentation versus Module Organization</vt:lpstr>
      <vt:lpstr>PowerPoint Presentation</vt:lpstr>
      <vt:lpstr>Why Data-Informed Decision Making?</vt:lpstr>
      <vt:lpstr>Decision Making: Front Line</vt:lpstr>
      <vt:lpstr>Decision Making: Program/Project Level</vt:lpstr>
      <vt:lpstr>Decision Making: Enterprise Level</vt:lpstr>
      <vt:lpstr>PowerPoint Presentation</vt:lpstr>
      <vt:lpstr>Data is Expanding</vt:lpstr>
      <vt:lpstr>Emerging Technology Data</vt:lpstr>
      <vt:lpstr>Crowdsourced Data</vt:lpstr>
      <vt:lpstr>PowerPoint Presentation</vt:lpstr>
      <vt:lpstr>Performance Management</vt:lpstr>
      <vt:lpstr>Fundamentals: Understanding Your Data</vt:lpstr>
      <vt:lpstr>Traditional v. Real-Time Analytics</vt:lpstr>
      <vt:lpstr>Analytics Trends and Terminology</vt:lpstr>
      <vt:lpstr>PowerPoint Presentation</vt:lpstr>
      <vt:lpstr>Data Governance – Traditional v. Modern</vt:lpstr>
      <vt:lpstr>Data Management – Traditional v. Modern</vt:lpstr>
      <vt:lpstr>ITS and Newer Data  for Decision Making A Summary</vt:lpstr>
      <vt:lpstr>ITS and Newer Data Opportunity &amp; Challenge</vt:lpstr>
      <vt:lpstr>Questions?</vt:lpstr>
      <vt:lpstr>Resources: Guidance, Research, Case Studies</vt:lpstr>
      <vt:lpstr>Resources: Guidance, Research, Case Studies</vt:lpstr>
      <vt:lpstr>Resources: Guidance, Research, Case Studies</vt:lpstr>
      <vt:lpstr>Resources –  Webinars, Briefings, and Web Tools</vt:lpstr>
      <vt:lpstr>Resources – Websites</vt:lpstr>
      <vt:lpstr>PowerPoint Presentation</vt:lpstr>
      <vt:lpstr>Knowledge Check</vt:lpstr>
    </vt:vector>
  </TitlesOfParts>
  <Company>RITA/BTS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92st Transportation Research Board (TRB) Annual Meeting   January 14, 2013  Intelligent Transportation Systems: Annual U.S. State-of-the-Industry Review Session # 305</dc:title>
  <dc:creator>Vaishali Shah</dc:creator>
  <cp:lastModifiedBy>Niloo Parvinashtiani</cp:lastModifiedBy>
  <cp:revision>1961</cp:revision>
  <cp:lastPrinted>2016-03-28T18:32:29Z</cp:lastPrinted>
  <dcterms:created xsi:type="dcterms:W3CDTF">2016-03-21T09:39:04Z</dcterms:created>
  <dcterms:modified xsi:type="dcterms:W3CDTF">2021-07-27T18:22:40Z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Picture</vt:lpwstr>
  </property>
  <property fmtid="{D5CDD505-2E9C-101B-9397-08002B2CF9AE}" pid="3" name="ContentTypeId">
    <vt:lpwstr>0x010100B1C14FF59FA2E44DAD8098807D296F58</vt:lpwstr>
  </property>
  <property fmtid="{D5CDD505-2E9C-101B-9397-08002B2CF9AE}" pid="4" name="Date">
    <vt:lpwstr/>
  </property>
  <property fmtid="{D5CDD505-2E9C-101B-9397-08002B2CF9AE}" pid="5" name="Type of Meeting">
    <vt:lpwstr>Technical Team Meeting</vt:lpwstr>
  </property>
  <property fmtid="{D5CDD505-2E9C-101B-9397-08002B2CF9AE}" pid="6" name="Date of Meeting">
    <vt:lpwstr/>
  </property>
</Properties>
</file>