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42"/>
  </p:notesMasterIdLst>
  <p:handoutMasterIdLst>
    <p:handoutMasterId r:id="rId43"/>
  </p:handoutMasterIdLst>
  <p:sldIdLst>
    <p:sldId id="286" r:id="rId2"/>
    <p:sldId id="337" r:id="rId3"/>
    <p:sldId id="338" r:id="rId4"/>
    <p:sldId id="339" r:id="rId5"/>
    <p:sldId id="340" r:id="rId6"/>
    <p:sldId id="341" r:id="rId7"/>
    <p:sldId id="342" r:id="rId8"/>
    <p:sldId id="336" r:id="rId9"/>
    <p:sldId id="332" r:id="rId10"/>
    <p:sldId id="318" r:id="rId11"/>
    <p:sldId id="333" r:id="rId12"/>
    <p:sldId id="321" r:id="rId13"/>
    <p:sldId id="291" r:id="rId14"/>
    <p:sldId id="293" r:id="rId15"/>
    <p:sldId id="326" r:id="rId16"/>
    <p:sldId id="294" r:id="rId17"/>
    <p:sldId id="295" r:id="rId18"/>
    <p:sldId id="299" r:id="rId19"/>
    <p:sldId id="300" r:id="rId20"/>
    <p:sldId id="301" r:id="rId21"/>
    <p:sldId id="302" r:id="rId22"/>
    <p:sldId id="303" r:id="rId23"/>
    <p:sldId id="296" r:id="rId24"/>
    <p:sldId id="297" r:id="rId25"/>
    <p:sldId id="298" r:id="rId26"/>
    <p:sldId id="330" r:id="rId27"/>
    <p:sldId id="331" r:id="rId28"/>
    <p:sldId id="327" r:id="rId29"/>
    <p:sldId id="315" r:id="rId30"/>
    <p:sldId id="345" r:id="rId31"/>
    <p:sldId id="306" r:id="rId32"/>
    <p:sldId id="343" r:id="rId33"/>
    <p:sldId id="307" r:id="rId34"/>
    <p:sldId id="314" r:id="rId35"/>
    <p:sldId id="308" r:id="rId36"/>
    <p:sldId id="309" r:id="rId37"/>
    <p:sldId id="329" r:id="rId38"/>
    <p:sldId id="344" r:id="rId39"/>
    <p:sldId id="312" r:id="rId40"/>
    <p:sldId id="313" r:id="rId41"/>
  </p:sldIdLst>
  <p:sldSz cx="10058400" cy="7772400"/>
  <p:notesSz cx="7315200" cy="9601200"/>
  <p:defaultTextStyle>
    <a:defPPr>
      <a:defRPr lang="fr-FR"/>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3" pos="3168"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Leod, Shannon E." initials="MSE" lastIdx="1" clrIdx="0">
    <p:extLst>
      <p:ext uri="{19B8F6BF-5375-455C-9EA6-DF929625EA0E}">
        <p15:presenceInfo xmlns:p15="http://schemas.microsoft.com/office/powerpoint/2012/main" userId="S-1-5-21-527237240-1500820517-725345543-2089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BCD7FF"/>
    <a:srgbClr val="CBF0FD"/>
    <a:srgbClr val="800000"/>
    <a:srgbClr val="FF9966"/>
    <a:srgbClr val="FF9900"/>
    <a:srgbClr val="FFCCFF"/>
    <a:srgbClr val="CC99FF"/>
    <a:srgbClr val="9933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6145" autoAdjust="0"/>
  </p:normalViewPr>
  <p:slideViewPr>
    <p:cSldViewPr>
      <p:cViewPr varScale="1">
        <p:scale>
          <a:sx n="103" d="100"/>
          <a:sy n="103" d="100"/>
        </p:scale>
        <p:origin x="1740" y="120"/>
      </p:cViewPr>
      <p:guideLst>
        <p:guide orient="horz" pos="2448"/>
        <p:guide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63" d="100"/>
          <a:sy n="63" d="100"/>
        </p:scale>
        <p:origin x="3134" y="43"/>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646" tIns="47823" rIns="95646" bIns="47823" rtlCol="0"/>
          <a:lstStyle>
            <a:lvl1pPr algn="l">
              <a:defRPr sz="1300"/>
            </a:lvl1pPr>
          </a:lstStyle>
          <a:p>
            <a:endParaRPr lang="fr-CA"/>
          </a:p>
        </p:txBody>
      </p:sp>
      <p:sp>
        <p:nvSpPr>
          <p:cNvPr id="3" name="Date Placeholder 2"/>
          <p:cNvSpPr>
            <a:spLocks noGrp="1"/>
          </p:cNvSpPr>
          <p:nvPr>
            <p:ph type="dt" sz="quarter" idx="1"/>
          </p:nvPr>
        </p:nvSpPr>
        <p:spPr>
          <a:xfrm>
            <a:off x="4143587" y="0"/>
            <a:ext cx="3169920" cy="480060"/>
          </a:xfrm>
          <a:prstGeom prst="rect">
            <a:avLst/>
          </a:prstGeom>
        </p:spPr>
        <p:txBody>
          <a:bodyPr vert="horz" lIns="95646" tIns="47823" rIns="95646" bIns="47823" rtlCol="0"/>
          <a:lstStyle>
            <a:lvl1pPr algn="r">
              <a:defRPr sz="1300"/>
            </a:lvl1pPr>
          </a:lstStyle>
          <a:p>
            <a:fld id="{C893647F-CFDB-421F-B443-C038DB9CC51A}" type="datetimeFigureOut">
              <a:rPr lang="fr-CA" smtClean="0"/>
              <a:t>2019-05-14</a:t>
            </a:fld>
            <a:endParaRPr lang="fr-CA"/>
          </a:p>
        </p:txBody>
      </p:sp>
      <p:sp>
        <p:nvSpPr>
          <p:cNvPr id="4" name="Footer Placeholder 3"/>
          <p:cNvSpPr>
            <a:spLocks noGrp="1"/>
          </p:cNvSpPr>
          <p:nvPr>
            <p:ph type="ftr" sz="quarter" idx="2"/>
          </p:nvPr>
        </p:nvSpPr>
        <p:spPr>
          <a:xfrm>
            <a:off x="0" y="9119474"/>
            <a:ext cx="3169920" cy="480060"/>
          </a:xfrm>
          <a:prstGeom prst="rect">
            <a:avLst/>
          </a:prstGeom>
        </p:spPr>
        <p:txBody>
          <a:bodyPr vert="horz" lIns="95646" tIns="47823" rIns="95646" bIns="47823" rtlCol="0" anchor="b"/>
          <a:lstStyle>
            <a:lvl1pPr algn="l">
              <a:defRPr sz="1300"/>
            </a:lvl1pPr>
          </a:lstStyle>
          <a:p>
            <a:endParaRPr lang="fr-CA"/>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646" tIns="47823" rIns="95646" bIns="47823" rtlCol="0" anchor="b"/>
          <a:lstStyle>
            <a:lvl1pPr algn="r">
              <a:defRPr sz="1300"/>
            </a:lvl1pPr>
          </a:lstStyle>
          <a:p>
            <a:fld id="{82E34D9C-C8BC-4470-AFD8-47599457FE05}" type="slidenum">
              <a:rPr lang="fr-CA" smtClean="0"/>
              <a:t>‹#›</a:t>
            </a:fld>
            <a:endParaRPr lang="fr-CA"/>
          </a:p>
        </p:txBody>
      </p:sp>
    </p:spTree>
    <p:extLst>
      <p:ext uri="{BB962C8B-B14F-4D97-AF65-F5344CB8AC3E}">
        <p14:creationId xmlns:p14="http://schemas.microsoft.com/office/powerpoint/2010/main" val="2147462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0060"/>
          </a:xfrm>
          <a:prstGeom prst="rect">
            <a:avLst/>
          </a:prstGeom>
        </p:spPr>
        <p:txBody>
          <a:bodyPr vert="horz" lIns="95646" tIns="47823" rIns="95646" bIns="47823" rtlCol="0"/>
          <a:lstStyle>
            <a:lvl1pPr algn="l">
              <a:defRPr sz="1300"/>
            </a:lvl1pPr>
          </a:lstStyle>
          <a:p>
            <a:endParaRPr lang="en-AU" dirty="0"/>
          </a:p>
        </p:txBody>
      </p:sp>
      <p:sp>
        <p:nvSpPr>
          <p:cNvPr id="3" name="Espace réservé de la date 2"/>
          <p:cNvSpPr>
            <a:spLocks noGrp="1"/>
          </p:cNvSpPr>
          <p:nvPr>
            <p:ph type="dt" idx="1"/>
          </p:nvPr>
        </p:nvSpPr>
        <p:spPr>
          <a:xfrm>
            <a:off x="4143587" y="0"/>
            <a:ext cx="3169920" cy="480060"/>
          </a:xfrm>
          <a:prstGeom prst="rect">
            <a:avLst/>
          </a:prstGeom>
        </p:spPr>
        <p:txBody>
          <a:bodyPr vert="horz" lIns="95646" tIns="47823" rIns="95646" bIns="47823" rtlCol="0"/>
          <a:lstStyle>
            <a:lvl1pPr algn="r">
              <a:defRPr sz="1300"/>
            </a:lvl1pPr>
          </a:lstStyle>
          <a:p>
            <a:fld id="{8DE1B724-BCA6-4C6A-80BF-FBFAFCD34625}" type="datetimeFigureOut">
              <a:rPr lang="en-AU" smtClean="0"/>
              <a:t>14/05/2019</a:t>
            </a:fld>
            <a:endParaRPr lang="en-AU" dirty="0"/>
          </a:p>
        </p:txBody>
      </p:sp>
      <p:sp>
        <p:nvSpPr>
          <p:cNvPr id="4" name="Espace réservé de l'image des diapositives 3"/>
          <p:cNvSpPr>
            <a:spLocks noGrp="1" noRot="1" noChangeAspect="1"/>
          </p:cNvSpPr>
          <p:nvPr>
            <p:ph type="sldImg" idx="2"/>
          </p:nvPr>
        </p:nvSpPr>
        <p:spPr>
          <a:xfrm>
            <a:off x="1328738" y="720725"/>
            <a:ext cx="4657725" cy="3598863"/>
          </a:xfrm>
          <a:prstGeom prst="rect">
            <a:avLst/>
          </a:prstGeom>
          <a:noFill/>
          <a:ln w="12700">
            <a:solidFill>
              <a:prstClr val="black"/>
            </a:solidFill>
          </a:ln>
        </p:spPr>
        <p:txBody>
          <a:bodyPr vert="horz" lIns="95646" tIns="47823" rIns="95646" bIns="47823" rtlCol="0" anchor="ctr"/>
          <a:lstStyle/>
          <a:p>
            <a:endParaRPr lang="fr-CA"/>
          </a:p>
        </p:txBody>
      </p:sp>
      <p:sp>
        <p:nvSpPr>
          <p:cNvPr id="5" name="Espace réservé des commentaires 4"/>
          <p:cNvSpPr>
            <a:spLocks noGrp="1"/>
          </p:cNvSpPr>
          <p:nvPr>
            <p:ph type="body" sz="quarter" idx="3"/>
          </p:nvPr>
        </p:nvSpPr>
        <p:spPr>
          <a:xfrm>
            <a:off x="731520" y="4560570"/>
            <a:ext cx="5852160" cy="4320540"/>
          </a:xfrm>
          <a:prstGeom prst="rect">
            <a:avLst/>
          </a:prstGeom>
        </p:spPr>
        <p:txBody>
          <a:bodyPr vert="horz" lIns="95646" tIns="47823" rIns="95646" bIns="47823" rtlCol="0"/>
          <a:lstStyle/>
          <a:p>
            <a:pPr lvl="0"/>
            <a:r>
              <a:rPr lang="en-AU" dirty="0" err="1"/>
              <a:t>Modifiez</a:t>
            </a:r>
            <a:r>
              <a:rPr lang="en-AU" dirty="0"/>
              <a:t> les styles du </a:t>
            </a:r>
            <a:r>
              <a:rPr lang="en-AU" dirty="0" err="1"/>
              <a:t>texte</a:t>
            </a:r>
            <a:r>
              <a:rPr lang="en-AU" dirty="0"/>
              <a:t> du masque</a:t>
            </a:r>
          </a:p>
          <a:p>
            <a:pPr lvl="1"/>
            <a:r>
              <a:rPr lang="en-AU" dirty="0" err="1"/>
              <a:t>Deuxième</a:t>
            </a:r>
            <a:r>
              <a:rPr lang="en-AU" dirty="0"/>
              <a:t> </a:t>
            </a:r>
            <a:r>
              <a:rPr lang="en-AU" dirty="0" err="1"/>
              <a:t>niveau</a:t>
            </a:r>
            <a:endParaRPr lang="en-AU" dirty="0"/>
          </a:p>
          <a:p>
            <a:pPr lvl="2"/>
            <a:r>
              <a:rPr lang="en-AU" dirty="0" err="1"/>
              <a:t>Troisième</a:t>
            </a:r>
            <a:r>
              <a:rPr lang="en-AU" dirty="0"/>
              <a:t> </a:t>
            </a:r>
            <a:r>
              <a:rPr lang="en-AU" dirty="0" err="1"/>
              <a:t>niveau</a:t>
            </a:r>
            <a:endParaRPr lang="en-AU" dirty="0"/>
          </a:p>
          <a:p>
            <a:pPr lvl="3"/>
            <a:r>
              <a:rPr lang="en-AU" dirty="0" err="1"/>
              <a:t>Quatrième</a:t>
            </a:r>
            <a:r>
              <a:rPr lang="en-AU" dirty="0"/>
              <a:t> </a:t>
            </a:r>
            <a:r>
              <a:rPr lang="en-AU" dirty="0" err="1"/>
              <a:t>niveau</a:t>
            </a:r>
            <a:endParaRPr lang="en-AU" dirty="0"/>
          </a:p>
          <a:p>
            <a:pPr lvl="4"/>
            <a:r>
              <a:rPr lang="en-AU" dirty="0" err="1"/>
              <a:t>Cinquième</a:t>
            </a:r>
            <a:r>
              <a:rPr lang="en-AU" dirty="0"/>
              <a:t> </a:t>
            </a:r>
            <a:r>
              <a:rPr lang="en-AU" dirty="0" err="1"/>
              <a:t>niveau</a:t>
            </a:r>
            <a:endParaRPr lang="en-AU" dirty="0"/>
          </a:p>
        </p:txBody>
      </p:sp>
      <p:sp>
        <p:nvSpPr>
          <p:cNvPr id="6" name="Espace réservé du pied de page 5"/>
          <p:cNvSpPr>
            <a:spLocks noGrp="1"/>
          </p:cNvSpPr>
          <p:nvPr>
            <p:ph type="ftr" sz="quarter" idx="4"/>
          </p:nvPr>
        </p:nvSpPr>
        <p:spPr>
          <a:xfrm>
            <a:off x="0" y="9119474"/>
            <a:ext cx="3169920" cy="480060"/>
          </a:xfrm>
          <a:prstGeom prst="rect">
            <a:avLst/>
          </a:prstGeom>
        </p:spPr>
        <p:txBody>
          <a:bodyPr vert="horz" lIns="95646" tIns="47823" rIns="95646" bIns="47823" rtlCol="0" anchor="b"/>
          <a:lstStyle>
            <a:lvl1pPr algn="l">
              <a:defRPr sz="1300"/>
            </a:lvl1pPr>
          </a:lstStyle>
          <a:p>
            <a:endParaRPr lang="en-AU" dirty="0"/>
          </a:p>
        </p:txBody>
      </p:sp>
      <p:sp>
        <p:nvSpPr>
          <p:cNvPr id="7" name="Espace réservé du numéro de diapositive 6"/>
          <p:cNvSpPr>
            <a:spLocks noGrp="1"/>
          </p:cNvSpPr>
          <p:nvPr>
            <p:ph type="sldNum" sz="quarter" idx="5"/>
          </p:nvPr>
        </p:nvSpPr>
        <p:spPr>
          <a:xfrm>
            <a:off x="4143587" y="9119474"/>
            <a:ext cx="3169920" cy="480060"/>
          </a:xfrm>
          <a:prstGeom prst="rect">
            <a:avLst/>
          </a:prstGeom>
        </p:spPr>
        <p:txBody>
          <a:bodyPr vert="horz" lIns="95646" tIns="47823" rIns="95646" bIns="47823" rtlCol="0" anchor="b"/>
          <a:lstStyle>
            <a:lvl1pPr algn="r">
              <a:defRPr sz="1300"/>
            </a:lvl1pPr>
          </a:lstStyle>
          <a:p>
            <a:fld id="{520DE5CB-D451-47F6-B067-EA387EEBEC5B}" type="slidenum">
              <a:rPr lang="en-AU" smtClean="0"/>
              <a:t>‹#›</a:t>
            </a:fld>
            <a:endParaRPr lang="en-AU" dirty="0"/>
          </a:p>
        </p:txBody>
      </p:sp>
    </p:spTree>
    <p:extLst>
      <p:ext uri="{BB962C8B-B14F-4D97-AF65-F5344CB8AC3E}">
        <p14:creationId xmlns:p14="http://schemas.microsoft.com/office/powerpoint/2010/main" val="4235944879"/>
      </p:ext>
    </p:extLst>
  </p:cSld>
  <p:clrMap bg1="lt1" tx1="dk1" bg2="lt2" tx2="dk2" accent1="accent1" accent2="accent2" accent3="accent3" accent4="accent4" accent5="accent5" accent6="accent6" hlink="hlink" folHlink="folHlink"/>
  <p:notesStyle>
    <a:lvl1pPr marL="0" algn="l" defTabSz="1018824" rtl="0" eaLnBrk="1" latinLnBrk="0" hangingPunct="1">
      <a:defRPr sz="1300" kern="1200">
        <a:solidFill>
          <a:schemeClr val="tx1"/>
        </a:solidFill>
        <a:latin typeface="+mn-lt"/>
        <a:ea typeface="+mn-ea"/>
        <a:cs typeface="+mn-cs"/>
      </a:defRPr>
    </a:lvl1pPr>
    <a:lvl2pPr marL="509412" algn="l" defTabSz="1018824" rtl="0" eaLnBrk="1" latinLnBrk="0" hangingPunct="1">
      <a:defRPr sz="1300" kern="1200">
        <a:solidFill>
          <a:schemeClr val="tx1"/>
        </a:solidFill>
        <a:latin typeface="+mn-lt"/>
        <a:ea typeface="+mn-ea"/>
        <a:cs typeface="+mn-cs"/>
      </a:defRPr>
    </a:lvl2pPr>
    <a:lvl3pPr marL="1018824" algn="l" defTabSz="1018824" rtl="0" eaLnBrk="1" latinLnBrk="0" hangingPunct="1">
      <a:defRPr sz="1300" kern="1200">
        <a:solidFill>
          <a:schemeClr val="tx1"/>
        </a:solidFill>
        <a:latin typeface="+mn-lt"/>
        <a:ea typeface="+mn-ea"/>
        <a:cs typeface="+mn-cs"/>
      </a:defRPr>
    </a:lvl3pPr>
    <a:lvl4pPr marL="1528237" algn="l" defTabSz="1018824" rtl="0" eaLnBrk="1" latinLnBrk="0" hangingPunct="1">
      <a:defRPr sz="1300" kern="1200">
        <a:solidFill>
          <a:schemeClr val="tx1"/>
        </a:solidFill>
        <a:latin typeface="+mn-lt"/>
        <a:ea typeface="+mn-ea"/>
        <a:cs typeface="+mn-cs"/>
      </a:defRPr>
    </a:lvl4pPr>
    <a:lvl5pPr marL="2037649" algn="l" defTabSz="1018824" rtl="0" eaLnBrk="1" latinLnBrk="0" hangingPunct="1">
      <a:defRPr sz="1300" kern="1200">
        <a:solidFill>
          <a:schemeClr val="tx1"/>
        </a:solidFill>
        <a:latin typeface="+mn-lt"/>
        <a:ea typeface="+mn-ea"/>
        <a:cs typeface="+mn-cs"/>
      </a:defRPr>
    </a:lvl5pPr>
    <a:lvl6pPr marL="2547061" algn="l" defTabSz="1018824" rtl="0" eaLnBrk="1" latinLnBrk="0" hangingPunct="1">
      <a:defRPr sz="1300" kern="1200">
        <a:solidFill>
          <a:schemeClr val="tx1"/>
        </a:solidFill>
        <a:latin typeface="+mn-lt"/>
        <a:ea typeface="+mn-ea"/>
        <a:cs typeface="+mn-cs"/>
      </a:defRPr>
    </a:lvl6pPr>
    <a:lvl7pPr marL="3056473" algn="l" defTabSz="1018824" rtl="0" eaLnBrk="1" latinLnBrk="0" hangingPunct="1">
      <a:defRPr sz="1300" kern="1200">
        <a:solidFill>
          <a:schemeClr val="tx1"/>
        </a:solidFill>
        <a:latin typeface="+mn-lt"/>
        <a:ea typeface="+mn-ea"/>
        <a:cs typeface="+mn-cs"/>
      </a:defRPr>
    </a:lvl7pPr>
    <a:lvl8pPr marL="3565886" algn="l" defTabSz="1018824" rtl="0" eaLnBrk="1" latinLnBrk="0" hangingPunct="1">
      <a:defRPr sz="1300" kern="1200">
        <a:solidFill>
          <a:schemeClr val="tx1"/>
        </a:solidFill>
        <a:latin typeface="+mn-lt"/>
        <a:ea typeface="+mn-ea"/>
        <a:cs typeface="+mn-cs"/>
      </a:defRPr>
    </a:lvl8pPr>
    <a:lvl9pPr marL="4075298" algn="l" defTabSz="10188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0DE5CB-D451-47F6-B067-EA387EEBEC5B}" type="slidenum">
              <a:rPr lang="en-AU" smtClean="0"/>
              <a:t>1</a:t>
            </a:fld>
            <a:endParaRPr lang="en-AU" dirty="0"/>
          </a:p>
        </p:txBody>
      </p:sp>
    </p:spTree>
    <p:extLst>
      <p:ext uri="{BB962C8B-B14F-4D97-AF65-F5344CB8AC3E}">
        <p14:creationId xmlns:p14="http://schemas.microsoft.com/office/powerpoint/2010/main" val="428283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10</a:t>
            </a:fld>
            <a:endParaRPr lang="en-AU" dirty="0"/>
          </a:p>
        </p:txBody>
      </p:sp>
    </p:spTree>
    <p:extLst>
      <p:ext uri="{BB962C8B-B14F-4D97-AF65-F5344CB8AC3E}">
        <p14:creationId xmlns:p14="http://schemas.microsoft.com/office/powerpoint/2010/main" val="101528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7725" cy="3598863"/>
          </a:xfrm>
        </p:spPr>
      </p:sp>
      <p:sp>
        <p:nvSpPr>
          <p:cNvPr id="3" name="Notes Placeholder 2"/>
          <p:cNvSpPr>
            <a:spLocks noGrp="1"/>
          </p:cNvSpPr>
          <p:nvPr>
            <p:ph type="body" idx="1"/>
          </p:nvPr>
        </p:nvSpPr>
        <p:spPr/>
        <p:txBody>
          <a:bodyPr/>
          <a:lstStyle/>
          <a:p>
            <a:pPr marL="0" indent="0" defTabSz="1065690">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fld id="{E0B69CC7-FCF6-4AF0-AA3A-05AD4578259D}" type="slidenum">
              <a:rPr lang="en-US" smtClean="0"/>
              <a:pPr/>
              <a:t>11</a:t>
            </a:fld>
            <a:endParaRPr lang="en-US" dirty="0"/>
          </a:p>
        </p:txBody>
      </p:sp>
    </p:spTree>
    <p:extLst>
      <p:ext uri="{BB962C8B-B14F-4D97-AF65-F5344CB8AC3E}">
        <p14:creationId xmlns:p14="http://schemas.microsoft.com/office/powerpoint/2010/main" val="237904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12</a:t>
            </a:fld>
            <a:endParaRPr lang="en-AU" dirty="0"/>
          </a:p>
        </p:txBody>
      </p:sp>
    </p:spTree>
    <p:extLst>
      <p:ext uri="{BB962C8B-B14F-4D97-AF65-F5344CB8AC3E}">
        <p14:creationId xmlns:p14="http://schemas.microsoft.com/office/powerpoint/2010/main" val="1117616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0DE5CB-D451-47F6-B067-EA387EEBEC5B}" type="slidenum">
              <a:rPr lang="en-AU" smtClean="0"/>
              <a:t>13</a:t>
            </a:fld>
            <a:endParaRPr lang="en-AU" dirty="0"/>
          </a:p>
        </p:txBody>
      </p:sp>
    </p:spTree>
    <p:extLst>
      <p:ext uri="{BB962C8B-B14F-4D97-AF65-F5344CB8AC3E}">
        <p14:creationId xmlns:p14="http://schemas.microsoft.com/office/powerpoint/2010/main" val="407625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14</a:t>
            </a:fld>
            <a:endParaRPr lang="en-AU" dirty="0"/>
          </a:p>
        </p:txBody>
      </p:sp>
    </p:spTree>
    <p:extLst>
      <p:ext uri="{BB962C8B-B14F-4D97-AF65-F5344CB8AC3E}">
        <p14:creationId xmlns:p14="http://schemas.microsoft.com/office/powerpoint/2010/main" val="2961836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15</a:t>
            </a:fld>
            <a:endParaRPr lang="en-AU" dirty="0"/>
          </a:p>
        </p:txBody>
      </p:sp>
    </p:spTree>
    <p:extLst>
      <p:ext uri="{BB962C8B-B14F-4D97-AF65-F5344CB8AC3E}">
        <p14:creationId xmlns:p14="http://schemas.microsoft.com/office/powerpoint/2010/main" val="248847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16</a:t>
            </a:fld>
            <a:endParaRPr lang="en-AU" dirty="0"/>
          </a:p>
        </p:txBody>
      </p:sp>
    </p:spTree>
    <p:extLst>
      <p:ext uri="{BB962C8B-B14F-4D97-AF65-F5344CB8AC3E}">
        <p14:creationId xmlns:p14="http://schemas.microsoft.com/office/powerpoint/2010/main" val="125600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17</a:t>
            </a:fld>
            <a:endParaRPr lang="en-AU" dirty="0"/>
          </a:p>
        </p:txBody>
      </p:sp>
    </p:spTree>
    <p:extLst>
      <p:ext uri="{BB962C8B-B14F-4D97-AF65-F5344CB8AC3E}">
        <p14:creationId xmlns:p14="http://schemas.microsoft.com/office/powerpoint/2010/main" val="495644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18</a:t>
            </a:fld>
            <a:endParaRPr lang="en-AU" dirty="0"/>
          </a:p>
        </p:txBody>
      </p:sp>
    </p:spTree>
    <p:extLst>
      <p:ext uri="{BB962C8B-B14F-4D97-AF65-F5344CB8AC3E}">
        <p14:creationId xmlns:p14="http://schemas.microsoft.com/office/powerpoint/2010/main" val="2036256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19</a:t>
            </a:fld>
            <a:endParaRPr lang="en-AU" dirty="0"/>
          </a:p>
        </p:txBody>
      </p:sp>
    </p:spTree>
    <p:extLst>
      <p:ext uri="{BB962C8B-B14F-4D97-AF65-F5344CB8AC3E}">
        <p14:creationId xmlns:p14="http://schemas.microsoft.com/office/powerpoint/2010/main" val="518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9D511DD-DAB9-1647-97C7-AACDE6029B44}" type="slidenum">
              <a:rPr lang="en-US" smtClean="0"/>
              <a:t>2</a:t>
            </a:fld>
            <a:endParaRPr lang="en-US"/>
          </a:p>
        </p:txBody>
      </p:sp>
    </p:spTree>
    <p:extLst>
      <p:ext uri="{BB962C8B-B14F-4D97-AF65-F5344CB8AC3E}">
        <p14:creationId xmlns:p14="http://schemas.microsoft.com/office/powerpoint/2010/main" val="379790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20</a:t>
            </a:fld>
            <a:endParaRPr lang="en-AU" dirty="0"/>
          </a:p>
        </p:txBody>
      </p:sp>
    </p:spTree>
    <p:extLst>
      <p:ext uri="{BB962C8B-B14F-4D97-AF65-F5344CB8AC3E}">
        <p14:creationId xmlns:p14="http://schemas.microsoft.com/office/powerpoint/2010/main" val="1180406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21</a:t>
            </a:fld>
            <a:endParaRPr lang="en-AU" dirty="0"/>
          </a:p>
        </p:txBody>
      </p:sp>
    </p:spTree>
    <p:extLst>
      <p:ext uri="{BB962C8B-B14F-4D97-AF65-F5344CB8AC3E}">
        <p14:creationId xmlns:p14="http://schemas.microsoft.com/office/powerpoint/2010/main" val="3928806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22</a:t>
            </a:fld>
            <a:endParaRPr lang="en-AU" dirty="0"/>
          </a:p>
        </p:txBody>
      </p:sp>
    </p:spTree>
    <p:extLst>
      <p:ext uri="{BB962C8B-B14F-4D97-AF65-F5344CB8AC3E}">
        <p14:creationId xmlns:p14="http://schemas.microsoft.com/office/powerpoint/2010/main" val="200061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23</a:t>
            </a:fld>
            <a:endParaRPr lang="en-AU" dirty="0"/>
          </a:p>
        </p:txBody>
      </p:sp>
    </p:spTree>
    <p:extLst>
      <p:ext uri="{BB962C8B-B14F-4D97-AF65-F5344CB8AC3E}">
        <p14:creationId xmlns:p14="http://schemas.microsoft.com/office/powerpoint/2010/main" val="1302977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24</a:t>
            </a:fld>
            <a:endParaRPr lang="en-AU" dirty="0"/>
          </a:p>
        </p:txBody>
      </p:sp>
    </p:spTree>
    <p:extLst>
      <p:ext uri="{BB962C8B-B14F-4D97-AF65-F5344CB8AC3E}">
        <p14:creationId xmlns:p14="http://schemas.microsoft.com/office/powerpoint/2010/main" val="3898006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25</a:t>
            </a:fld>
            <a:endParaRPr lang="en-AU" dirty="0"/>
          </a:p>
        </p:txBody>
      </p:sp>
    </p:spTree>
    <p:extLst>
      <p:ext uri="{BB962C8B-B14F-4D97-AF65-F5344CB8AC3E}">
        <p14:creationId xmlns:p14="http://schemas.microsoft.com/office/powerpoint/2010/main" val="3643389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26</a:t>
            </a:fld>
            <a:endParaRPr lang="en-AU" dirty="0"/>
          </a:p>
        </p:txBody>
      </p:sp>
    </p:spTree>
    <p:extLst>
      <p:ext uri="{BB962C8B-B14F-4D97-AF65-F5344CB8AC3E}">
        <p14:creationId xmlns:p14="http://schemas.microsoft.com/office/powerpoint/2010/main" val="3181038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27</a:t>
            </a:fld>
            <a:endParaRPr lang="en-AU" dirty="0"/>
          </a:p>
        </p:txBody>
      </p:sp>
    </p:spTree>
    <p:extLst>
      <p:ext uri="{BB962C8B-B14F-4D97-AF65-F5344CB8AC3E}">
        <p14:creationId xmlns:p14="http://schemas.microsoft.com/office/powerpoint/2010/main" val="1617141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28</a:t>
            </a:fld>
            <a:endParaRPr lang="en-AU" dirty="0"/>
          </a:p>
        </p:txBody>
      </p:sp>
    </p:spTree>
    <p:extLst>
      <p:ext uri="{BB962C8B-B14F-4D97-AF65-F5344CB8AC3E}">
        <p14:creationId xmlns:p14="http://schemas.microsoft.com/office/powerpoint/2010/main" val="3834909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29</a:t>
            </a:fld>
            <a:endParaRPr lang="en-AU" dirty="0"/>
          </a:p>
        </p:txBody>
      </p:sp>
    </p:spTree>
    <p:extLst>
      <p:ext uri="{BB962C8B-B14F-4D97-AF65-F5344CB8AC3E}">
        <p14:creationId xmlns:p14="http://schemas.microsoft.com/office/powerpoint/2010/main" val="144380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330200"/>
            <a:ext cx="3463925" cy="2676525"/>
          </a:xfrm>
        </p:spPr>
      </p:sp>
      <p:sp>
        <p:nvSpPr>
          <p:cNvPr id="3" name="Notes Placeholder 2"/>
          <p:cNvSpPr>
            <a:spLocks noGrp="1"/>
          </p:cNvSpPr>
          <p:nvPr>
            <p:ph type="body" idx="1"/>
          </p:nvPr>
        </p:nvSpPr>
        <p:spPr>
          <a:xfrm>
            <a:off x="831024" y="3156373"/>
            <a:ext cx="8871131" cy="3333126"/>
          </a:xfrm>
        </p:spPr>
        <p:txBody>
          <a:bodyPr>
            <a:noAutofit/>
          </a:bodyPr>
          <a:lstStyle/>
          <a:p>
            <a:pPr>
              <a:spcBef>
                <a:spcPts val="1255"/>
              </a:spcBef>
            </a:pPr>
            <a:endParaRPr lang="en-US" sz="2500" dirty="0">
              <a:solidFill>
                <a:srgbClr val="000099"/>
              </a:solidFill>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5CC99AB2-73DD-4F6A-9A81-3CB251087EA4}" type="slidenum">
              <a:rPr lang="en-US" smtClean="0"/>
              <a:pPr>
                <a:defRPr/>
              </a:pPr>
              <a:t>3</a:t>
            </a:fld>
            <a:endParaRPr lang="en-US" dirty="0"/>
          </a:p>
        </p:txBody>
      </p:sp>
    </p:spTree>
    <p:extLst>
      <p:ext uri="{BB962C8B-B14F-4D97-AF65-F5344CB8AC3E}">
        <p14:creationId xmlns:p14="http://schemas.microsoft.com/office/powerpoint/2010/main" val="1173679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30</a:t>
            </a:fld>
            <a:endParaRPr lang="en-AU" dirty="0"/>
          </a:p>
        </p:txBody>
      </p:sp>
    </p:spTree>
    <p:extLst>
      <p:ext uri="{BB962C8B-B14F-4D97-AF65-F5344CB8AC3E}">
        <p14:creationId xmlns:p14="http://schemas.microsoft.com/office/powerpoint/2010/main" val="1794482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31</a:t>
            </a:fld>
            <a:endParaRPr lang="en-AU" dirty="0"/>
          </a:p>
        </p:txBody>
      </p:sp>
    </p:spTree>
    <p:extLst>
      <p:ext uri="{BB962C8B-B14F-4D97-AF65-F5344CB8AC3E}">
        <p14:creationId xmlns:p14="http://schemas.microsoft.com/office/powerpoint/2010/main" val="2849725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32</a:t>
            </a:fld>
            <a:endParaRPr lang="en-AU" dirty="0"/>
          </a:p>
        </p:txBody>
      </p:sp>
    </p:spTree>
    <p:extLst>
      <p:ext uri="{BB962C8B-B14F-4D97-AF65-F5344CB8AC3E}">
        <p14:creationId xmlns:p14="http://schemas.microsoft.com/office/powerpoint/2010/main" val="1975417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33</a:t>
            </a:fld>
            <a:endParaRPr lang="en-AU" dirty="0"/>
          </a:p>
        </p:txBody>
      </p:sp>
    </p:spTree>
    <p:extLst>
      <p:ext uri="{BB962C8B-B14F-4D97-AF65-F5344CB8AC3E}">
        <p14:creationId xmlns:p14="http://schemas.microsoft.com/office/powerpoint/2010/main" val="819187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34</a:t>
            </a:fld>
            <a:endParaRPr lang="en-AU" dirty="0"/>
          </a:p>
        </p:txBody>
      </p:sp>
    </p:spTree>
    <p:extLst>
      <p:ext uri="{BB962C8B-B14F-4D97-AF65-F5344CB8AC3E}">
        <p14:creationId xmlns:p14="http://schemas.microsoft.com/office/powerpoint/2010/main" val="1704271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35</a:t>
            </a:fld>
            <a:endParaRPr lang="en-AU" dirty="0"/>
          </a:p>
        </p:txBody>
      </p:sp>
    </p:spTree>
    <p:extLst>
      <p:ext uri="{BB962C8B-B14F-4D97-AF65-F5344CB8AC3E}">
        <p14:creationId xmlns:p14="http://schemas.microsoft.com/office/powerpoint/2010/main" val="1831309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36</a:t>
            </a:fld>
            <a:endParaRPr lang="en-AU" dirty="0"/>
          </a:p>
        </p:txBody>
      </p:sp>
    </p:spTree>
    <p:extLst>
      <p:ext uri="{BB962C8B-B14F-4D97-AF65-F5344CB8AC3E}">
        <p14:creationId xmlns:p14="http://schemas.microsoft.com/office/powerpoint/2010/main" val="3860584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37</a:t>
            </a:fld>
            <a:endParaRPr lang="en-AU" dirty="0"/>
          </a:p>
        </p:txBody>
      </p:sp>
    </p:spTree>
    <p:extLst>
      <p:ext uri="{BB962C8B-B14F-4D97-AF65-F5344CB8AC3E}">
        <p14:creationId xmlns:p14="http://schemas.microsoft.com/office/powerpoint/2010/main" val="3500897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38</a:t>
            </a:fld>
            <a:endParaRPr lang="en-AU" dirty="0"/>
          </a:p>
        </p:txBody>
      </p:sp>
    </p:spTree>
    <p:extLst>
      <p:ext uri="{BB962C8B-B14F-4D97-AF65-F5344CB8AC3E}">
        <p14:creationId xmlns:p14="http://schemas.microsoft.com/office/powerpoint/2010/main" val="3844639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39</a:t>
            </a:fld>
            <a:endParaRPr lang="en-AU" dirty="0"/>
          </a:p>
        </p:txBody>
      </p:sp>
    </p:spTree>
    <p:extLst>
      <p:ext uri="{BB962C8B-B14F-4D97-AF65-F5344CB8AC3E}">
        <p14:creationId xmlns:p14="http://schemas.microsoft.com/office/powerpoint/2010/main" val="187738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9313" y="74613"/>
            <a:ext cx="3089275" cy="2386012"/>
          </a:xfrm>
        </p:spPr>
      </p:sp>
      <p:sp>
        <p:nvSpPr>
          <p:cNvPr id="3" name="Notes Placeholder 2"/>
          <p:cNvSpPr>
            <a:spLocks noGrp="1"/>
          </p:cNvSpPr>
          <p:nvPr>
            <p:ph type="body" idx="1"/>
          </p:nvPr>
        </p:nvSpPr>
        <p:spPr>
          <a:xfrm>
            <a:off x="380833" y="2550685"/>
            <a:ext cx="9487722" cy="3747946"/>
          </a:xfrm>
        </p:spPr>
        <p:txBody>
          <a:bodyPr/>
          <a:lstStyle/>
          <a:p>
            <a:pPr marL="0" indent="0">
              <a:buFont typeface="Arial" panose="020B0604020202020204" pitchFamily="34" charset="0"/>
              <a:buNone/>
            </a:pPr>
            <a:endParaRPr lang="en-US" sz="1700" dirty="0"/>
          </a:p>
        </p:txBody>
      </p:sp>
      <p:sp>
        <p:nvSpPr>
          <p:cNvPr id="4" name="Slide Number Placeholder 3"/>
          <p:cNvSpPr>
            <a:spLocks noGrp="1"/>
          </p:cNvSpPr>
          <p:nvPr>
            <p:ph type="sldNum" sz="quarter" idx="10"/>
          </p:nvPr>
        </p:nvSpPr>
        <p:spPr/>
        <p:txBody>
          <a:bodyPr/>
          <a:lstStyle/>
          <a:p>
            <a:pPr>
              <a:defRPr/>
            </a:pPr>
            <a:fld id="{26A591B7-54C3-4E0C-9018-7074F18321DA}" type="slidenum">
              <a:rPr lang="en-US" smtClean="0"/>
              <a:pPr>
                <a:defRPr/>
              </a:pPr>
              <a:t>4</a:t>
            </a:fld>
            <a:endParaRPr lang="en-US" dirty="0"/>
          </a:p>
        </p:txBody>
      </p:sp>
    </p:spTree>
    <p:extLst>
      <p:ext uri="{BB962C8B-B14F-4D97-AF65-F5344CB8AC3E}">
        <p14:creationId xmlns:p14="http://schemas.microsoft.com/office/powerpoint/2010/main" val="589441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40</a:t>
            </a:fld>
            <a:endParaRPr lang="en-AU" dirty="0"/>
          </a:p>
        </p:txBody>
      </p:sp>
    </p:spTree>
    <p:extLst>
      <p:ext uri="{BB962C8B-B14F-4D97-AF65-F5344CB8AC3E}">
        <p14:creationId xmlns:p14="http://schemas.microsoft.com/office/powerpoint/2010/main" val="311204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21050" y="177800"/>
            <a:ext cx="3429000" cy="2649538"/>
          </a:xfrm>
        </p:spPr>
      </p:sp>
      <p:sp>
        <p:nvSpPr>
          <p:cNvPr id="3" name="Notes Placeholder 2"/>
          <p:cNvSpPr>
            <a:spLocks noGrp="1"/>
          </p:cNvSpPr>
          <p:nvPr>
            <p:ph type="body" idx="1"/>
          </p:nvPr>
        </p:nvSpPr>
        <p:spPr>
          <a:xfrm>
            <a:off x="671520" y="2896754"/>
            <a:ext cx="8720534" cy="3528159"/>
          </a:xfrm>
        </p:spPr>
        <p:txBody>
          <a:bodyPr/>
          <a:lstStyle/>
          <a:p>
            <a:pPr>
              <a:spcBef>
                <a:spcPts val="209"/>
              </a:spcBef>
            </a:pPr>
            <a:endParaRPr lang="en-US" sz="1400" dirty="0">
              <a:latin typeface="Agency FB" panose="020B0503020202020204" pitchFamily="34" charset="0"/>
            </a:endParaRPr>
          </a:p>
        </p:txBody>
      </p:sp>
      <p:sp>
        <p:nvSpPr>
          <p:cNvPr id="4" name="Slide Number Placeholder 3"/>
          <p:cNvSpPr>
            <a:spLocks noGrp="1"/>
          </p:cNvSpPr>
          <p:nvPr>
            <p:ph type="sldNum" sz="quarter" idx="10"/>
          </p:nvPr>
        </p:nvSpPr>
        <p:spPr/>
        <p:txBody>
          <a:bodyPr/>
          <a:lstStyle/>
          <a:p>
            <a:pPr>
              <a:defRPr/>
            </a:pPr>
            <a:fld id="{F2836619-7A44-4EE6-BB9F-53D981D61109}" type="slidenum">
              <a:rPr lang="en-US" smtClean="0"/>
              <a:pPr>
                <a:defRPr/>
              </a:pPr>
              <a:t>5</a:t>
            </a:fld>
            <a:endParaRPr lang="en-US" dirty="0"/>
          </a:p>
        </p:txBody>
      </p:sp>
    </p:spTree>
    <p:extLst>
      <p:ext uri="{BB962C8B-B14F-4D97-AF65-F5344CB8AC3E}">
        <p14:creationId xmlns:p14="http://schemas.microsoft.com/office/powerpoint/2010/main" val="209914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3300" y="103188"/>
            <a:ext cx="3086100" cy="2384425"/>
          </a:xfrm>
        </p:spPr>
      </p:sp>
      <p:sp>
        <p:nvSpPr>
          <p:cNvPr id="3" name="Notes Placeholder 2"/>
          <p:cNvSpPr>
            <a:spLocks noGrp="1"/>
          </p:cNvSpPr>
          <p:nvPr>
            <p:ph type="body" idx="1"/>
          </p:nvPr>
        </p:nvSpPr>
        <p:spPr>
          <a:xfrm>
            <a:off x="463624" y="2576713"/>
            <a:ext cx="9272468" cy="3886759"/>
          </a:xfrm>
        </p:spPr>
        <p:txBody>
          <a:bodyPr/>
          <a:lstStyle/>
          <a:p>
            <a:pPr>
              <a:spcBef>
                <a:spcPts val="314"/>
              </a:spcBef>
            </a:pPr>
            <a:endParaRPr lang="en-US" sz="1500" kern="0" dirty="0">
              <a:solidFill>
                <a:schemeClr val="bg2">
                  <a:lumMod val="50000"/>
                </a:schemeClr>
              </a:solidFill>
              <a:latin typeface="Agency FB" panose="020B0503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9D511DD-DAB9-1647-97C7-AACDE6029B44}" type="slidenum">
              <a:rPr lang="en-US" smtClean="0"/>
              <a:t>6</a:t>
            </a:fld>
            <a:endParaRPr lang="en-US"/>
          </a:p>
        </p:txBody>
      </p:sp>
    </p:spTree>
    <p:extLst>
      <p:ext uri="{BB962C8B-B14F-4D97-AF65-F5344CB8AC3E}">
        <p14:creationId xmlns:p14="http://schemas.microsoft.com/office/powerpoint/2010/main" val="20028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3300" y="111125"/>
            <a:ext cx="3086100" cy="2384425"/>
          </a:xfrm>
        </p:spPr>
      </p:sp>
      <p:sp>
        <p:nvSpPr>
          <p:cNvPr id="3" name="Notes Placeholder 2"/>
          <p:cNvSpPr>
            <a:spLocks noGrp="1"/>
          </p:cNvSpPr>
          <p:nvPr>
            <p:ph type="body" idx="1"/>
          </p:nvPr>
        </p:nvSpPr>
        <p:spPr>
          <a:xfrm>
            <a:off x="264929" y="2557795"/>
            <a:ext cx="9669859" cy="3706133"/>
          </a:xfrm>
        </p:spPr>
        <p:txBody>
          <a:bodyPr/>
          <a:lstStyle/>
          <a:p>
            <a:endParaRPr lang="en-US" sz="1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2836619-7A44-4EE6-BB9F-53D981D61109}" type="slidenum">
              <a:rPr lang="en-US" smtClean="0"/>
              <a:pPr>
                <a:defRPr/>
              </a:pPr>
              <a:t>7</a:t>
            </a:fld>
            <a:endParaRPr lang="en-US" dirty="0"/>
          </a:p>
        </p:txBody>
      </p:sp>
    </p:spTree>
    <p:extLst>
      <p:ext uri="{BB962C8B-B14F-4D97-AF65-F5344CB8AC3E}">
        <p14:creationId xmlns:p14="http://schemas.microsoft.com/office/powerpoint/2010/main" val="332990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8</a:t>
            </a:fld>
            <a:endParaRPr lang="en-AU" dirty="0"/>
          </a:p>
        </p:txBody>
      </p:sp>
    </p:spTree>
    <p:extLst>
      <p:ext uri="{BB962C8B-B14F-4D97-AF65-F5344CB8AC3E}">
        <p14:creationId xmlns:p14="http://schemas.microsoft.com/office/powerpoint/2010/main" val="3717014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DE5CB-D451-47F6-B067-EA387EEBEC5B}" type="slidenum">
              <a:rPr lang="en-AU" smtClean="0"/>
              <a:t>9</a:t>
            </a:fld>
            <a:endParaRPr lang="en-AU" dirty="0"/>
          </a:p>
        </p:txBody>
      </p:sp>
    </p:spTree>
    <p:extLst>
      <p:ext uri="{BB962C8B-B14F-4D97-AF65-F5344CB8AC3E}">
        <p14:creationId xmlns:p14="http://schemas.microsoft.com/office/powerpoint/2010/main" val="385985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72012"/>
            <a:ext cx="8542020" cy="2705947"/>
          </a:xfrm>
        </p:spPr>
        <p:txBody>
          <a:bodyPr anchor="b">
            <a:normAutofit/>
          </a:bodyPr>
          <a:lstStyle>
            <a:lvl1pPr algn="ctr">
              <a:defRPr sz="3494"/>
            </a:lvl1pPr>
          </a:lstStyle>
          <a:p>
            <a:r>
              <a:rPr lang="en-US" dirty="0"/>
              <a:t>Click to edit Master title style</a:t>
            </a:r>
          </a:p>
        </p:txBody>
      </p:sp>
      <p:sp>
        <p:nvSpPr>
          <p:cNvPr id="3" name="Subtitle 2"/>
          <p:cNvSpPr>
            <a:spLocks noGrp="1"/>
          </p:cNvSpPr>
          <p:nvPr>
            <p:ph type="subTitle" idx="1"/>
          </p:nvPr>
        </p:nvSpPr>
        <p:spPr>
          <a:xfrm>
            <a:off x="762000" y="4082310"/>
            <a:ext cx="8542020" cy="1876530"/>
          </a:xfrm>
        </p:spPr>
        <p:txBody>
          <a:bodyPr/>
          <a:lstStyle>
            <a:lvl1pPr marL="0" indent="0" algn="ctr">
              <a:buNone/>
              <a:defRPr sz="2640"/>
            </a:lvl1pPr>
            <a:lvl2pPr marL="502912" indent="0" algn="ctr">
              <a:buNone/>
              <a:defRPr sz="2200"/>
            </a:lvl2pPr>
            <a:lvl3pPr marL="1005823" indent="0" algn="ctr">
              <a:buNone/>
              <a:defRPr sz="1980"/>
            </a:lvl3pPr>
            <a:lvl4pPr marL="1508734" indent="0" algn="ctr">
              <a:buNone/>
              <a:defRPr sz="1760"/>
            </a:lvl4pPr>
            <a:lvl5pPr marL="2011645" indent="0" algn="ctr">
              <a:buNone/>
              <a:defRPr sz="1760"/>
            </a:lvl5pPr>
            <a:lvl6pPr marL="2514557" indent="0" algn="ctr">
              <a:buNone/>
              <a:defRPr sz="1760"/>
            </a:lvl6pPr>
            <a:lvl7pPr marL="3017468" indent="0" algn="ctr">
              <a:buNone/>
              <a:defRPr sz="1760"/>
            </a:lvl7pPr>
            <a:lvl8pPr marL="3520379" indent="0" algn="ctr">
              <a:buNone/>
              <a:defRPr sz="1760"/>
            </a:lvl8pPr>
            <a:lvl9pPr marL="402329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a:xfrm>
            <a:off x="1413014" y="7204363"/>
            <a:ext cx="2263140" cy="413808"/>
          </a:xfrm>
        </p:spPr>
        <p:txBody>
          <a:bodyPr/>
          <a:lstStyle/>
          <a:p>
            <a:fld id="{C764DE79-268F-4C1A-8933-263129D2AF90}" type="datetimeFigureOut">
              <a:rPr lang="en-US" dirty="0"/>
              <a:t>5/14/2019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187265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7FAEA-6685-42EF-9F38-2CD63CA3C460}"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89767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4"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6"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7FAEA-6685-42EF-9F38-2CD63CA3C460}"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1505712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01053" y="2487168"/>
            <a:ext cx="3550025" cy="46116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94829" y="2487168"/>
            <a:ext cx="3709775" cy="461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08F345-272B-4070-AF26-BA172EEA2059}" type="slidenum">
              <a:rPr lang="en-US" smtClean="0"/>
              <a:pPr/>
              <a:t>‹#›</a:t>
            </a:fld>
            <a:endParaRPr lang="en-US" dirty="0"/>
          </a:p>
        </p:txBody>
      </p:sp>
      <p:sp>
        <p:nvSpPr>
          <p:cNvPr id="8" name="Slide Number Placeholder 5"/>
          <p:cNvSpPr txBox="1">
            <a:spLocks/>
          </p:cNvSpPr>
          <p:nvPr userDrawn="1"/>
        </p:nvSpPr>
        <p:spPr>
          <a:xfrm>
            <a:off x="8915402" y="7358592"/>
            <a:ext cx="560069" cy="413808"/>
          </a:xfrm>
          <a:prstGeom prst="rect">
            <a:avLst/>
          </a:prstGeom>
        </p:spPr>
        <p:txBody>
          <a:bodyPr vert="horz" lIns="66563" tIns="33281" rIns="66563" bIns="33281" rtlCol="0" anchor="ctr"/>
          <a:lstStyle>
            <a:defPPr>
              <a:defRPr lang="fr-FR"/>
            </a:defPPr>
            <a:lvl1pPr marL="0" algn="r" defTabSz="1018824" rtl="0" eaLnBrk="1" latinLnBrk="0" hangingPunct="1">
              <a:defRPr sz="1155" kern="1200">
                <a:solidFill>
                  <a:schemeClr val="bg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6008F345-272B-4070-AF26-BA172EEA2059}" type="slidenum">
              <a:rPr lang="en-US" sz="841" smtClean="0"/>
              <a:pPr/>
              <a:t>‹#›</a:t>
            </a:fld>
            <a:endParaRPr lang="en-US" sz="841" dirty="0"/>
          </a:p>
        </p:txBody>
      </p:sp>
      <p:sp>
        <p:nvSpPr>
          <p:cNvPr id="9" name="Title 1"/>
          <p:cNvSpPr>
            <a:spLocks noGrp="1"/>
          </p:cNvSpPr>
          <p:nvPr>
            <p:ph type="title" hasCustomPrompt="1"/>
          </p:nvPr>
        </p:nvSpPr>
        <p:spPr>
          <a:xfrm>
            <a:off x="1479176" y="866296"/>
            <a:ext cx="7925428" cy="1114911"/>
          </a:xfrm>
        </p:spPr>
        <p:txBody>
          <a:bodyPr>
            <a:normAutofit/>
          </a:bodyPr>
          <a:lstStyle>
            <a:lvl1pPr algn="ctr">
              <a:defRPr sz="2912" cap="none">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59286069"/>
      </p:ext>
    </p:extLst>
  </p:cSld>
  <p:clrMapOvr>
    <a:masterClrMapping/>
  </p:clrMapOvr>
  <p:hf hdr="0" ftr="0" dt="0"/>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3408" y="2474983"/>
            <a:ext cx="4052025" cy="933767"/>
          </a:xfrm>
        </p:spPr>
        <p:txBody>
          <a:bodyPr anchor="b">
            <a:normAutofit/>
          </a:bodyPr>
          <a:lstStyle>
            <a:lvl1pPr marL="0" indent="0">
              <a:buNone/>
              <a:defRPr sz="2242" b="0">
                <a:solidFill>
                  <a:schemeClr val="tx1"/>
                </a:solidFill>
              </a:defRPr>
            </a:lvl1pPr>
            <a:lvl2pPr marL="366071" indent="0">
              <a:buNone/>
              <a:defRPr sz="1601" b="1"/>
            </a:lvl2pPr>
            <a:lvl3pPr marL="732139" indent="0">
              <a:buNone/>
              <a:defRPr sz="1441" b="1"/>
            </a:lvl3pPr>
            <a:lvl4pPr marL="1098211" indent="0">
              <a:buNone/>
              <a:defRPr sz="1281" b="1"/>
            </a:lvl4pPr>
            <a:lvl5pPr marL="1464280" indent="0">
              <a:buNone/>
              <a:defRPr sz="1281" b="1"/>
            </a:lvl5pPr>
            <a:lvl6pPr marL="1830350" indent="0">
              <a:buNone/>
              <a:defRPr sz="1281" b="1"/>
            </a:lvl6pPr>
            <a:lvl7pPr marL="2196419" indent="0">
              <a:buNone/>
              <a:defRPr sz="1281" b="1"/>
            </a:lvl7pPr>
            <a:lvl8pPr marL="2562490" indent="0">
              <a:buNone/>
              <a:defRPr sz="1281" b="1"/>
            </a:lvl8pPr>
            <a:lvl9pPr marL="2928559" indent="0">
              <a:buNone/>
              <a:defRPr sz="1281" b="1"/>
            </a:lvl9pPr>
          </a:lstStyle>
          <a:p>
            <a:pPr lvl="0"/>
            <a:r>
              <a:rPr lang="en-US"/>
              <a:t>Click to edit Master text styles</a:t>
            </a:r>
          </a:p>
        </p:txBody>
      </p:sp>
      <p:sp>
        <p:nvSpPr>
          <p:cNvPr id="4" name="Content Placeholder 3"/>
          <p:cNvSpPr>
            <a:spLocks noGrp="1"/>
          </p:cNvSpPr>
          <p:nvPr>
            <p:ph sz="half" idx="2"/>
          </p:nvPr>
        </p:nvSpPr>
        <p:spPr>
          <a:xfrm>
            <a:off x="653795" y="3550357"/>
            <a:ext cx="4301637" cy="3548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55923" y="2474983"/>
            <a:ext cx="4048683" cy="933767"/>
          </a:xfrm>
        </p:spPr>
        <p:txBody>
          <a:bodyPr anchor="b">
            <a:normAutofit/>
          </a:bodyPr>
          <a:lstStyle>
            <a:lvl1pPr marL="0" indent="0">
              <a:buNone/>
              <a:defRPr sz="2242" b="0">
                <a:solidFill>
                  <a:schemeClr val="tx1"/>
                </a:solidFill>
              </a:defRPr>
            </a:lvl1pPr>
            <a:lvl2pPr marL="366071" indent="0">
              <a:buNone/>
              <a:defRPr sz="1601" b="1"/>
            </a:lvl2pPr>
            <a:lvl3pPr marL="732139" indent="0">
              <a:buNone/>
              <a:defRPr sz="1441" b="1"/>
            </a:lvl3pPr>
            <a:lvl4pPr marL="1098211" indent="0">
              <a:buNone/>
              <a:defRPr sz="1281" b="1"/>
            </a:lvl4pPr>
            <a:lvl5pPr marL="1464280" indent="0">
              <a:buNone/>
              <a:defRPr sz="1281" b="1"/>
            </a:lvl5pPr>
            <a:lvl6pPr marL="1830350" indent="0">
              <a:buNone/>
              <a:defRPr sz="1281" b="1"/>
            </a:lvl6pPr>
            <a:lvl7pPr marL="2196419" indent="0">
              <a:buNone/>
              <a:defRPr sz="1281" b="1"/>
            </a:lvl7pPr>
            <a:lvl8pPr marL="2562490" indent="0">
              <a:buNone/>
              <a:defRPr sz="1281" b="1"/>
            </a:lvl8pPr>
            <a:lvl9pPr marL="2928559" indent="0">
              <a:buNone/>
              <a:defRPr sz="1281" b="1"/>
            </a:lvl9pPr>
          </a:lstStyle>
          <a:p>
            <a:pPr lvl="0"/>
            <a:r>
              <a:rPr lang="en-US"/>
              <a:t>Click to edit Master text styles</a:t>
            </a:r>
          </a:p>
        </p:txBody>
      </p:sp>
      <p:sp>
        <p:nvSpPr>
          <p:cNvPr id="6" name="Content Placeholder 5"/>
          <p:cNvSpPr>
            <a:spLocks noGrp="1"/>
          </p:cNvSpPr>
          <p:nvPr>
            <p:ph sz="quarter" idx="4"/>
          </p:nvPr>
        </p:nvSpPr>
        <p:spPr>
          <a:xfrm>
            <a:off x="5106308" y="3550357"/>
            <a:ext cx="4298295" cy="3548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08F345-272B-4070-AF26-BA172EEA2059}" type="slidenum">
              <a:rPr lang="en-US" smtClean="0"/>
              <a:pPr/>
              <a:t>‹#›</a:t>
            </a:fld>
            <a:endParaRPr lang="en-US" dirty="0"/>
          </a:p>
        </p:txBody>
      </p:sp>
      <p:sp>
        <p:nvSpPr>
          <p:cNvPr id="10" name="Slide Number Placeholder 5"/>
          <p:cNvSpPr txBox="1">
            <a:spLocks/>
          </p:cNvSpPr>
          <p:nvPr userDrawn="1"/>
        </p:nvSpPr>
        <p:spPr>
          <a:xfrm>
            <a:off x="8915402" y="7358592"/>
            <a:ext cx="560069" cy="413808"/>
          </a:xfrm>
          <a:prstGeom prst="rect">
            <a:avLst/>
          </a:prstGeom>
        </p:spPr>
        <p:txBody>
          <a:bodyPr vert="horz" lIns="66563" tIns="33281" rIns="66563" bIns="33281" rtlCol="0" anchor="ctr"/>
          <a:lstStyle>
            <a:defPPr>
              <a:defRPr lang="fr-FR"/>
            </a:defPPr>
            <a:lvl1pPr marL="0" algn="r" defTabSz="1018824" rtl="0" eaLnBrk="1" latinLnBrk="0" hangingPunct="1">
              <a:defRPr sz="1155" kern="1200">
                <a:solidFill>
                  <a:schemeClr val="bg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6008F345-272B-4070-AF26-BA172EEA2059}" type="slidenum">
              <a:rPr lang="en-US" sz="841" smtClean="0"/>
              <a:pPr/>
              <a:t>‹#›</a:t>
            </a:fld>
            <a:endParaRPr lang="en-US" sz="841" dirty="0"/>
          </a:p>
        </p:txBody>
      </p:sp>
      <p:sp>
        <p:nvSpPr>
          <p:cNvPr id="11" name="Title 1"/>
          <p:cNvSpPr>
            <a:spLocks noGrp="1"/>
          </p:cNvSpPr>
          <p:nvPr>
            <p:ph type="title" hasCustomPrompt="1"/>
          </p:nvPr>
        </p:nvSpPr>
        <p:spPr>
          <a:xfrm>
            <a:off x="549275" y="866296"/>
            <a:ext cx="8855329" cy="1114911"/>
          </a:xfrm>
        </p:spPr>
        <p:txBody>
          <a:bodyPr>
            <a:normAutofit/>
          </a:bodyPr>
          <a:lstStyle>
            <a:lvl1pPr algn="ctr">
              <a:defRPr sz="2912" cap="none">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19132451"/>
      </p:ext>
    </p:extLst>
  </p:cSld>
  <p:clrMapOvr>
    <a:masterClrMapping/>
  </p:clrMapOvr>
  <p:hf hdr="0" ftr="0" dt="0"/>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08F345-272B-4070-AF26-BA172EEA2059}" type="slidenum">
              <a:rPr lang="en-US" smtClean="0"/>
              <a:pPr/>
              <a:t>‹#›</a:t>
            </a:fld>
            <a:endParaRPr lang="en-US" dirty="0"/>
          </a:p>
        </p:txBody>
      </p:sp>
      <p:sp>
        <p:nvSpPr>
          <p:cNvPr id="6" name="Slide Number Placeholder 5"/>
          <p:cNvSpPr txBox="1">
            <a:spLocks/>
          </p:cNvSpPr>
          <p:nvPr userDrawn="1"/>
        </p:nvSpPr>
        <p:spPr>
          <a:xfrm>
            <a:off x="8915402" y="7358592"/>
            <a:ext cx="560069" cy="413808"/>
          </a:xfrm>
          <a:prstGeom prst="rect">
            <a:avLst/>
          </a:prstGeom>
        </p:spPr>
        <p:txBody>
          <a:bodyPr vert="horz" lIns="66563" tIns="33281" rIns="66563" bIns="33281" rtlCol="0" anchor="ctr"/>
          <a:lstStyle>
            <a:defPPr>
              <a:defRPr lang="fr-FR"/>
            </a:defPPr>
            <a:lvl1pPr marL="0" algn="r" defTabSz="1018824" rtl="0" eaLnBrk="1" latinLnBrk="0" hangingPunct="1">
              <a:defRPr sz="1155" kern="1200">
                <a:solidFill>
                  <a:schemeClr val="bg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6008F345-272B-4070-AF26-BA172EEA2059}" type="slidenum">
              <a:rPr lang="en-US" sz="841" smtClean="0"/>
              <a:pPr/>
              <a:t>‹#›</a:t>
            </a:fld>
            <a:endParaRPr lang="en-US" sz="841" dirty="0"/>
          </a:p>
        </p:txBody>
      </p:sp>
      <p:sp>
        <p:nvSpPr>
          <p:cNvPr id="7" name="Title 1"/>
          <p:cNvSpPr>
            <a:spLocks noGrp="1"/>
          </p:cNvSpPr>
          <p:nvPr>
            <p:ph type="title" hasCustomPrompt="1"/>
          </p:nvPr>
        </p:nvSpPr>
        <p:spPr>
          <a:xfrm>
            <a:off x="549275" y="866296"/>
            <a:ext cx="8855329" cy="1114911"/>
          </a:xfrm>
        </p:spPr>
        <p:txBody>
          <a:bodyPr>
            <a:normAutofit/>
          </a:bodyPr>
          <a:lstStyle>
            <a:lvl1pPr algn="ctr">
              <a:defRPr sz="2912" cap="none">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194360461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13" name="Title 1"/>
          <p:cNvSpPr>
            <a:spLocks noGrp="1"/>
          </p:cNvSpPr>
          <p:nvPr>
            <p:ph type="title"/>
          </p:nvPr>
        </p:nvSpPr>
        <p:spPr>
          <a:xfrm>
            <a:off x="143692" y="-86360"/>
            <a:ext cx="9771017" cy="1295400"/>
          </a:xfrm>
        </p:spPr>
        <p:txBody>
          <a:bodyPr>
            <a:normAutofit/>
          </a:bodyPr>
          <a:lstStyle>
            <a:lvl1pPr>
              <a:defRPr sz="2561" b="1">
                <a:solidFill>
                  <a:schemeClr val="bg1"/>
                </a:solidFill>
                <a:latin typeface="+mj-lt"/>
              </a:defRPr>
            </a:lvl1pPr>
          </a:lstStyle>
          <a:p>
            <a:r>
              <a:rPr lang="en-US" dirty="0"/>
              <a:t>Click to edit Master title style</a:t>
            </a:r>
          </a:p>
        </p:txBody>
      </p:sp>
      <p:sp>
        <p:nvSpPr>
          <p:cNvPr id="17" name="Content Placeholder 2"/>
          <p:cNvSpPr>
            <a:spLocks noGrp="1"/>
          </p:cNvSpPr>
          <p:nvPr>
            <p:ph sz="half" idx="1"/>
          </p:nvPr>
        </p:nvSpPr>
        <p:spPr>
          <a:xfrm>
            <a:off x="143692" y="1431117"/>
            <a:ext cx="4828032" cy="5757333"/>
          </a:xfrm>
        </p:spPr>
        <p:txBody>
          <a:bodyPr>
            <a:normAutofit/>
          </a:bodyPr>
          <a:lstStyle>
            <a:lvl1pPr marL="274553" indent="-274553">
              <a:buClr>
                <a:schemeClr val="tx1">
                  <a:lumMod val="50000"/>
                  <a:lumOff val="50000"/>
                </a:schemeClr>
              </a:buClr>
              <a:buFont typeface="Arial" panose="020B0604020202020204" pitchFamily="34" charset="0"/>
              <a:buChar char="•"/>
              <a:defRPr sz="1922">
                <a:latin typeface="Arial" pitchFamily="34" charset="0"/>
                <a:cs typeface="Arial" pitchFamily="34" charset="0"/>
              </a:defRPr>
            </a:lvl1pPr>
            <a:lvl2pPr>
              <a:defRPr sz="1601">
                <a:latin typeface="Arial" pitchFamily="34" charset="0"/>
                <a:cs typeface="Arial" pitchFamily="34" charset="0"/>
              </a:defRPr>
            </a:lvl2pPr>
            <a:lvl3pPr>
              <a:defRPr sz="1441">
                <a:latin typeface="Arial" pitchFamily="34" charset="0"/>
                <a:cs typeface="Arial" pitchFamily="34" charset="0"/>
              </a:defRPr>
            </a:lvl3pPr>
            <a:lvl4pPr>
              <a:defRPr sz="1281">
                <a:latin typeface="Arial" pitchFamily="34" charset="0"/>
                <a:cs typeface="Arial" pitchFamily="34" charset="0"/>
              </a:defRPr>
            </a:lvl4pPr>
            <a:lvl5pPr>
              <a:defRPr sz="1281">
                <a:latin typeface="Arial" pitchFamily="34" charset="0"/>
                <a:cs typeface="Arial" pitchFamily="34" charset="0"/>
              </a:defRPr>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half" idx="2"/>
          </p:nvPr>
        </p:nvSpPr>
        <p:spPr>
          <a:xfrm>
            <a:off x="5086676" y="1431110"/>
            <a:ext cx="4828032" cy="2798064"/>
          </a:xfrm>
        </p:spPr>
        <p:txBody>
          <a:bodyPr>
            <a:normAutofit/>
          </a:bodyPr>
          <a:lstStyle>
            <a:lvl1pPr marL="274553" indent="-274553">
              <a:buClr>
                <a:schemeClr val="tx1">
                  <a:lumMod val="50000"/>
                  <a:lumOff val="50000"/>
                </a:schemeClr>
              </a:buClr>
              <a:buFont typeface="Arial" panose="020B0604020202020204" pitchFamily="34" charset="0"/>
              <a:buChar char="•"/>
              <a:defRPr sz="1922">
                <a:latin typeface="Arial" pitchFamily="34" charset="0"/>
                <a:cs typeface="Arial" pitchFamily="34" charset="0"/>
              </a:defRPr>
            </a:lvl1pPr>
            <a:lvl2pPr>
              <a:defRPr sz="1601">
                <a:latin typeface="Arial" pitchFamily="34" charset="0"/>
                <a:cs typeface="Arial" pitchFamily="34" charset="0"/>
              </a:defRPr>
            </a:lvl2pPr>
            <a:lvl3pPr>
              <a:defRPr sz="1441">
                <a:latin typeface="Arial" pitchFamily="34" charset="0"/>
                <a:cs typeface="Arial" pitchFamily="34" charset="0"/>
              </a:defRPr>
            </a:lvl3pPr>
            <a:lvl4pPr>
              <a:defRPr sz="1281">
                <a:latin typeface="Arial" pitchFamily="34" charset="0"/>
                <a:cs typeface="Arial" pitchFamily="34" charset="0"/>
              </a:defRPr>
            </a:lvl4pPr>
            <a:lvl5pPr>
              <a:defRPr sz="1281">
                <a:latin typeface="Arial" pitchFamily="34" charset="0"/>
                <a:cs typeface="Arial" pitchFamily="34" charset="0"/>
              </a:defRPr>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p:cNvSpPr>
            <a:spLocks noGrp="1"/>
          </p:cNvSpPr>
          <p:nvPr>
            <p:ph sz="half" idx="11"/>
          </p:nvPr>
        </p:nvSpPr>
        <p:spPr>
          <a:xfrm>
            <a:off x="5086676" y="4390379"/>
            <a:ext cx="4828032" cy="2798064"/>
          </a:xfrm>
        </p:spPr>
        <p:txBody>
          <a:bodyPr>
            <a:normAutofit/>
          </a:bodyPr>
          <a:lstStyle>
            <a:lvl1pPr marL="274553" indent="-274553">
              <a:buClr>
                <a:schemeClr val="tx1">
                  <a:lumMod val="50000"/>
                  <a:lumOff val="50000"/>
                </a:schemeClr>
              </a:buClr>
              <a:buFont typeface="Arial" panose="020B0604020202020204" pitchFamily="34" charset="0"/>
              <a:buChar char="•"/>
              <a:defRPr sz="1922">
                <a:latin typeface="Arial" pitchFamily="34" charset="0"/>
                <a:cs typeface="Arial" pitchFamily="34" charset="0"/>
              </a:defRPr>
            </a:lvl1pPr>
            <a:lvl2pPr>
              <a:defRPr sz="1601">
                <a:latin typeface="Arial" pitchFamily="34" charset="0"/>
                <a:cs typeface="Arial" pitchFamily="34" charset="0"/>
              </a:defRPr>
            </a:lvl2pPr>
            <a:lvl3pPr>
              <a:defRPr sz="1441">
                <a:latin typeface="Arial" pitchFamily="34" charset="0"/>
                <a:cs typeface="Arial" pitchFamily="34" charset="0"/>
              </a:defRPr>
            </a:lvl3pPr>
            <a:lvl4pPr>
              <a:defRPr sz="1281">
                <a:latin typeface="Arial" pitchFamily="34" charset="0"/>
                <a:cs typeface="Arial" pitchFamily="34" charset="0"/>
              </a:defRPr>
            </a:lvl4pPr>
            <a:lvl5pPr>
              <a:defRPr sz="1281">
                <a:latin typeface="Arial" pitchFamily="34" charset="0"/>
                <a:cs typeface="Arial" pitchFamily="34" charset="0"/>
              </a:defRPr>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627622" y="7368188"/>
            <a:ext cx="2346960" cy="413808"/>
          </a:xfrm>
          <a:prstGeom prst="rect">
            <a:avLst/>
          </a:prstGeom>
        </p:spPr>
        <p:txBody>
          <a:bodyPr/>
          <a:lstStyle>
            <a:lvl1pPr>
              <a:defRPr b="1">
                <a:solidFill>
                  <a:schemeClr val="tx1"/>
                </a:solidFill>
                <a:latin typeface="Arial" pitchFamily="34" charset="0"/>
                <a:cs typeface="Arial" pitchFamily="34" charset="0"/>
              </a:defRPr>
            </a:lvl1pPr>
          </a:lstStyle>
          <a:p>
            <a:fld id="{B46E8BEF-84F8-4DAE-A40D-50CC264AEF27}" type="slidenum">
              <a:rPr lang="en-US" smtClean="0"/>
              <a:pPr/>
              <a:t>‹#›</a:t>
            </a:fld>
            <a:endParaRPr lang="en-US" dirty="0"/>
          </a:p>
        </p:txBody>
      </p:sp>
    </p:spTree>
    <p:extLst>
      <p:ext uri="{BB962C8B-B14F-4D97-AF65-F5344CB8AC3E}">
        <p14:creationId xmlns:p14="http://schemas.microsoft.com/office/powerpoint/2010/main" val="3887785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3931932" y="502957"/>
            <a:ext cx="5577193" cy="4937706"/>
          </a:xfrm>
        </p:spPr>
        <p:txBody>
          <a:bodyPr/>
          <a:lstStyle/>
          <a:p>
            <a:r>
              <a:rPr lang="en-US"/>
              <a:t>Click icon to add picture</a:t>
            </a:r>
          </a:p>
        </p:txBody>
      </p:sp>
      <p:sp>
        <p:nvSpPr>
          <p:cNvPr id="12" name="Sous-titre 2"/>
          <p:cNvSpPr>
            <a:spLocks noGrp="1"/>
          </p:cNvSpPr>
          <p:nvPr>
            <p:ph type="subTitle" idx="1" hasCustomPrompt="1"/>
          </p:nvPr>
        </p:nvSpPr>
        <p:spPr>
          <a:xfrm>
            <a:off x="274638" y="6355367"/>
            <a:ext cx="4754562" cy="364821"/>
          </a:xfrm>
        </p:spPr>
        <p:txBody>
          <a:bodyPr anchor="b">
            <a:normAutofit/>
          </a:bodyPr>
          <a:lstStyle>
            <a:lvl1pPr marL="0" indent="0" algn="l">
              <a:buNone/>
              <a:defRPr sz="1600" b="0" i="1" baseline="0">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a:t>
            </a:r>
          </a:p>
        </p:txBody>
      </p:sp>
      <p:sp>
        <p:nvSpPr>
          <p:cNvPr id="17" name="Text Placeholder 16"/>
          <p:cNvSpPr>
            <a:spLocks noGrp="1"/>
          </p:cNvSpPr>
          <p:nvPr>
            <p:ph type="body" sz="quarter" idx="12" hasCustomPrompt="1"/>
          </p:nvPr>
        </p:nvSpPr>
        <p:spPr>
          <a:xfrm>
            <a:off x="274638" y="3886200"/>
            <a:ext cx="3657294" cy="1279525"/>
          </a:xfrm>
        </p:spPr>
        <p:txBody>
          <a:bodyPr/>
          <a:lstStyle>
            <a:lvl1pPr marL="0" indent="0">
              <a:buFontTx/>
              <a:buNone/>
              <a:defRPr u="none" cap="small" baseline="0">
                <a:solidFill>
                  <a:srgbClr val="C00000"/>
                </a:solidFill>
                <a:effectLst>
                  <a:outerShdw blurRad="38100" dist="38100" dir="2700000" algn="tl">
                    <a:srgbClr val="000000">
                      <a:alpha val="43137"/>
                    </a:srgbClr>
                  </a:outerShdw>
                </a:effectLst>
              </a:defRPr>
            </a:lvl1pPr>
            <a:lvl2pPr marL="400050" indent="0">
              <a:buFontTx/>
              <a:buNone/>
              <a:defRPr>
                <a:solidFill>
                  <a:srgbClr val="C00000"/>
                </a:solidFill>
              </a:defRPr>
            </a:lvl2pPr>
            <a:lvl3pPr marL="809625" indent="0">
              <a:buFontTx/>
              <a:buNone/>
              <a:defRPr>
                <a:solidFill>
                  <a:srgbClr val="C00000"/>
                </a:solidFill>
              </a:defRPr>
            </a:lvl3pPr>
            <a:lvl4pPr marL="1184275" indent="0">
              <a:buFontTx/>
              <a:buNone/>
              <a:defRPr>
                <a:solidFill>
                  <a:srgbClr val="C00000"/>
                </a:solidFill>
              </a:defRPr>
            </a:lvl4pPr>
            <a:lvl5pPr marL="2037649" indent="0">
              <a:buFontTx/>
              <a:buNone/>
              <a:defRPr>
                <a:solidFill>
                  <a:srgbClr val="C00000"/>
                </a:solidFill>
              </a:defRPr>
            </a:lvl5pPr>
          </a:lstStyle>
          <a:p>
            <a:pPr lvl="0"/>
            <a:r>
              <a:rPr lang="en-US" dirty="0"/>
              <a:t>Project Name</a:t>
            </a:r>
          </a:p>
        </p:txBody>
      </p:sp>
      <p:sp>
        <p:nvSpPr>
          <p:cNvPr id="19" name="Text Placeholder 18"/>
          <p:cNvSpPr>
            <a:spLocks noGrp="1"/>
          </p:cNvSpPr>
          <p:nvPr>
            <p:ph type="body" sz="quarter" idx="13" hasCustomPrompt="1"/>
          </p:nvPr>
        </p:nvSpPr>
        <p:spPr>
          <a:xfrm>
            <a:off x="274639" y="5165725"/>
            <a:ext cx="3657293" cy="1189038"/>
          </a:xfrm>
        </p:spPr>
        <p:txBody>
          <a:bodyPr/>
          <a:lstStyle>
            <a:lvl1pPr marL="0" indent="0">
              <a:buFontTx/>
              <a:buNone/>
              <a:defRPr b="0" cap="small" baseline="0">
                <a:solidFill>
                  <a:srgbClr val="C00000"/>
                </a:solidFill>
              </a:defRPr>
            </a:lvl1pPr>
          </a:lstStyle>
          <a:p>
            <a:pPr lvl="0"/>
            <a:r>
              <a:rPr lang="en-US" dirty="0"/>
              <a:t>Presentation Title</a:t>
            </a:r>
          </a:p>
        </p:txBody>
      </p:sp>
    </p:spTree>
    <p:extLst>
      <p:ext uri="{BB962C8B-B14F-4D97-AF65-F5344CB8AC3E}">
        <p14:creationId xmlns:p14="http://schemas.microsoft.com/office/powerpoint/2010/main" val="2720521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Header + Comp &amp; Grphc">
    <p:spTree>
      <p:nvGrpSpPr>
        <p:cNvPr id="1" name=""/>
        <p:cNvGrpSpPr/>
        <p:nvPr/>
      </p:nvGrpSpPr>
      <p:grpSpPr>
        <a:xfrm>
          <a:off x="0" y="0"/>
          <a:ext cx="0" cy="0"/>
          <a:chOff x="0" y="0"/>
          <a:chExt cx="0" cy="0"/>
        </a:xfrm>
      </p:grpSpPr>
      <p:sp>
        <p:nvSpPr>
          <p:cNvPr id="2" name="Title 1"/>
          <p:cNvSpPr>
            <a:spLocks noGrp="1"/>
          </p:cNvSpPr>
          <p:nvPr>
            <p:ph type="title"/>
          </p:nvPr>
        </p:nvSpPr>
        <p:spPr>
          <a:xfrm>
            <a:off x="549275" y="628650"/>
            <a:ext cx="8959849" cy="788988"/>
          </a:xfrm>
        </p:spPr>
        <p:txBody>
          <a:bodyPr/>
          <a:lstStyle>
            <a:lvl1pPr>
              <a:defRPr baseline="0">
                <a:solidFill>
                  <a:srgbClr val="C00000"/>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9275" y="1995485"/>
            <a:ext cx="4467225" cy="2424115"/>
          </a:xfrm>
        </p:spPr>
        <p:txBody>
          <a:bodyPr>
            <a:normAutofit/>
          </a:bodyPr>
          <a:lstStyle>
            <a:lvl1pPr>
              <a:defRPr sz="2000" b="0"/>
            </a:lvl1pPr>
            <a:lvl2pPr>
              <a:defRPr sz="1800" b="0"/>
            </a:lvl2pPr>
            <a:lvl3pPr>
              <a:defRPr sz="1600" b="0"/>
            </a:lvl3pPr>
          </a:lstStyle>
          <a:p>
            <a:pPr lvl="0"/>
            <a:r>
              <a:rPr lang="en-US"/>
              <a:t>Edit Master text styles</a:t>
            </a:r>
          </a:p>
          <a:p>
            <a:pPr lvl="1"/>
            <a:r>
              <a:rPr lang="en-US"/>
              <a:t>Second level</a:t>
            </a:r>
          </a:p>
          <a:p>
            <a:pPr lvl="2"/>
            <a:r>
              <a:rPr lang="en-US"/>
              <a:t>Third level</a:t>
            </a:r>
          </a:p>
        </p:txBody>
      </p:sp>
      <p:sp>
        <p:nvSpPr>
          <p:cNvPr id="6" name="Content Placeholder 4"/>
          <p:cNvSpPr>
            <a:spLocks noGrp="1"/>
          </p:cNvSpPr>
          <p:nvPr>
            <p:ph sz="quarter" idx="13"/>
          </p:nvPr>
        </p:nvSpPr>
        <p:spPr>
          <a:xfrm>
            <a:off x="5029199" y="1995485"/>
            <a:ext cx="4479926" cy="2424115"/>
          </a:xfrm>
        </p:spPr>
        <p:txBody>
          <a:bodyPr>
            <a:normAutofit/>
          </a:bodyPr>
          <a:lstStyle>
            <a:lvl1pPr>
              <a:defRPr sz="2000" b="0"/>
            </a:lvl1pPr>
            <a:lvl2pPr>
              <a:defRPr sz="1800" b="0"/>
            </a:lvl2pPr>
            <a:lvl3pPr>
              <a:defRPr sz="1600" b="0"/>
            </a:lvl3p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549275" y="1447799"/>
            <a:ext cx="4479925" cy="517525"/>
          </a:xfrm>
        </p:spPr>
        <p:txBody>
          <a:bodyPr/>
          <a:lstStyle>
            <a:lvl1pPr marL="0" indent="0">
              <a:buFontTx/>
              <a:buNone/>
              <a:defRPr>
                <a:solidFill>
                  <a:srgbClr val="C00000"/>
                </a:solidFill>
              </a:defRPr>
            </a:lvl1pPr>
          </a:lstStyle>
          <a:p>
            <a:pPr lvl="0"/>
            <a:r>
              <a:rPr lang="en-US"/>
              <a:t>Edit Master text styles</a:t>
            </a:r>
          </a:p>
        </p:txBody>
      </p:sp>
      <p:sp>
        <p:nvSpPr>
          <p:cNvPr id="8" name="Text Placeholder 6"/>
          <p:cNvSpPr>
            <a:spLocks noGrp="1"/>
          </p:cNvSpPr>
          <p:nvPr>
            <p:ph type="body" sz="quarter" idx="15"/>
          </p:nvPr>
        </p:nvSpPr>
        <p:spPr>
          <a:xfrm>
            <a:off x="5029200" y="1447799"/>
            <a:ext cx="4479924" cy="517525"/>
          </a:xfrm>
        </p:spPr>
        <p:txBody>
          <a:bodyPr/>
          <a:lstStyle>
            <a:lvl1pPr marL="0" indent="0">
              <a:buFontTx/>
              <a:buNone/>
              <a:defRPr>
                <a:solidFill>
                  <a:srgbClr val="C00000"/>
                </a:solidFill>
              </a:defRPr>
            </a:lvl1pPr>
          </a:lstStyle>
          <a:p>
            <a:pPr lvl="0"/>
            <a:r>
              <a:rPr lang="en-US"/>
              <a:t>Edit Master text styles</a:t>
            </a:r>
          </a:p>
        </p:txBody>
      </p:sp>
      <p:sp>
        <p:nvSpPr>
          <p:cNvPr id="9" name="Content Placeholder 4">
            <a:extLst>
              <a:ext uri="{FF2B5EF4-FFF2-40B4-BE49-F238E27FC236}">
                <a16:creationId xmlns:a16="http://schemas.microsoft.com/office/drawing/2014/main" xmlns="" id="{D08C555E-8CE8-4E27-ADE0-DB81B5A40353}"/>
              </a:ext>
            </a:extLst>
          </p:cNvPr>
          <p:cNvSpPr>
            <a:spLocks noGrp="1"/>
          </p:cNvSpPr>
          <p:nvPr>
            <p:ph sz="quarter" idx="16"/>
          </p:nvPr>
        </p:nvSpPr>
        <p:spPr>
          <a:xfrm>
            <a:off x="549275" y="4438650"/>
            <a:ext cx="4467225" cy="2424115"/>
          </a:xfrm>
        </p:spPr>
        <p:txBody>
          <a:bodyPr>
            <a:normAutofit/>
          </a:bodyPr>
          <a:lstStyle>
            <a:lvl1pPr>
              <a:defRPr sz="2000" b="0"/>
            </a:lvl1pPr>
            <a:lvl2pPr>
              <a:defRPr sz="1800" b="0"/>
            </a:lvl2pPr>
            <a:lvl3pPr>
              <a:defRPr sz="1600" b="0"/>
            </a:lvl3pPr>
          </a:lstStyle>
          <a:p>
            <a:pPr lvl="0"/>
            <a:r>
              <a:rPr lang="en-US" dirty="0"/>
              <a:t>Edit Master text styles</a:t>
            </a:r>
          </a:p>
          <a:p>
            <a:pPr lvl="1"/>
            <a:r>
              <a:rPr lang="en-US" dirty="0"/>
              <a:t>Second level</a:t>
            </a:r>
          </a:p>
          <a:p>
            <a:pPr lvl="2"/>
            <a:r>
              <a:rPr lang="en-US" dirty="0"/>
              <a:t>Third level</a:t>
            </a:r>
          </a:p>
        </p:txBody>
      </p:sp>
      <p:sp>
        <p:nvSpPr>
          <p:cNvPr id="10" name="Content Placeholder 4">
            <a:extLst>
              <a:ext uri="{FF2B5EF4-FFF2-40B4-BE49-F238E27FC236}">
                <a16:creationId xmlns:a16="http://schemas.microsoft.com/office/drawing/2014/main" xmlns="" id="{402ACBF4-9524-471E-B33B-CF30E1CB384F}"/>
              </a:ext>
            </a:extLst>
          </p:cNvPr>
          <p:cNvSpPr>
            <a:spLocks noGrp="1"/>
          </p:cNvSpPr>
          <p:nvPr>
            <p:ph sz="quarter" idx="17"/>
          </p:nvPr>
        </p:nvSpPr>
        <p:spPr>
          <a:xfrm>
            <a:off x="5029199" y="4438650"/>
            <a:ext cx="4479926" cy="2424115"/>
          </a:xfrm>
        </p:spPr>
        <p:txBody>
          <a:bodyPr>
            <a:normAutofit/>
          </a:bodyPr>
          <a:lstStyle>
            <a:lvl1pPr>
              <a:defRPr sz="2000" b="0"/>
            </a:lvl1pPr>
            <a:lvl2pPr>
              <a:defRPr sz="1800" b="0"/>
            </a:lvl2pPr>
            <a:lvl3pPr>
              <a:defRPr sz="1600"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005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893">
          <p15:clr>
            <a:srgbClr val="FBAE40"/>
          </p15:clr>
        </p15:guide>
        <p15:guide id="6" orient="horz" pos="4406">
          <p15:clr>
            <a:srgbClr val="FBAE40"/>
          </p15:clr>
        </p15:guide>
        <p15:guide id="7" orient="horz" pos="12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er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5" y="628650"/>
            <a:ext cx="8959849" cy="788988"/>
          </a:xfrm>
        </p:spPr>
        <p:txBody>
          <a:bodyPr/>
          <a:lstStyle>
            <a:lvl1pPr>
              <a:defRPr baseline="0">
                <a:solidFill>
                  <a:srgbClr val="C00000"/>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9275" y="1995485"/>
            <a:ext cx="4467225" cy="4999039"/>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6" name="Content Placeholder 4"/>
          <p:cNvSpPr>
            <a:spLocks noGrp="1"/>
          </p:cNvSpPr>
          <p:nvPr>
            <p:ph sz="quarter" idx="13"/>
          </p:nvPr>
        </p:nvSpPr>
        <p:spPr>
          <a:xfrm>
            <a:off x="5029199" y="1995485"/>
            <a:ext cx="4479926" cy="4999039"/>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549275" y="1447799"/>
            <a:ext cx="4479925" cy="517525"/>
          </a:xfrm>
        </p:spPr>
        <p:txBody>
          <a:bodyPr/>
          <a:lstStyle>
            <a:lvl1pPr marL="0" indent="0">
              <a:buFontTx/>
              <a:buNone/>
              <a:defRPr>
                <a:solidFill>
                  <a:srgbClr val="C00000"/>
                </a:solidFill>
              </a:defRPr>
            </a:lvl1pPr>
          </a:lstStyle>
          <a:p>
            <a:pPr lvl="0"/>
            <a:r>
              <a:rPr lang="en-US"/>
              <a:t>Edit Master text styles</a:t>
            </a:r>
          </a:p>
        </p:txBody>
      </p:sp>
      <p:sp>
        <p:nvSpPr>
          <p:cNvPr id="8" name="Text Placeholder 6"/>
          <p:cNvSpPr>
            <a:spLocks noGrp="1"/>
          </p:cNvSpPr>
          <p:nvPr>
            <p:ph type="body" sz="quarter" idx="15"/>
          </p:nvPr>
        </p:nvSpPr>
        <p:spPr>
          <a:xfrm>
            <a:off x="5029200" y="1447799"/>
            <a:ext cx="4479924" cy="517525"/>
          </a:xfrm>
        </p:spPr>
        <p:txBody>
          <a:bodyPr/>
          <a:lstStyle>
            <a:lvl1pPr marL="0" indent="0">
              <a:buFontTx/>
              <a:buNone/>
              <a:defRPr>
                <a:solidFill>
                  <a:srgbClr val="C00000"/>
                </a:solidFill>
              </a:defRPr>
            </a:lvl1pPr>
          </a:lstStyle>
          <a:p>
            <a:pPr lvl="0"/>
            <a:r>
              <a:rPr lang="en-US"/>
              <a:t>Edit Master text styles</a:t>
            </a:r>
          </a:p>
        </p:txBody>
      </p:sp>
    </p:spTree>
    <p:extLst>
      <p:ext uri="{BB962C8B-B14F-4D97-AF65-F5344CB8AC3E}">
        <p14:creationId xmlns:p14="http://schemas.microsoft.com/office/powerpoint/2010/main" val="1268436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893">
          <p15:clr>
            <a:srgbClr val="FBAE40"/>
          </p15:clr>
        </p15:guide>
        <p15:guide id="6" orient="horz" pos="4406">
          <p15:clr>
            <a:srgbClr val="FBAE40"/>
          </p15:clr>
        </p15:guide>
        <p15:guide id="7" orient="horz" pos="12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nchor="t"/>
          <a:lstStyle>
            <a:lvl1pPr>
              <a:defRPr sz="1600" i="1"/>
            </a:lvl1pPr>
          </a:lstStyle>
          <a:p>
            <a:fld id="{6008F345-272B-4070-AF26-BA172EEA2059}" type="slidenum">
              <a:rPr lang="en-US" smtClean="0"/>
              <a:pPr/>
              <a:t>‹#›</a:t>
            </a:fld>
            <a:endParaRPr lang="en-US" dirty="0"/>
          </a:p>
        </p:txBody>
      </p:sp>
      <p:sp>
        <p:nvSpPr>
          <p:cNvPr id="5" name="Content Placeholder 4"/>
          <p:cNvSpPr>
            <a:spLocks noGrp="1"/>
          </p:cNvSpPr>
          <p:nvPr>
            <p:ph sz="quarter" idx="12"/>
          </p:nvPr>
        </p:nvSpPr>
        <p:spPr>
          <a:xfrm>
            <a:off x="549275" y="1447799"/>
            <a:ext cx="8959850" cy="5546725"/>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85318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912">
          <p15:clr>
            <a:srgbClr val="FBAE40"/>
          </p15:clr>
        </p15:guide>
        <p15:guide id="6" orient="horz" pos="44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681085" cy="1154116"/>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7FAEA-6685-42EF-9F38-2CD63CA3C460}"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2270827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eader + 2 Side by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9275" y="1447799"/>
            <a:ext cx="4479923" cy="5546725"/>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6" name="Content Placeholder 4"/>
          <p:cNvSpPr>
            <a:spLocks noGrp="1"/>
          </p:cNvSpPr>
          <p:nvPr>
            <p:ph sz="quarter" idx="13"/>
          </p:nvPr>
        </p:nvSpPr>
        <p:spPr>
          <a:xfrm>
            <a:off x="5029200" y="1447799"/>
            <a:ext cx="4479923" cy="5546725"/>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6197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912">
          <p15:clr>
            <a:srgbClr val="FBAE40"/>
          </p15:clr>
        </p15:guide>
        <p15:guide id="6" orient="horz" pos="44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eader + 2 Over and Un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9275" y="1466335"/>
            <a:ext cx="8959849"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9" name="Content Placeholder 4"/>
          <p:cNvSpPr>
            <a:spLocks noGrp="1"/>
          </p:cNvSpPr>
          <p:nvPr>
            <p:ph sz="quarter" idx="14"/>
          </p:nvPr>
        </p:nvSpPr>
        <p:spPr>
          <a:xfrm>
            <a:off x="549274" y="4251325"/>
            <a:ext cx="8959850"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1099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893">
          <p15:clr>
            <a:srgbClr val="FBAE40"/>
          </p15:clr>
        </p15:guide>
        <p15:guide id="6" orient="horz" pos="44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 Header Full Page Graphic">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619500" y="3619500"/>
            <a:ext cx="7772400" cy="5334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Picture Placeholder 4"/>
          <p:cNvSpPr>
            <a:spLocks noGrp="1"/>
          </p:cNvSpPr>
          <p:nvPr>
            <p:ph type="pic" sz="quarter" idx="11"/>
          </p:nvPr>
        </p:nvSpPr>
        <p:spPr>
          <a:xfrm>
            <a:off x="549274" y="0"/>
            <a:ext cx="9509125" cy="7772400"/>
          </a:xfrm>
          <a:solidFill>
            <a:schemeClr val="bg1"/>
          </a:solidFill>
        </p:spPr>
        <p:txBody>
          <a:bodyPr/>
          <a:lstStyle>
            <a:lvl1pPr marL="0" indent="0">
              <a:buFontTx/>
              <a:buNone/>
              <a:defRPr/>
            </a:lvl1pPr>
          </a:lstStyle>
          <a:p>
            <a:r>
              <a:rPr lang="en-US"/>
              <a:t>Click icon to add picture</a:t>
            </a:r>
            <a:endParaRPr lang="en-US" dirty="0"/>
          </a:p>
        </p:txBody>
      </p:sp>
    </p:spTree>
    <p:extLst>
      <p:ext uri="{BB962C8B-B14F-4D97-AF65-F5344CB8AC3E}">
        <p14:creationId xmlns:p14="http://schemas.microsoft.com/office/powerpoint/2010/main" val="1997594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4019" y="1480678"/>
            <a:ext cx="4479925"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6" name="Content Placeholder 4"/>
          <p:cNvSpPr>
            <a:spLocks noGrp="1"/>
          </p:cNvSpPr>
          <p:nvPr>
            <p:ph sz="quarter" idx="13"/>
          </p:nvPr>
        </p:nvSpPr>
        <p:spPr>
          <a:xfrm>
            <a:off x="5029199" y="1466335"/>
            <a:ext cx="4479926"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9" name="Content Placeholder 4"/>
          <p:cNvSpPr>
            <a:spLocks noGrp="1"/>
          </p:cNvSpPr>
          <p:nvPr>
            <p:ph sz="quarter" idx="14"/>
          </p:nvPr>
        </p:nvSpPr>
        <p:spPr>
          <a:xfrm>
            <a:off x="549275" y="4281434"/>
            <a:ext cx="4474669"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10" name="Content Placeholder 4"/>
          <p:cNvSpPr>
            <a:spLocks noGrp="1"/>
          </p:cNvSpPr>
          <p:nvPr>
            <p:ph sz="quarter" idx="15"/>
          </p:nvPr>
        </p:nvSpPr>
        <p:spPr>
          <a:xfrm>
            <a:off x="5029198" y="4267091"/>
            <a:ext cx="4479926"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92329973"/>
      </p:ext>
    </p:extLst>
  </p:cSld>
  <p:clrMapOvr>
    <a:masterClrMapping/>
  </p:clrMapOvr>
  <p:extLst mod="1">
    <p:ext uri="{DCECCB84-F9BA-43D5-87BE-67443E8EF086}">
      <p15:sldGuideLst xmlns:p15="http://schemas.microsoft.com/office/powerpoint/2012/main">
        <p15:guide id="1" orient="horz" pos="2448" userDrawn="1">
          <p15:clr>
            <a:srgbClr val="FBAE40"/>
          </p15:clr>
        </p15:guide>
        <p15:guide id="2" pos="3168">
          <p15:clr>
            <a:srgbClr val="FBAE40"/>
          </p15:clr>
        </p15:guide>
        <p15:guide id="3" pos="346" userDrawn="1">
          <p15:clr>
            <a:srgbClr val="FBAE40"/>
          </p15:clr>
        </p15:guide>
        <p15:guide id="4" pos="5990" userDrawn="1">
          <p15:clr>
            <a:srgbClr val="FBAE40"/>
          </p15:clr>
        </p15:guide>
        <p15:guide id="5" orient="horz" pos="893" userDrawn="1">
          <p15:clr>
            <a:srgbClr val="FBAE40"/>
          </p15:clr>
        </p15:guide>
        <p15:guide id="6" orient="horz" pos="440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1&amp;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4019" y="1480677"/>
            <a:ext cx="4479925" cy="5513847"/>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6" name="Content Placeholder 4"/>
          <p:cNvSpPr>
            <a:spLocks noGrp="1"/>
          </p:cNvSpPr>
          <p:nvPr>
            <p:ph sz="quarter" idx="13"/>
          </p:nvPr>
        </p:nvSpPr>
        <p:spPr>
          <a:xfrm>
            <a:off x="5029199" y="1466335"/>
            <a:ext cx="4479926"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10" name="Content Placeholder 4"/>
          <p:cNvSpPr>
            <a:spLocks noGrp="1"/>
          </p:cNvSpPr>
          <p:nvPr>
            <p:ph sz="quarter" idx="15"/>
          </p:nvPr>
        </p:nvSpPr>
        <p:spPr>
          <a:xfrm>
            <a:off x="5029198" y="4267091"/>
            <a:ext cx="4479926"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7896832"/>
      </p:ext>
    </p:extLst>
  </p:cSld>
  <p:clrMapOvr>
    <a:masterClrMapping/>
  </p:clrMapOvr>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893">
          <p15:clr>
            <a:srgbClr val="FBAE40"/>
          </p15:clr>
        </p15:guide>
        <p15:guide id="6" orient="horz" pos="44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153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Header + Comp &amp; Grphc">
    <p:spTree>
      <p:nvGrpSpPr>
        <p:cNvPr id="1" name=""/>
        <p:cNvGrpSpPr/>
        <p:nvPr/>
      </p:nvGrpSpPr>
      <p:grpSpPr>
        <a:xfrm>
          <a:off x="0" y="0"/>
          <a:ext cx="0" cy="0"/>
          <a:chOff x="0" y="0"/>
          <a:chExt cx="0" cy="0"/>
        </a:xfrm>
      </p:grpSpPr>
      <p:sp>
        <p:nvSpPr>
          <p:cNvPr id="2" name="Title 1"/>
          <p:cNvSpPr>
            <a:spLocks noGrp="1"/>
          </p:cNvSpPr>
          <p:nvPr>
            <p:ph type="title"/>
          </p:nvPr>
        </p:nvSpPr>
        <p:spPr>
          <a:xfrm>
            <a:off x="549275" y="628650"/>
            <a:ext cx="8959849" cy="788988"/>
          </a:xfrm>
        </p:spPr>
        <p:txBody>
          <a:bodyPr/>
          <a:lstStyle>
            <a:lvl1pPr>
              <a:defRPr baseline="0">
                <a:solidFill>
                  <a:srgbClr val="C00000"/>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9275" y="1995485"/>
            <a:ext cx="4467225" cy="2424115"/>
          </a:xfrm>
        </p:spPr>
        <p:txBody>
          <a:bodyPr>
            <a:normAutofit/>
          </a:bodyPr>
          <a:lstStyle>
            <a:lvl1pPr>
              <a:defRPr sz="2000" b="0"/>
            </a:lvl1pPr>
            <a:lvl2pPr>
              <a:defRPr sz="1800" b="0"/>
            </a:lvl2pPr>
            <a:lvl3pPr>
              <a:defRPr sz="1600" b="0"/>
            </a:lvl3pPr>
          </a:lstStyle>
          <a:p>
            <a:pPr lvl="0"/>
            <a:r>
              <a:rPr lang="en-US"/>
              <a:t>Edit Master text styles</a:t>
            </a:r>
          </a:p>
          <a:p>
            <a:pPr lvl="1"/>
            <a:r>
              <a:rPr lang="en-US"/>
              <a:t>Second level</a:t>
            </a:r>
          </a:p>
          <a:p>
            <a:pPr lvl="2"/>
            <a:r>
              <a:rPr lang="en-US"/>
              <a:t>Third level</a:t>
            </a:r>
          </a:p>
        </p:txBody>
      </p:sp>
      <p:sp>
        <p:nvSpPr>
          <p:cNvPr id="6" name="Content Placeholder 4"/>
          <p:cNvSpPr>
            <a:spLocks noGrp="1"/>
          </p:cNvSpPr>
          <p:nvPr>
            <p:ph sz="quarter" idx="13"/>
          </p:nvPr>
        </p:nvSpPr>
        <p:spPr>
          <a:xfrm>
            <a:off x="5029199" y="1995485"/>
            <a:ext cx="4479926" cy="2424115"/>
          </a:xfrm>
        </p:spPr>
        <p:txBody>
          <a:bodyPr>
            <a:normAutofit/>
          </a:bodyPr>
          <a:lstStyle>
            <a:lvl1pPr>
              <a:defRPr sz="2000" b="0"/>
            </a:lvl1pPr>
            <a:lvl2pPr>
              <a:defRPr sz="1800" b="0"/>
            </a:lvl2pPr>
            <a:lvl3pPr>
              <a:defRPr sz="1600" b="0"/>
            </a:lvl3p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549275" y="1447799"/>
            <a:ext cx="4479925" cy="517525"/>
          </a:xfrm>
        </p:spPr>
        <p:txBody>
          <a:bodyPr/>
          <a:lstStyle>
            <a:lvl1pPr marL="0" indent="0">
              <a:buFontTx/>
              <a:buNone/>
              <a:defRPr>
                <a:solidFill>
                  <a:srgbClr val="C00000"/>
                </a:solidFill>
              </a:defRPr>
            </a:lvl1pPr>
          </a:lstStyle>
          <a:p>
            <a:pPr lvl="0"/>
            <a:r>
              <a:rPr lang="en-US"/>
              <a:t>Edit Master text styles</a:t>
            </a:r>
          </a:p>
        </p:txBody>
      </p:sp>
      <p:sp>
        <p:nvSpPr>
          <p:cNvPr id="8" name="Text Placeholder 6"/>
          <p:cNvSpPr>
            <a:spLocks noGrp="1"/>
          </p:cNvSpPr>
          <p:nvPr>
            <p:ph type="body" sz="quarter" idx="15"/>
          </p:nvPr>
        </p:nvSpPr>
        <p:spPr>
          <a:xfrm>
            <a:off x="5029200" y="1447799"/>
            <a:ext cx="4479924" cy="517525"/>
          </a:xfrm>
        </p:spPr>
        <p:txBody>
          <a:bodyPr/>
          <a:lstStyle>
            <a:lvl1pPr marL="0" indent="0">
              <a:buFontTx/>
              <a:buNone/>
              <a:defRPr>
                <a:solidFill>
                  <a:srgbClr val="C00000"/>
                </a:solidFill>
              </a:defRPr>
            </a:lvl1pPr>
          </a:lstStyle>
          <a:p>
            <a:pPr lvl="0"/>
            <a:r>
              <a:rPr lang="en-US"/>
              <a:t>Edit Master text styles</a:t>
            </a:r>
          </a:p>
        </p:txBody>
      </p:sp>
      <p:sp>
        <p:nvSpPr>
          <p:cNvPr id="9" name="Content Placeholder 4">
            <a:extLst>
              <a:ext uri="{FF2B5EF4-FFF2-40B4-BE49-F238E27FC236}">
                <a16:creationId xmlns:a16="http://schemas.microsoft.com/office/drawing/2014/main" xmlns="" id="{D08C555E-8CE8-4E27-ADE0-DB81B5A40353}"/>
              </a:ext>
            </a:extLst>
          </p:cNvPr>
          <p:cNvSpPr>
            <a:spLocks noGrp="1"/>
          </p:cNvSpPr>
          <p:nvPr>
            <p:ph sz="quarter" idx="16"/>
          </p:nvPr>
        </p:nvSpPr>
        <p:spPr>
          <a:xfrm>
            <a:off x="549275" y="4438650"/>
            <a:ext cx="4467225" cy="2424115"/>
          </a:xfrm>
        </p:spPr>
        <p:txBody>
          <a:bodyPr>
            <a:normAutofit/>
          </a:bodyPr>
          <a:lstStyle>
            <a:lvl1pPr>
              <a:defRPr sz="2000" b="0"/>
            </a:lvl1pPr>
            <a:lvl2pPr>
              <a:defRPr sz="1800" b="0"/>
            </a:lvl2pPr>
            <a:lvl3pPr>
              <a:defRPr sz="1600" b="0"/>
            </a:lvl3pPr>
          </a:lstStyle>
          <a:p>
            <a:pPr lvl="0"/>
            <a:r>
              <a:rPr lang="en-US" dirty="0"/>
              <a:t>Edit Master text styles</a:t>
            </a:r>
          </a:p>
          <a:p>
            <a:pPr lvl="1"/>
            <a:r>
              <a:rPr lang="en-US" dirty="0"/>
              <a:t>Second level</a:t>
            </a:r>
          </a:p>
          <a:p>
            <a:pPr lvl="2"/>
            <a:r>
              <a:rPr lang="en-US" dirty="0"/>
              <a:t>Third level</a:t>
            </a:r>
          </a:p>
        </p:txBody>
      </p:sp>
      <p:sp>
        <p:nvSpPr>
          <p:cNvPr id="10" name="Content Placeholder 4">
            <a:extLst>
              <a:ext uri="{FF2B5EF4-FFF2-40B4-BE49-F238E27FC236}">
                <a16:creationId xmlns:a16="http://schemas.microsoft.com/office/drawing/2014/main" xmlns="" id="{402ACBF4-9524-471E-B33B-CF30E1CB384F}"/>
              </a:ext>
            </a:extLst>
          </p:cNvPr>
          <p:cNvSpPr>
            <a:spLocks noGrp="1"/>
          </p:cNvSpPr>
          <p:nvPr>
            <p:ph sz="quarter" idx="17"/>
          </p:nvPr>
        </p:nvSpPr>
        <p:spPr>
          <a:xfrm>
            <a:off x="5029199" y="4438650"/>
            <a:ext cx="4479926" cy="2424115"/>
          </a:xfrm>
        </p:spPr>
        <p:txBody>
          <a:bodyPr>
            <a:normAutofit/>
          </a:bodyPr>
          <a:lstStyle>
            <a:lvl1pPr>
              <a:defRPr sz="2000" b="0"/>
            </a:lvl1pPr>
            <a:lvl2pPr>
              <a:defRPr sz="1800" b="0"/>
            </a:lvl2pPr>
            <a:lvl3pPr>
              <a:defRPr sz="1600"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20889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893">
          <p15:clr>
            <a:srgbClr val="FBAE40"/>
          </p15:clr>
        </p15:guide>
        <p15:guide id="6" orient="horz" pos="4406">
          <p15:clr>
            <a:srgbClr val="FBAE40"/>
          </p15:clr>
        </p15:guide>
        <p15:guide id="7" orient="horz" pos="123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Header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5" y="628650"/>
            <a:ext cx="8959849" cy="788988"/>
          </a:xfrm>
        </p:spPr>
        <p:txBody>
          <a:bodyPr/>
          <a:lstStyle>
            <a:lvl1pPr>
              <a:defRPr baseline="0">
                <a:solidFill>
                  <a:srgbClr val="C00000"/>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9275" y="1995485"/>
            <a:ext cx="4467225" cy="4999039"/>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6" name="Content Placeholder 4"/>
          <p:cNvSpPr>
            <a:spLocks noGrp="1"/>
          </p:cNvSpPr>
          <p:nvPr>
            <p:ph sz="quarter" idx="13"/>
          </p:nvPr>
        </p:nvSpPr>
        <p:spPr>
          <a:xfrm>
            <a:off x="5029199" y="1995485"/>
            <a:ext cx="4479926" cy="4999039"/>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549275" y="1447799"/>
            <a:ext cx="4479925" cy="517525"/>
          </a:xfrm>
        </p:spPr>
        <p:txBody>
          <a:bodyPr/>
          <a:lstStyle>
            <a:lvl1pPr marL="0" indent="0">
              <a:buFontTx/>
              <a:buNone/>
              <a:defRPr>
                <a:solidFill>
                  <a:srgbClr val="C00000"/>
                </a:solidFill>
              </a:defRPr>
            </a:lvl1pPr>
          </a:lstStyle>
          <a:p>
            <a:pPr lvl="0"/>
            <a:r>
              <a:rPr lang="en-US"/>
              <a:t>Edit Master text styles</a:t>
            </a:r>
          </a:p>
        </p:txBody>
      </p:sp>
      <p:sp>
        <p:nvSpPr>
          <p:cNvPr id="8" name="Text Placeholder 6"/>
          <p:cNvSpPr>
            <a:spLocks noGrp="1"/>
          </p:cNvSpPr>
          <p:nvPr>
            <p:ph type="body" sz="quarter" idx="15"/>
          </p:nvPr>
        </p:nvSpPr>
        <p:spPr>
          <a:xfrm>
            <a:off x="5029200" y="1447799"/>
            <a:ext cx="4479924" cy="517525"/>
          </a:xfrm>
        </p:spPr>
        <p:txBody>
          <a:bodyPr/>
          <a:lstStyle>
            <a:lvl1pPr marL="0" indent="0">
              <a:buFontTx/>
              <a:buNone/>
              <a:defRPr>
                <a:solidFill>
                  <a:srgbClr val="C00000"/>
                </a:solidFill>
              </a:defRPr>
            </a:lvl1pPr>
          </a:lstStyle>
          <a:p>
            <a:pPr lvl="0"/>
            <a:r>
              <a:rPr lang="en-US"/>
              <a:t>Edit Master text styles</a:t>
            </a:r>
          </a:p>
        </p:txBody>
      </p:sp>
    </p:spTree>
    <p:extLst>
      <p:ext uri="{BB962C8B-B14F-4D97-AF65-F5344CB8AC3E}">
        <p14:creationId xmlns:p14="http://schemas.microsoft.com/office/powerpoint/2010/main" val="3178457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893">
          <p15:clr>
            <a:srgbClr val="FBAE40"/>
          </p15:clr>
        </p15:guide>
        <p15:guide id="6" orient="horz" pos="4406">
          <p15:clr>
            <a:srgbClr val="FBAE40"/>
          </p15:clr>
        </p15:guide>
        <p15:guide id="7" orient="horz" pos="123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Header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nchor="t"/>
          <a:lstStyle>
            <a:lvl1pPr>
              <a:defRPr sz="1600" i="1"/>
            </a:lvl1pPr>
          </a:lstStyle>
          <a:p>
            <a:fld id="{6008F345-272B-4070-AF26-BA172EEA2059}" type="slidenum">
              <a:rPr lang="en-US" smtClean="0"/>
              <a:pPr/>
              <a:t>‹#›</a:t>
            </a:fld>
            <a:endParaRPr lang="en-US" dirty="0"/>
          </a:p>
        </p:txBody>
      </p:sp>
      <p:sp>
        <p:nvSpPr>
          <p:cNvPr id="5" name="Content Placeholder 4"/>
          <p:cNvSpPr>
            <a:spLocks noGrp="1"/>
          </p:cNvSpPr>
          <p:nvPr>
            <p:ph sz="quarter" idx="12"/>
          </p:nvPr>
        </p:nvSpPr>
        <p:spPr>
          <a:xfrm>
            <a:off x="549275" y="1447799"/>
            <a:ext cx="8959850" cy="5546725"/>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2921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912">
          <p15:clr>
            <a:srgbClr val="FBAE40"/>
          </p15:clr>
        </p15:guide>
        <p15:guide id="6" orient="horz" pos="440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Header + 2 Side by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9275" y="1447799"/>
            <a:ext cx="4479923" cy="5546725"/>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6" name="Content Placeholder 4"/>
          <p:cNvSpPr>
            <a:spLocks noGrp="1"/>
          </p:cNvSpPr>
          <p:nvPr>
            <p:ph sz="quarter" idx="13"/>
          </p:nvPr>
        </p:nvSpPr>
        <p:spPr>
          <a:xfrm>
            <a:off x="5029200" y="1447799"/>
            <a:ext cx="4479923" cy="5546725"/>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44604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912">
          <p15:clr>
            <a:srgbClr val="FBAE40"/>
          </p15:clr>
        </p15:guide>
        <p15:guide id="6" orient="horz" pos="44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1" y="1937705"/>
            <a:ext cx="8599646" cy="3233102"/>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762001" y="5201393"/>
            <a:ext cx="8599646" cy="1700212"/>
          </a:xfrm>
        </p:spPr>
        <p:txBody>
          <a:bodyPr>
            <a:normAutofit/>
          </a:bodyPr>
          <a:lstStyle>
            <a:lvl1pPr marL="0" indent="0">
              <a:buNone/>
              <a:defRPr sz="2329">
                <a:solidFill>
                  <a:schemeClr val="tx1"/>
                </a:solidFill>
              </a:defRPr>
            </a:lvl1pPr>
            <a:lvl2pPr marL="502912" indent="0">
              <a:buNone/>
              <a:defRPr sz="2200">
                <a:solidFill>
                  <a:schemeClr val="tx1">
                    <a:tint val="75000"/>
                  </a:schemeClr>
                </a:solidFill>
              </a:defRPr>
            </a:lvl2pPr>
            <a:lvl3pPr marL="1005823" indent="0">
              <a:buNone/>
              <a:defRPr sz="1980">
                <a:solidFill>
                  <a:schemeClr val="tx1">
                    <a:tint val="75000"/>
                  </a:schemeClr>
                </a:solidFill>
              </a:defRPr>
            </a:lvl3pPr>
            <a:lvl4pPr marL="1508734" indent="0">
              <a:buNone/>
              <a:defRPr sz="1760">
                <a:solidFill>
                  <a:schemeClr val="tx1">
                    <a:tint val="75000"/>
                  </a:schemeClr>
                </a:solidFill>
              </a:defRPr>
            </a:lvl4pPr>
            <a:lvl5pPr marL="2011645" indent="0">
              <a:buNone/>
              <a:defRPr sz="1760">
                <a:solidFill>
                  <a:schemeClr val="tx1">
                    <a:tint val="75000"/>
                  </a:schemeClr>
                </a:solidFill>
              </a:defRPr>
            </a:lvl5pPr>
            <a:lvl6pPr marL="2514557" indent="0">
              <a:buNone/>
              <a:defRPr sz="1760">
                <a:solidFill>
                  <a:schemeClr val="tx1">
                    <a:tint val="75000"/>
                  </a:schemeClr>
                </a:solidFill>
              </a:defRPr>
            </a:lvl6pPr>
            <a:lvl7pPr marL="3017468" indent="0">
              <a:buNone/>
              <a:defRPr sz="1760">
                <a:solidFill>
                  <a:schemeClr val="tx1">
                    <a:tint val="75000"/>
                  </a:schemeClr>
                </a:solidFill>
              </a:defRPr>
            </a:lvl7pPr>
            <a:lvl8pPr marL="3520379" indent="0">
              <a:buNone/>
              <a:defRPr sz="1760">
                <a:solidFill>
                  <a:schemeClr val="tx1">
                    <a:tint val="75000"/>
                  </a:schemeClr>
                </a:solidFill>
              </a:defRPr>
            </a:lvl8pPr>
            <a:lvl9pPr marL="402329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17FAEA-6685-42EF-9F38-2CD63CA3C460}"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713056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Header + 2 Over and Un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dirty="0"/>
          </a:p>
        </p:txBody>
      </p:sp>
      <p:sp>
        <p:nvSpPr>
          <p:cNvPr id="5" name="Content Placeholder 4"/>
          <p:cNvSpPr>
            <a:spLocks noGrp="1"/>
          </p:cNvSpPr>
          <p:nvPr>
            <p:ph sz="quarter" idx="12"/>
          </p:nvPr>
        </p:nvSpPr>
        <p:spPr>
          <a:xfrm>
            <a:off x="549275" y="1466335"/>
            <a:ext cx="8959849"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
        <p:nvSpPr>
          <p:cNvPr id="9" name="Content Placeholder 4"/>
          <p:cNvSpPr>
            <a:spLocks noGrp="1"/>
          </p:cNvSpPr>
          <p:nvPr>
            <p:ph sz="quarter" idx="14"/>
          </p:nvPr>
        </p:nvSpPr>
        <p:spPr>
          <a:xfrm>
            <a:off x="549274" y="4251325"/>
            <a:ext cx="8959850" cy="2743200"/>
          </a:xfrm>
        </p:spPr>
        <p:txBody>
          <a:bodyPr/>
          <a:lstStyle>
            <a:lvl1pPr>
              <a:defRPr b="0"/>
            </a:lvl1pPr>
            <a:lvl2pPr>
              <a:defRPr b="0"/>
            </a:lvl2pPr>
            <a:lvl3pPr>
              <a:defRPr b="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35712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448">
          <p15:clr>
            <a:srgbClr val="FBAE40"/>
          </p15:clr>
        </p15:guide>
        <p15:guide id="2" pos="3168">
          <p15:clr>
            <a:srgbClr val="FBAE40"/>
          </p15:clr>
        </p15:guide>
        <p15:guide id="3" pos="346">
          <p15:clr>
            <a:srgbClr val="FBAE40"/>
          </p15:clr>
        </p15:guide>
        <p15:guide id="4" pos="5990">
          <p15:clr>
            <a:srgbClr val="FBAE40"/>
          </p15:clr>
        </p15:guide>
        <p15:guide id="5" orient="horz" pos="893">
          <p15:clr>
            <a:srgbClr val="FBAE40"/>
          </p15:clr>
        </p15:guide>
        <p15:guide id="6" orient="horz" pos="44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Cover External 2">
    <p:spTree>
      <p:nvGrpSpPr>
        <p:cNvPr id="1" name=""/>
        <p:cNvGrpSpPr/>
        <p:nvPr/>
      </p:nvGrpSpPr>
      <p:grpSpPr>
        <a:xfrm>
          <a:off x="0" y="0"/>
          <a:ext cx="0" cy="0"/>
          <a:chOff x="0" y="0"/>
          <a:chExt cx="0" cy="0"/>
        </a:xfrm>
      </p:grpSpPr>
      <p:sp>
        <p:nvSpPr>
          <p:cNvPr id="6" name="Rectangle 5"/>
          <p:cNvSpPr/>
          <p:nvPr userDrawn="1"/>
        </p:nvSpPr>
        <p:spPr>
          <a:xfrm>
            <a:off x="0" y="951744"/>
            <a:ext cx="10058400" cy="6820656"/>
          </a:xfrm>
          <a:prstGeom prst="rect">
            <a:avLst/>
          </a:prstGeom>
          <a:gradFill flip="none" rotWithShape="1">
            <a:gsLst>
              <a:gs pos="15000">
                <a:srgbClr val="30A6C2"/>
              </a:gs>
              <a:gs pos="73000">
                <a:srgbClr val="053F7F"/>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pic>
        <p:nvPicPr>
          <p:cNvPr id="10" name="Picture 9"/>
          <p:cNvPicPr>
            <a:picLocks noChangeAspect="1"/>
          </p:cNvPicPr>
          <p:nvPr userDrawn="1"/>
        </p:nvPicPr>
        <p:blipFill rotWithShape="1">
          <a:blip r:embed="rId2" cstate="print">
            <a:alphaModFix amt="54000"/>
            <a:extLst>
              <a:ext uri="{28A0092B-C50C-407E-A947-70E740481C1C}">
                <a14:useLocalDpi xmlns:a14="http://schemas.microsoft.com/office/drawing/2010/main"/>
              </a:ext>
            </a:extLst>
          </a:blip>
          <a:srcRect t="12323"/>
          <a:stretch/>
        </p:blipFill>
        <p:spPr>
          <a:xfrm>
            <a:off x="1" y="951742"/>
            <a:ext cx="10058400" cy="6820657"/>
          </a:xfrm>
          <a:prstGeom prst="rect">
            <a:avLst/>
          </a:prstGeom>
        </p:spPr>
      </p:pic>
      <p:sp>
        <p:nvSpPr>
          <p:cNvPr id="9" name="Picture Placeholder 8"/>
          <p:cNvSpPr>
            <a:spLocks noGrp="1"/>
          </p:cNvSpPr>
          <p:nvPr>
            <p:ph type="pic" sz="quarter" idx="11"/>
          </p:nvPr>
        </p:nvSpPr>
        <p:spPr>
          <a:xfrm>
            <a:off x="310455" y="951742"/>
            <a:ext cx="3197718" cy="6820658"/>
          </a:xfrm>
          <a:solidFill>
            <a:schemeClr val="bg1"/>
          </a:solidFill>
        </p:spPr>
        <p:txBody>
          <a:bodyPr/>
          <a:lstStyle/>
          <a:p>
            <a:r>
              <a:rPr lang="en-US"/>
              <a:t>Drag picture to placeholder or click icon to add</a:t>
            </a:r>
          </a:p>
        </p:txBody>
      </p:sp>
      <p:sp>
        <p:nvSpPr>
          <p:cNvPr id="2" name="Title 1"/>
          <p:cNvSpPr>
            <a:spLocks noGrp="1"/>
          </p:cNvSpPr>
          <p:nvPr>
            <p:ph type="ctrTitle"/>
          </p:nvPr>
        </p:nvSpPr>
        <p:spPr>
          <a:xfrm>
            <a:off x="3953510" y="1361771"/>
            <a:ext cx="5962330" cy="2705947"/>
          </a:xfrm>
        </p:spPr>
        <p:txBody>
          <a:bodyPr anchor="b">
            <a:normAutofit/>
          </a:bodyPr>
          <a:lstStyle>
            <a:lvl1pPr algn="l">
              <a:lnSpc>
                <a:spcPct val="90000"/>
              </a:lnSpc>
              <a:defRPr sz="5500" b="1" i="0" spc="0" baseline="0">
                <a:solidFill>
                  <a:schemeClr val="bg1"/>
                </a:solidFill>
                <a:latin typeface="Arial Narrow" charset="0"/>
              </a:defRPr>
            </a:lvl1pPr>
          </a:lstStyle>
          <a:p>
            <a:r>
              <a:rPr lang="en-US" dirty="0"/>
              <a:t>Click to edit Master title style</a:t>
            </a:r>
          </a:p>
        </p:txBody>
      </p:sp>
      <p:sp>
        <p:nvSpPr>
          <p:cNvPr id="3" name="Subtitle 2"/>
          <p:cNvSpPr>
            <a:spLocks noGrp="1"/>
          </p:cNvSpPr>
          <p:nvPr>
            <p:ph type="subTitle" idx="1"/>
          </p:nvPr>
        </p:nvSpPr>
        <p:spPr>
          <a:xfrm>
            <a:off x="3953510" y="4551186"/>
            <a:ext cx="5962330" cy="712014"/>
          </a:xfrm>
        </p:spPr>
        <p:txBody>
          <a:bodyPr>
            <a:normAutofit/>
          </a:bodyPr>
          <a:lstStyle>
            <a:lvl1pPr marL="0" indent="0" algn="l">
              <a:buNone/>
              <a:defRPr sz="1540" b="0" i="1" cap="none" spc="0" baseline="0">
                <a:solidFill>
                  <a:schemeClr val="bg1"/>
                </a:solidFill>
                <a:latin typeface="Georgia" charset="0"/>
                <a:ea typeface="Georgia" charset="0"/>
                <a:cs typeface="Georgia" charset="0"/>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 style</a:t>
            </a:r>
          </a:p>
        </p:txBody>
      </p:sp>
      <p:sp>
        <p:nvSpPr>
          <p:cNvPr id="17" name="Text Placeholder 16"/>
          <p:cNvSpPr>
            <a:spLocks noGrp="1"/>
          </p:cNvSpPr>
          <p:nvPr>
            <p:ph type="body" sz="quarter" idx="10" hasCustomPrompt="1"/>
          </p:nvPr>
        </p:nvSpPr>
        <p:spPr>
          <a:xfrm>
            <a:off x="3953511" y="6719433"/>
            <a:ext cx="4133374" cy="392218"/>
          </a:xfrm>
        </p:spPr>
        <p:txBody>
          <a:bodyPr>
            <a:normAutofit/>
          </a:bodyPr>
          <a:lstStyle>
            <a:lvl1pPr marL="0" indent="0">
              <a:buNone/>
              <a:defRPr sz="1320" b="0" cap="all" spc="110"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dirty="0"/>
              <a:t>Month Year</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29665" y="141384"/>
            <a:ext cx="2320111" cy="696965"/>
          </a:xfrm>
          <a:prstGeom prst="rect">
            <a:avLst/>
          </a:prstGeom>
        </p:spPr>
      </p:pic>
    </p:spTree>
    <p:extLst>
      <p:ext uri="{BB962C8B-B14F-4D97-AF65-F5344CB8AC3E}">
        <p14:creationId xmlns:p14="http://schemas.microsoft.com/office/powerpoint/2010/main" val="408492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17FAEA-6685-42EF-9F38-2CD63CA3C460}"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145061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1"/>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7" y="1905319"/>
            <a:ext cx="4255174" cy="933767"/>
          </a:xfrm>
        </p:spPr>
        <p:txBody>
          <a:bodyPr anchor="b"/>
          <a:lstStyle>
            <a:lvl1pPr marL="0" indent="0">
              <a:buNone/>
              <a:defRPr sz="2640" b="1"/>
            </a:lvl1pPr>
            <a:lvl2pPr marL="502912" indent="0">
              <a:buNone/>
              <a:defRPr sz="2200" b="1"/>
            </a:lvl2pPr>
            <a:lvl3pPr marL="1005823" indent="0">
              <a:buNone/>
              <a:defRPr sz="1980" b="1"/>
            </a:lvl3pPr>
            <a:lvl4pPr marL="1508734" indent="0">
              <a:buNone/>
              <a:defRPr sz="1760" b="1"/>
            </a:lvl4pPr>
            <a:lvl5pPr marL="2011645" indent="0">
              <a:buNone/>
              <a:defRPr sz="1760" b="1"/>
            </a:lvl5pPr>
            <a:lvl6pPr marL="2514557" indent="0">
              <a:buNone/>
              <a:defRPr sz="1760" b="1"/>
            </a:lvl6pPr>
            <a:lvl7pPr marL="3017468" indent="0">
              <a:buNone/>
              <a:defRPr sz="1760" b="1"/>
            </a:lvl7pPr>
            <a:lvl8pPr marL="3520379" indent="0">
              <a:buNone/>
              <a:defRPr sz="1760" b="1"/>
            </a:lvl8pPr>
            <a:lvl9pPr marL="4023290" indent="0">
              <a:buNone/>
              <a:defRPr sz="1760" b="1"/>
            </a:lvl9pPr>
          </a:lstStyle>
          <a:p>
            <a:pPr lvl="0"/>
            <a:r>
              <a:rPr lang="en-US"/>
              <a:t>Edit Master text styles</a:t>
            </a:r>
          </a:p>
        </p:txBody>
      </p:sp>
      <p:sp>
        <p:nvSpPr>
          <p:cNvPr id="4" name="Content Placeholder 3"/>
          <p:cNvSpPr>
            <a:spLocks noGrp="1"/>
          </p:cNvSpPr>
          <p:nvPr>
            <p:ph sz="half" idx="2"/>
          </p:nvPr>
        </p:nvSpPr>
        <p:spPr>
          <a:xfrm>
            <a:off x="692827"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5" y="1905319"/>
            <a:ext cx="4276130" cy="933767"/>
          </a:xfrm>
        </p:spPr>
        <p:txBody>
          <a:bodyPr anchor="b"/>
          <a:lstStyle>
            <a:lvl1pPr marL="0" indent="0">
              <a:buNone/>
              <a:defRPr sz="2640" b="1"/>
            </a:lvl1pPr>
            <a:lvl2pPr marL="502912" indent="0">
              <a:buNone/>
              <a:defRPr sz="2200" b="1"/>
            </a:lvl2pPr>
            <a:lvl3pPr marL="1005823" indent="0">
              <a:buNone/>
              <a:defRPr sz="1980" b="1"/>
            </a:lvl3pPr>
            <a:lvl4pPr marL="1508734" indent="0">
              <a:buNone/>
              <a:defRPr sz="1760" b="1"/>
            </a:lvl4pPr>
            <a:lvl5pPr marL="2011645" indent="0">
              <a:buNone/>
              <a:defRPr sz="1760" b="1"/>
            </a:lvl5pPr>
            <a:lvl6pPr marL="2514557" indent="0">
              <a:buNone/>
              <a:defRPr sz="1760" b="1"/>
            </a:lvl6pPr>
            <a:lvl7pPr marL="3017468" indent="0">
              <a:buNone/>
              <a:defRPr sz="1760" b="1"/>
            </a:lvl7pPr>
            <a:lvl8pPr marL="3520379" indent="0">
              <a:buNone/>
              <a:defRPr sz="1760" b="1"/>
            </a:lvl8pPr>
            <a:lvl9pPr marL="4023290" indent="0">
              <a:buNone/>
              <a:defRPr sz="1760" b="1"/>
            </a:lvl9pPr>
          </a:lstStyle>
          <a:p>
            <a:pPr lvl="0"/>
            <a:r>
              <a:rPr lang="en-US"/>
              <a:t>Edit Master text styles</a:t>
            </a:r>
          </a:p>
        </p:txBody>
      </p:sp>
      <p:sp>
        <p:nvSpPr>
          <p:cNvPr id="6" name="Content Placeholder 5"/>
          <p:cNvSpPr>
            <a:spLocks noGrp="1"/>
          </p:cNvSpPr>
          <p:nvPr>
            <p:ph sz="quarter" idx="4"/>
          </p:nvPr>
        </p:nvSpPr>
        <p:spPr>
          <a:xfrm>
            <a:off x="5092065"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17FAEA-6685-42EF-9F38-2CD63CA3C460}" type="datetimeFigureOut">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44530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3030" y="914401"/>
            <a:ext cx="8675370" cy="838200"/>
          </a:xfrm>
        </p:spPr>
        <p:txBody>
          <a:bodyPr>
            <a:normAutofit/>
          </a:bodyPr>
          <a:lstStyle>
            <a:lvl1pPr>
              <a:defRPr sz="3494"/>
            </a:lvl1pPr>
          </a:lstStyle>
          <a:p>
            <a:r>
              <a:rPr lang="en-US" dirty="0"/>
              <a:t>Click to edit Master title style</a:t>
            </a:r>
          </a:p>
        </p:txBody>
      </p:sp>
      <p:sp>
        <p:nvSpPr>
          <p:cNvPr id="3" name="Date Placeholder 2"/>
          <p:cNvSpPr>
            <a:spLocks noGrp="1"/>
          </p:cNvSpPr>
          <p:nvPr>
            <p:ph type="dt" sz="half" idx="10"/>
          </p:nvPr>
        </p:nvSpPr>
        <p:spPr/>
        <p:txBody>
          <a:bodyPr/>
          <a:lstStyle/>
          <a:p>
            <a:fld id="{7F17FAEA-6685-42EF-9F38-2CD63CA3C460}" type="datetimeFigureOut">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66037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7FAEA-6685-42EF-9F38-2CD63CA3C460}" type="datetimeFigureOut">
              <a:rPr lang="en-US" smtClean="0"/>
              <a:t>5/14/2019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377868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12" indent="0">
              <a:buNone/>
              <a:defRPr sz="1540"/>
            </a:lvl2pPr>
            <a:lvl3pPr marL="1005823" indent="0">
              <a:buNone/>
              <a:defRPr sz="1320"/>
            </a:lvl3pPr>
            <a:lvl4pPr marL="1508734" indent="0">
              <a:buNone/>
              <a:defRPr sz="1100"/>
            </a:lvl4pPr>
            <a:lvl5pPr marL="2011645" indent="0">
              <a:buNone/>
              <a:defRPr sz="1100"/>
            </a:lvl5pPr>
            <a:lvl6pPr marL="2514557" indent="0">
              <a:buNone/>
              <a:defRPr sz="1100"/>
            </a:lvl6pPr>
            <a:lvl7pPr marL="3017468" indent="0">
              <a:buNone/>
              <a:defRPr sz="1100"/>
            </a:lvl7pPr>
            <a:lvl8pPr marL="3520379" indent="0">
              <a:buNone/>
              <a:defRPr sz="1100"/>
            </a:lvl8pPr>
            <a:lvl9pPr marL="402329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7F17FAEA-6685-42EF-9F38-2CD63CA3C460}"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293385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12" indent="0">
              <a:buNone/>
              <a:defRPr sz="3080"/>
            </a:lvl2pPr>
            <a:lvl3pPr marL="1005823" indent="0">
              <a:buNone/>
              <a:defRPr sz="2640"/>
            </a:lvl3pPr>
            <a:lvl4pPr marL="1508734" indent="0">
              <a:buNone/>
              <a:defRPr sz="2200"/>
            </a:lvl4pPr>
            <a:lvl5pPr marL="2011645" indent="0">
              <a:buNone/>
              <a:defRPr sz="2200"/>
            </a:lvl5pPr>
            <a:lvl6pPr marL="2514557" indent="0">
              <a:buNone/>
              <a:defRPr sz="2200"/>
            </a:lvl6pPr>
            <a:lvl7pPr marL="3017468" indent="0">
              <a:buNone/>
              <a:defRPr sz="2200"/>
            </a:lvl7pPr>
            <a:lvl8pPr marL="3520379" indent="0">
              <a:buNone/>
              <a:defRPr sz="2200"/>
            </a:lvl8pPr>
            <a:lvl9pPr marL="402329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12" indent="0">
              <a:buNone/>
              <a:defRPr sz="1540"/>
            </a:lvl2pPr>
            <a:lvl3pPr marL="1005823" indent="0">
              <a:buNone/>
              <a:defRPr sz="1320"/>
            </a:lvl3pPr>
            <a:lvl4pPr marL="1508734" indent="0">
              <a:buNone/>
              <a:defRPr sz="1100"/>
            </a:lvl4pPr>
            <a:lvl5pPr marL="2011645" indent="0">
              <a:buNone/>
              <a:defRPr sz="1100"/>
            </a:lvl5pPr>
            <a:lvl6pPr marL="2514557" indent="0">
              <a:buNone/>
              <a:defRPr sz="1100"/>
            </a:lvl6pPr>
            <a:lvl7pPr marL="3017468" indent="0">
              <a:buNone/>
              <a:defRPr sz="1100"/>
            </a:lvl7pPr>
            <a:lvl8pPr marL="3520379" indent="0">
              <a:buNone/>
              <a:defRPr sz="1100"/>
            </a:lvl8pPr>
            <a:lvl9pPr marL="402329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7F17FAEA-6685-42EF-9F38-2CD63CA3C460}"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D8401-1C4B-4626-8312-77EB2A7FE59D}" type="slidenum">
              <a:rPr lang="en-US" smtClean="0"/>
              <a:t>‹#›</a:t>
            </a:fld>
            <a:endParaRPr lang="en-US"/>
          </a:p>
        </p:txBody>
      </p:sp>
    </p:spTree>
    <p:extLst>
      <p:ext uri="{BB962C8B-B14F-4D97-AF65-F5344CB8AC3E}">
        <p14:creationId xmlns:p14="http://schemas.microsoft.com/office/powerpoint/2010/main" val="20878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33">
            <a:extLst>
              <a:ext uri="{BEBA8EAE-BF5A-486C-A8C5-ECC9F3942E4B}">
                <a14:imgProps xmlns:a14="http://schemas.microsoft.com/office/drawing/2010/main">
                  <a14:imgLayer r:embed="rId34">
                    <a14:imgEffect>
                      <a14:artisticPaintBrush/>
                    </a14:imgEffect>
                  </a14:imgLayer>
                </a14:imgProps>
              </a:ext>
            </a:extLst>
          </a:blip>
          <a:srcRect l="4068" r="-3" b="87374"/>
          <a:stretch/>
        </p:blipFill>
        <p:spPr>
          <a:xfrm>
            <a:off x="0" y="-32348"/>
            <a:ext cx="10058401" cy="794348"/>
          </a:xfrm>
          <a:prstGeom prst="rect">
            <a:avLst/>
          </a:prstGeom>
        </p:spPr>
      </p:pic>
      <p:sp>
        <p:nvSpPr>
          <p:cNvPr id="2" name="Title Placeholder 1"/>
          <p:cNvSpPr>
            <a:spLocks noGrp="1"/>
          </p:cNvSpPr>
          <p:nvPr>
            <p:ph type="title"/>
          </p:nvPr>
        </p:nvSpPr>
        <p:spPr>
          <a:xfrm>
            <a:off x="685800" y="413811"/>
            <a:ext cx="8681085" cy="15023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2069042"/>
            <a:ext cx="8681085" cy="49315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40529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48A87A34-81AB-432B-8DAE-1953F412C126}" type="datetimeFigureOut">
              <a:rPr lang="en-US" smtClean="0"/>
              <a:pPr/>
              <a:t>5/14/2019</a:t>
            </a:fld>
            <a:endParaRPr lang="en-US" dirty="0"/>
          </a:p>
        </p:txBody>
      </p:sp>
      <p:sp>
        <p:nvSpPr>
          <p:cNvPr id="5" name="Footer Placeholder 4"/>
          <p:cNvSpPr>
            <a:spLocks noGrp="1"/>
          </p:cNvSpPr>
          <p:nvPr>
            <p:ph type="ftr" sz="quarter" idx="3"/>
          </p:nvPr>
        </p:nvSpPr>
        <p:spPr>
          <a:xfrm>
            <a:off x="3699778"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6008F345-272B-4070-AF26-BA172EEA2059}" type="slidenum">
              <a:rPr lang="en-US" smtClean="0"/>
              <a:pPr/>
              <a:t>‹#›</a:t>
            </a:fld>
            <a:endParaRPr lang="en-US" dirty="0"/>
          </a:p>
        </p:txBody>
      </p:sp>
      <p:pic>
        <p:nvPicPr>
          <p:cNvPr id="9" name="Image 11"/>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152400" y="7240236"/>
            <a:ext cx="752372" cy="377437"/>
          </a:xfrm>
          <a:prstGeom prst="rect">
            <a:avLst/>
          </a:prstGeom>
        </p:spPr>
      </p:pic>
      <p:pic>
        <p:nvPicPr>
          <p:cNvPr id="10" name="Picture 9"/>
          <p:cNvPicPr>
            <a:picLocks noChangeAspect="1"/>
          </p:cNvPicPr>
          <p:nvPr userDrawn="1"/>
        </p:nvPicPr>
        <p:blipFill rotWithShape="1">
          <a:blip r:embed="rId36" cstate="print">
            <a:extLst>
              <a:ext uri="{28A0092B-C50C-407E-A947-70E740481C1C}">
                <a14:useLocalDpi xmlns:a14="http://schemas.microsoft.com/office/drawing/2010/main" val="0"/>
              </a:ext>
            </a:extLst>
          </a:blip>
          <a:srcRect l="-668" r="85019"/>
          <a:stretch/>
        </p:blipFill>
        <p:spPr>
          <a:xfrm>
            <a:off x="7222079" y="136431"/>
            <a:ext cx="399381" cy="401834"/>
          </a:xfrm>
          <a:prstGeom prst="rect">
            <a:avLst/>
          </a:prstGeom>
        </p:spPr>
      </p:pic>
      <p:pic>
        <p:nvPicPr>
          <p:cNvPr id="11" name="Picture 10"/>
          <p:cNvPicPr>
            <a:picLocks noChangeAspect="1"/>
          </p:cNvPicPr>
          <p:nvPr userDrawn="1"/>
        </p:nvPicPr>
        <p:blipFill rotWithShape="1">
          <a:blip r:embed="rId37">
            <a:extLst>
              <a:ext uri="{28A0092B-C50C-407E-A947-70E740481C1C}">
                <a14:useLocalDpi xmlns:a14="http://schemas.microsoft.com/office/drawing/2010/main" val="0"/>
              </a:ext>
            </a:extLst>
          </a:blip>
          <a:srcRect b="27738"/>
          <a:stretch/>
        </p:blipFill>
        <p:spPr>
          <a:xfrm>
            <a:off x="304800" y="66787"/>
            <a:ext cx="2607049" cy="388195"/>
          </a:xfrm>
          <a:prstGeom prst="rect">
            <a:avLst/>
          </a:prstGeom>
        </p:spPr>
      </p:pic>
      <p:sp>
        <p:nvSpPr>
          <p:cNvPr id="13" name="TextBox 12"/>
          <p:cNvSpPr txBox="1"/>
          <p:nvPr userDrawn="1"/>
        </p:nvSpPr>
        <p:spPr>
          <a:xfrm>
            <a:off x="7565989" y="84425"/>
            <a:ext cx="2144806" cy="638636"/>
          </a:xfrm>
          <a:prstGeom prst="rect">
            <a:avLst/>
          </a:prstGeom>
          <a:noFill/>
        </p:spPr>
        <p:txBody>
          <a:bodyPr wrap="square" rtlCol="0">
            <a:spAutoFit/>
          </a:bodyPr>
          <a:lstStyle/>
          <a:p>
            <a:r>
              <a:rPr lang="en-US" sz="1019" b="0" spc="-39" dirty="0">
                <a:solidFill>
                  <a:schemeClr val="accent1">
                    <a:lumMod val="75000"/>
                  </a:schemeClr>
                </a:solidFill>
                <a:latin typeface="Century Gothic" panose="020B0502020202020204" pitchFamily="34" charset="0"/>
              </a:rPr>
              <a:t>U.S. Department of</a:t>
            </a:r>
            <a:r>
              <a:rPr lang="en-US" sz="1019" b="0" spc="-39" baseline="0" dirty="0">
                <a:solidFill>
                  <a:schemeClr val="accent1">
                    <a:lumMod val="75000"/>
                  </a:schemeClr>
                </a:solidFill>
                <a:latin typeface="Century Gothic" panose="020B0502020202020204" pitchFamily="34" charset="0"/>
              </a:rPr>
              <a:t> Transportation</a:t>
            </a:r>
          </a:p>
          <a:p>
            <a:pPr>
              <a:lnSpc>
                <a:spcPts val="971"/>
              </a:lnSpc>
            </a:pPr>
            <a:r>
              <a:rPr lang="en-US" sz="874" b="1" strike="noStrike" kern="1100" spc="0" baseline="0" dirty="0">
                <a:solidFill>
                  <a:schemeClr val="accent1">
                    <a:lumMod val="75000"/>
                  </a:schemeClr>
                </a:solidFill>
                <a:latin typeface="Century Gothic" panose="020B0502020202020204" pitchFamily="34" charset="0"/>
              </a:rPr>
              <a:t>Maritime Administration &amp;</a:t>
            </a:r>
          </a:p>
          <a:p>
            <a:pPr>
              <a:lnSpc>
                <a:spcPts val="971"/>
              </a:lnSpc>
            </a:pPr>
            <a:r>
              <a:rPr lang="en-US" sz="874" b="1" strike="noStrike" kern="1100" spc="0" baseline="0" dirty="0">
                <a:solidFill>
                  <a:schemeClr val="accent1">
                    <a:lumMod val="75000"/>
                  </a:schemeClr>
                </a:solidFill>
                <a:latin typeface="Century Gothic" panose="020B0502020202020204" pitchFamily="34" charset="0"/>
              </a:rPr>
              <a:t>Intelligent Transportation Systems Joint Program Office</a:t>
            </a:r>
          </a:p>
        </p:txBody>
      </p:sp>
    </p:spTree>
    <p:extLst>
      <p:ext uri="{BB962C8B-B14F-4D97-AF65-F5344CB8AC3E}">
        <p14:creationId xmlns:p14="http://schemas.microsoft.com/office/powerpoint/2010/main" val="13593575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62" r:id="rId22"/>
    <p:sldLayoutId id="2147483859" r:id="rId23"/>
    <p:sldLayoutId id="2147483863" r:id="rId24"/>
    <p:sldLayoutId id="2147483856" r:id="rId25"/>
    <p:sldLayoutId id="2147483906" r:id="rId26"/>
    <p:sldLayoutId id="2147483907" r:id="rId27"/>
    <p:sldLayoutId id="2147483908" r:id="rId28"/>
    <p:sldLayoutId id="2147483909" r:id="rId29"/>
    <p:sldLayoutId id="2147483910" r:id="rId30"/>
    <p:sldLayoutId id="2147483911" r:id="rId31"/>
  </p:sldLayoutIdLst>
  <p:hf hdr="0" ftr="0" dt="0"/>
  <p:txStyles>
    <p:titleStyle>
      <a:lvl1pPr algn="l" defTabSz="1005823" rtl="0" eaLnBrk="1" latinLnBrk="0" hangingPunct="1">
        <a:lnSpc>
          <a:spcPct val="90000"/>
        </a:lnSpc>
        <a:spcBef>
          <a:spcPct val="0"/>
        </a:spcBef>
        <a:buNone/>
        <a:defRPr sz="3106" b="1" kern="1200">
          <a:solidFill>
            <a:schemeClr val="tx1"/>
          </a:solidFill>
          <a:latin typeface="+mj-lt"/>
          <a:ea typeface="+mj-ea"/>
          <a:cs typeface="+mj-cs"/>
        </a:defRPr>
      </a:lvl1pPr>
    </p:titleStyle>
    <p:bodyStyle>
      <a:lvl1pPr marL="251455" indent="-251455" algn="l" defTabSz="1005823" rtl="0" eaLnBrk="1" latinLnBrk="0" hangingPunct="1">
        <a:lnSpc>
          <a:spcPct val="90000"/>
        </a:lnSpc>
        <a:spcBef>
          <a:spcPts val="1100"/>
        </a:spcBef>
        <a:buFont typeface="Arial" panose="020B0604020202020204" pitchFamily="34" charset="0"/>
        <a:buChar char="•"/>
        <a:defRPr sz="2329" kern="1200">
          <a:solidFill>
            <a:schemeClr val="tx1"/>
          </a:solidFill>
          <a:latin typeface="+mn-lt"/>
          <a:ea typeface="+mn-ea"/>
          <a:cs typeface="+mn-cs"/>
        </a:defRPr>
      </a:lvl1pPr>
      <a:lvl2pPr marL="754367" indent="-251455" algn="l" defTabSz="1005823" rtl="0" eaLnBrk="1" latinLnBrk="0" hangingPunct="1">
        <a:lnSpc>
          <a:spcPct val="90000"/>
        </a:lnSpc>
        <a:spcBef>
          <a:spcPts val="550"/>
        </a:spcBef>
        <a:buFont typeface="Arial" panose="020B0604020202020204" pitchFamily="34" charset="0"/>
        <a:buChar char="•"/>
        <a:defRPr sz="1941" kern="1200">
          <a:solidFill>
            <a:schemeClr val="tx1"/>
          </a:solidFill>
          <a:latin typeface="+mn-lt"/>
          <a:ea typeface="+mn-ea"/>
          <a:cs typeface="+mn-cs"/>
        </a:defRPr>
      </a:lvl2pPr>
      <a:lvl3pPr marL="1257278"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3pPr>
      <a:lvl4pPr marL="176019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4pPr>
      <a:lvl5pPr marL="226310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5pPr>
      <a:lvl6pPr marL="2766012"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24"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835"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746"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23" rtl="0" eaLnBrk="1" latinLnBrk="0" hangingPunct="1">
        <a:defRPr sz="1980" kern="1200">
          <a:solidFill>
            <a:schemeClr val="tx1"/>
          </a:solidFill>
          <a:latin typeface="+mn-lt"/>
          <a:ea typeface="+mn-ea"/>
          <a:cs typeface="+mn-cs"/>
        </a:defRPr>
      </a:lvl1pPr>
      <a:lvl2pPr marL="502912" algn="l" defTabSz="1005823" rtl="0" eaLnBrk="1" latinLnBrk="0" hangingPunct="1">
        <a:defRPr sz="1980" kern="1200">
          <a:solidFill>
            <a:schemeClr val="tx1"/>
          </a:solidFill>
          <a:latin typeface="+mn-lt"/>
          <a:ea typeface="+mn-ea"/>
          <a:cs typeface="+mn-cs"/>
        </a:defRPr>
      </a:lvl2pPr>
      <a:lvl3pPr marL="1005823" algn="l" defTabSz="1005823" rtl="0" eaLnBrk="1" latinLnBrk="0" hangingPunct="1">
        <a:defRPr sz="1980" kern="1200">
          <a:solidFill>
            <a:schemeClr val="tx1"/>
          </a:solidFill>
          <a:latin typeface="+mn-lt"/>
          <a:ea typeface="+mn-ea"/>
          <a:cs typeface="+mn-cs"/>
        </a:defRPr>
      </a:lvl3pPr>
      <a:lvl4pPr marL="1508734" algn="l" defTabSz="1005823" rtl="0" eaLnBrk="1" latinLnBrk="0" hangingPunct="1">
        <a:defRPr sz="1980" kern="1200">
          <a:solidFill>
            <a:schemeClr val="tx1"/>
          </a:solidFill>
          <a:latin typeface="+mn-lt"/>
          <a:ea typeface="+mn-ea"/>
          <a:cs typeface="+mn-cs"/>
        </a:defRPr>
      </a:lvl4pPr>
      <a:lvl5pPr marL="2011645" algn="l" defTabSz="1005823" rtl="0" eaLnBrk="1" latinLnBrk="0" hangingPunct="1">
        <a:defRPr sz="1980" kern="1200">
          <a:solidFill>
            <a:schemeClr val="tx1"/>
          </a:solidFill>
          <a:latin typeface="+mn-lt"/>
          <a:ea typeface="+mn-ea"/>
          <a:cs typeface="+mn-cs"/>
        </a:defRPr>
      </a:lvl5pPr>
      <a:lvl6pPr marL="2514557" algn="l" defTabSz="1005823" rtl="0" eaLnBrk="1" latinLnBrk="0" hangingPunct="1">
        <a:defRPr sz="1980" kern="1200">
          <a:solidFill>
            <a:schemeClr val="tx1"/>
          </a:solidFill>
          <a:latin typeface="+mn-lt"/>
          <a:ea typeface="+mn-ea"/>
          <a:cs typeface="+mn-cs"/>
        </a:defRPr>
      </a:lvl6pPr>
      <a:lvl7pPr marL="3017468" algn="l" defTabSz="1005823" rtl="0" eaLnBrk="1" latinLnBrk="0" hangingPunct="1">
        <a:defRPr sz="1980" kern="1200">
          <a:solidFill>
            <a:schemeClr val="tx1"/>
          </a:solidFill>
          <a:latin typeface="+mn-lt"/>
          <a:ea typeface="+mn-ea"/>
          <a:cs typeface="+mn-cs"/>
        </a:defRPr>
      </a:lvl7pPr>
      <a:lvl8pPr marL="3520379" algn="l" defTabSz="1005823" rtl="0" eaLnBrk="1" latinLnBrk="0" hangingPunct="1">
        <a:defRPr sz="1980" kern="1200">
          <a:solidFill>
            <a:schemeClr val="tx1"/>
          </a:solidFill>
          <a:latin typeface="+mn-lt"/>
          <a:ea typeface="+mn-ea"/>
          <a:cs typeface="+mn-cs"/>
        </a:defRPr>
      </a:lvl8pPr>
      <a:lvl9pPr marL="4023290" algn="l" defTabSz="1005823"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emf"/><Relationship Id="rId4" Type="http://schemas.microsoft.com/office/2007/relationships/hdphoto" Target="../media/hdphoto1.wdp"/><Relationship Id="rId9"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apa-ports.org/PPIT"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pcb.its.dot.gov/eprimer/default.aspx" TargetMode="External"/><Relationship Id="rId4" Type="http://schemas.openxmlformats.org/officeDocument/2006/relationships/hyperlink" Target="https://www.maritime.dot.gov/ports/port-planning-and-investment-toolki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31.xml"/><Relationship Id="rId1" Type="http://schemas.openxmlformats.org/officeDocument/2006/relationships/tags" Target="../tags/tag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61.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8" Type="http://schemas.openxmlformats.org/officeDocument/2006/relationships/hyperlink" Target="https://www.dco.uscg.mil/Our-Organization/Assistant-Commandant-for-Prevention-Policy-CG-5P/Inspections-Compliance-CG-5PC-/Office-of-Port-Facility-Compliance/Domestic-Ports-Division/cybersecurity/" TargetMode="External"/><Relationship Id="rId3" Type="http://schemas.openxmlformats.org/officeDocument/2006/relationships/hyperlink" Target="https://ww2.eagle.org/en/Products-and-Services/advanced-solutions/cybersecurity.html" TargetMode="External"/><Relationship Id="rId7" Type="http://schemas.openxmlformats.org/officeDocument/2006/relationships/hyperlink" Target="https://www.maritime.dot.gov/ports/office-security/office-maritime-security"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hyperlink" Target="https://ics-cert.us-cert.gov/" TargetMode="External"/><Relationship Id="rId5" Type="http://schemas.openxmlformats.org/officeDocument/2006/relationships/hyperlink" Target="https://www.us-cert.gov/related-resources" TargetMode="External"/><Relationship Id="rId4" Type="http://schemas.openxmlformats.org/officeDocument/2006/relationships/hyperlink" Target="http://www.imo.org/en/OurWork/Security/Guide_to_Maritime_Security/Documents/MSC-FAL.1-Circ.3%20-%20Guidelines%20On%20Maritime%20Cyber%20Risk%20Management%20(Secretariat).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1.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ops.fhwa.dot.gov/freight/fpd/talking_freight/index.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www.aapa-ports.org/unifying/content.aspx?ItemNumber=2103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aapa-ports.org/unifying/content.aspx?ItemNumber=2105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his image is the background of the slide." title="Slide Background"/>
          <p:cNvPicPr>
            <a:picLocks noChangeAspect="1"/>
          </p:cNvPicPr>
          <p:nvPr/>
        </p:nvPicPr>
        <p:blipFill rotWithShape="1">
          <a:blip r:embed="rId3">
            <a:extLst>
              <a:ext uri="{BEBA8EAE-BF5A-486C-A8C5-ECC9F3942E4B}">
                <a14:imgProps xmlns:a14="http://schemas.microsoft.com/office/drawing/2010/main">
                  <a14:imgLayer r:embed="rId4">
                    <a14:imgEffect>
                      <a14:artisticPaintBrush/>
                    </a14:imgEffect>
                    <a14:imgEffect>
                      <a14:brightnessContrast contrast="40000"/>
                    </a14:imgEffect>
                  </a14:imgLayer>
                </a14:imgProps>
              </a:ext>
            </a:extLst>
          </a:blip>
          <a:srcRect l="4429" t="11910"/>
          <a:stretch/>
        </p:blipFill>
        <p:spPr>
          <a:xfrm>
            <a:off x="0" y="685800"/>
            <a:ext cx="10058400" cy="6400800"/>
          </a:xfrm>
          <a:prstGeom prst="rect">
            <a:avLst/>
          </a:prstGeom>
        </p:spPr>
      </p:pic>
      <p:pic>
        <p:nvPicPr>
          <p:cNvPr id="6" name="Picture 5" descr="This image depicts two freight trucks travelling along a road." title="Freight Trucks Travelling Along a Road"/>
          <p:cNvPicPr>
            <a:picLocks noChangeAspect="1"/>
          </p:cNvPicPr>
          <p:nvPr/>
        </p:nvPicPr>
        <p:blipFill rotWithShape="1">
          <a:blip r:embed="rId5"/>
          <a:srcRect r="3250"/>
          <a:stretch/>
        </p:blipFill>
        <p:spPr>
          <a:xfrm>
            <a:off x="1456256" y="4724400"/>
            <a:ext cx="3429000" cy="1531899"/>
          </a:xfrm>
          <a:prstGeom prst="rect">
            <a:avLst/>
          </a:prstGeom>
        </p:spPr>
      </p:pic>
      <p:pic>
        <p:nvPicPr>
          <p:cNvPr id="25" name="Picture 24" descr="This image portrays a series of vehicles, e.g. cars, busses, trains, and trucks, wirelessly communicating with each other. Wireless communications will allow connectivity between all modes of transportation." title="Wireless Communication Within the Transportation System"/>
          <p:cNvPicPr/>
          <p:nvPr/>
        </p:nvPicPr>
        <p:blipFill rotWithShape="1">
          <a:blip r:embed="rId6">
            <a:extLst>
              <a:ext uri="{28A0092B-C50C-407E-A947-70E740481C1C}">
                <a14:useLocalDpi xmlns:a14="http://schemas.microsoft.com/office/drawing/2010/main" val="0"/>
              </a:ext>
            </a:extLst>
          </a:blip>
          <a:srcRect t="7844" r="12" b="10087"/>
          <a:stretch/>
        </p:blipFill>
        <p:spPr bwMode="auto">
          <a:xfrm>
            <a:off x="5105400" y="4733221"/>
            <a:ext cx="3145536" cy="1523999"/>
          </a:xfrm>
          <a:prstGeom prst="rect">
            <a:avLst/>
          </a:prstGeom>
          <a:noFill/>
          <a:ln>
            <a:noFill/>
          </a:ln>
        </p:spPr>
      </p:pic>
      <p:pic>
        <p:nvPicPr>
          <p:cNvPr id="16" name="Picture 15" descr="This image depicts the truck entry gate at a port facility. In the foreground, trucks wait in line to be processed at the gate. In the background, a container ship is being worked by ship to shore gantry cranes." title="Truck Entry Gate at a Port"/>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152000"/>
                    </a14:imgEffect>
                    <a14:imgEffect>
                      <a14:brightnessContrast bright="7000"/>
                    </a14:imgEffect>
                  </a14:imgLayer>
                </a14:imgProps>
              </a:ext>
              <a:ext uri="{28A0092B-C50C-407E-A947-70E740481C1C}">
                <a14:useLocalDpi xmlns:a14="http://schemas.microsoft.com/office/drawing/2010/main" val="0"/>
              </a:ext>
            </a:extLst>
          </a:blip>
          <a:srcRect b="26398"/>
          <a:stretch/>
        </p:blipFill>
        <p:spPr>
          <a:xfrm>
            <a:off x="5109571" y="2689998"/>
            <a:ext cx="3147316" cy="1737360"/>
          </a:xfrm>
          <a:prstGeom prst="rect">
            <a:avLst/>
          </a:prstGeom>
        </p:spPr>
      </p:pic>
      <p:pic>
        <p:nvPicPr>
          <p:cNvPr id="9" name="Picture 8" descr="This image illustrates the interconnectedness of an intelligent transportation system. It depicts a train wirelessly communicating with other components of the transportation system, e.g. cars and traffic signals." title="Connected Transportation System"/>
          <p:cNvPicPr>
            <a:picLocks noChangeAspect="1"/>
          </p:cNvPicPr>
          <p:nvPr/>
        </p:nvPicPr>
        <p:blipFill rotWithShape="1">
          <a:blip r:embed="rId9"/>
          <a:srcRect l="8141" t="4613" r="4625"/>
          <a:stretch/>
        </p:blipFill>
        <p:spPr>
          <a:xfrm>
            <a:off x="1447800" y="2689998"/>
            <a:ext cx="3425662" cy="1737360"/>
          </a:xfrm>
          <a:prstGeom prst="rect">
            <a:avLst/>
          </a:prstGeom>
        </p:spPr>
      </p:pic>
      <p:sp>
        <p:nvSpPr>
          <p:cNvPr id="5" name="Subtitle 4"/>
          <p:cNvSpPr>
            <a:spLocks noGrp="1"/>
          </p:cNvSpPr>
          <p:nvPr>
            <p:ph type="subTitle" idx="1"/>
          </p:nvPr>
        </p:nvSpPr>
        <p:spPr>
          <a:xfrm>
            <a:off x="1358011" y="6687103"/>
            <a:ext cx="7395882" cy="733530"/>
          </a:xfrm>
        </p:spPr>
        <p:txBody>
          <a:bodyPr>
            <a:normAutofit/>
          </a:bodyPr>
          <a:lstStyle/>
          <a:p>
            <a:r>
              <a:rPr lang="en-US" sz="2000" dirty="0"/>
              <a:t>May 2, 2019</a:t>
            </a:r>
          </a:p>
        </p:txBody>
      </p:sp>
      <p:sp>
        <p:nvSpPr>
          <p:cNvPr id="4" name="Title 3"/>
          <p:cNvSpPr>
            <a:spLocks noGrp="1"/>
          </p:cNvSpPr>
          <p:nvPr>
            <p:ph type="ctrTitle"/>
          </p:nvPr>
        </p:nvSpPr>
        <p:spPr>
          <a:xfrm>
            <a:off x="2141089" y="1298462"/>
            <a:ext cx="5829726" cy="1133898"/>
          </a:xfrm>
        </p:spPr>
        <p:txBody>
          <a:bodyPr>
            <a:normAutofit/>
          </a:bodyPr>
          <a:lstStyle/>
          <a:p>
            <a:r>
              <a:rPr lang="en-US" sz="3200" dirty="0"/>
              <a:t>Intelligent Transportation Systems Applications for Ports</a:t>
            </a:r>
          </a:p>
        </p:txBody>
      </p:sp>
    </p:spTree>
    <p:extLst>
      <p:ext uri="{BB962C8B-B14F-4D97-AF65-F5344CB8AC3E}">
        <p14:creationId xmlns:p14="http://schemas.microsoft.com/office/powerpoint/2010/main" val="1301445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is rectangle is used to highlight the $28.9B in landside projects involving road and rail connectors to ports." title="Highlighted Rectangle"/>
          <p:cNvSpPr/>
          <p:nvPr/>
        </p:nvSpPr>
        <p:spPr>
          <a:xfrm>
            <a:off x="5257800" y="3505200"/>
            <a:ext cx="1371600" cy="533400"/>
          </a:xfrm>
          <a:prstGeom prst="rect">
            <a:avLst/>
          </a:prstGeom>
          <a:solidFill>
            <a:srgbClr val="FFFF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is a placeholder for a blank space." title="Placeholder for a blank space"/>
          <p:cNvSpPr/>
          <p:nvPr/>
        </p:nvSpPr>
        <p:spPr>
          <a:xfrm>
            <a:off x="1756522" y="6326841"/>
            <a:ext cx="2385172" cy="388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a:p>
        </p:txBody>
      </p:sp>
      <p:pic>
        <p:nvPicPr>
          <p:cNvPr id="5" name="Picture 4" descr="This pie chart provides a breakdown of waterside and landside projects by monetary value. The chart shows that there are $33.8 billion in waterside projects, and $32.03 billion in landside projects. Waterside projects are specifically comprised of $27.6 billion to fully maintain deep-draft navigation channels, and $8.2 billion to modernize deep-draft navigation channels. Landside projects are comprised of $28.9 billion to build vital road and rail connectors to ports, and $3.13 billion to improve port facility infrastructure." title="Pie Chart Depicting Port Investments and ITS Opportunities"/>
          <p:cNvPicPr>
            <a:picLocks noChangeAspect="1"/>
          </p:cNvPicPr>
          <p:nvPr/>
        </p:nvPicPr>
        <p:blipFill rotWithShape="1">
          <a:blip r:embed="rId3">
            <a:clrChange>
              <a:clrFrom>
                <a:srgbClr val="FFFFFF"/>
              </a:clrFrom>
              <a:clrTo>
                <a:srgbClr val="FFFFFF">
                  <a:alpha val="0"/>
                </a:srgbClr>
              </a:clrTo>
            </a:clrChange>
          </a:blip>
          <a:srcRect l="57198" t="30960" r="21874" b="40051"/>
          <a:stretch/>
        </p:blipFill>
        <p:spPr>
          <a:xfrm>
            <a:off x="1030898" y="2224438"/>
            <a:ext cx="7996605" cy="4330058"/>
          </a:xfrm>
          <a:prstGeom prst="rect">
            <a:avLst/>
          </a:prstGeom>
        </p:spPr>
      </p:pic>
      <p:sp>
        <p:nvSpPr>
          <p:cNvPr id="7" name="Title 1"/>
          <p:cNvSpPr txBox="1">
            <a:spLocks/>
          </p:cNvSpPr>
          <p:nvPr/>
        </p:nvSpPr>
        <p:spPr>
          <a:xfrm>
            <a:off x="1295400" y="6235199"/>
            <a:ext cx="4038600" cy="890974"/>
          </a:xfrm>
          <a:prstGeom prst="rect">
            <a:avLst/>
          </a:prstGeom>
        </p:spPr>
        <p:txBody>
          <a:bodyPr vert="horz" lIns="66563" tIns="33281" rIns="66563" bIns="33281" rtlCol="0" anchor="ctr">
            <a:normAutofit fontScale="92500" lnSpcReduction="20000"/>
          </a:bodyPr>
          <a:lstStyle>
            <a:lvl1pPr algn="ctr" defTabSz="914400" rtl="0" eaLnBrk="1" latinLnBrk="0" hangingPunct="1">
              <a:lnSpc>
                <a:spcPct val="90000"/>
              </a:lnSpc>
              <a:spcBef>
                <a:spcPct val="0"/>
              </a:spcBef>
              <a:buNone/>
              <a:defRPr sz="2800" b="1" kern="1200">
                <a:solidFill>
                  <a:schemeClr val="tx1"/>
                </a:solidFill>
                <a:latin typeface="Century Gothic" panose="020B0502020202020204" pitchFamily="34" charset="0"/>
                <a:ea typeface="+mj-ea"/>
                <a:cs typeface="+mj-cs"/>
              </a:defRPr>
            </a:lvl1pPr>
          </a:lstStyle>
          <a:p>
            <a:pPr>
              <a:lnSpc>
                <a:spcPct val="110000"/>
              </a:lnSpc>
            </a:pPr>
            <a:r>
              <a:rPr lang="en-AU" sz="2038" dirty="0"/>
              <a:t>$66 Billion Investment Needed For Port Infrastructure – </a:t>
            </a:r>
          </a:p>
          <a:p>
            <a:pPr>
              <a:lnSpc>
                <a:spcPct val="110000"/>
              </a:lnSpc>
            </a:pPr>
            <a:r>
              <a:rPr lang="en-AU" sz="2038" dirty="0"/>
              <a:t>44% Could Include ITS Solutions</a:t>
            </a:r>
          </a:p>
        </p:txBody>
      </p:sp>
      <p:sp>
        <p:nvSpPr>
          <p:cNvPr id="2" name="Title 1"/>
          <p:cNvSpPr>
            <a:spLocks noGrp="1"/>
          </p:cNvSpPr>
          <p:nvPr>
            <p:ph type="title"/>
          </p:nvPr>
        </p:nvSpPr>
        <p:spPr/>
        <p:txBody>
          <a:bodyPr/>
          <a:lstStyle/>
          <a:p>
            <a:r>
              <a:rPr lang="en-US" dirty="0"/>
              <a:t>Needed Port Investments – ITS Opportunities</a:t>
            </a:r>
          </a:p>
        </p:txBody>
      </p:sp>
    </p:spTree>
    <p:extLst>
      <p:ext uri="{BB962C8B-B14F-4D97-AF65-F5344CB8AC3E}">
        <p14:creationId xmlns:p14="http://schemas.microsoft.com/office/powerpoint/2010/main" val="1937917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08F345-272B-4070-AF26-BA172EEA2059}" type="slidenum">
              <a:rPr lang="en-US" smtClean="0"/>
              <a:pPr/>
              <a:t>11</a:t>
            </a:fld>
            <a:endParaRPr lang="en-US" dirty="0"/>
          </a:p>
        </p:txBody>
      </p:sp>
      <p:pic>
        <p:nvPicPr>
          <p:cNvPr id="4" name="Picture 3" descr="This image depicts the cover page of the Port Planning and Investment Toolkit." title="Port Planning and Investment Toolkit Cov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809" y="1916116"/>
            <a:ext cx="3768525" cy="4876800"/>
          </a:xfrm>
          <a:prstGeom prst="rect">
            <a:avLst/>
          </a:prstGeom>
        </p:spPr>
      </p:pic>
      <p:sp>
        <p:nvSpPr>
          <p:cNvPr id="5" name="Text Placeholder 4"/>
          <p:cNvSpPr>
            <a:spLocks noGrp="1"/>
          </p:cNvSpPr>
          <p:nvPr>
            <p:ph idx="1"/>
          </p:nvPr>
        </p:nvSpPr>
        <p:spPr>
          <a:xfrm>
            <a:off x="732822" y="1676400"/>
            <a:ext cx="5058378" cy="5715000"/>
          </a:xfrm>
        </p:spPr>
        <p:txBody>
          <a:bodyPr>
            <a:normAutofit lnSpcReduction="10000"/>
          </a:bodyPr>
          <a:lstStyle/>
          <a:p>
            <a:r>
              <a:rPr lang="en-US" dirty="0"/>
              <a:t>Led by:</a:t>
            </a:r>
          </a:p>
          <a:p>
            <a:pPr lvl="1"/>
            <a:r>
              <a:rPr lang="en-US" dirty="0"/>
              <a:t>AAPA</a:t>
            </a:r>
          </a:p>
          <a:p>
            <a:pPr lvl="1"/>
            <a:r>
              <a:rPr lang="en-US" dirty="0"/>
              <a:t>MARAD</a:t>
            </a:r>
          </a:p>
          <a:p>
            <a:pPr lvl="1"/>
            <a:r>
              <a:rPr lang="en-US" dirty="0"/>
              <a:t>64 Port Staff, PPM Candidates, Consultants</a:t>
            </a:r>
          </a:p>
          <a:p>
            <a:r>
              <a:rPr lang="en-US" dirty="0"/>
              <a:t>Goal is to assist Ports:</a:t>
            </a:r>
          </a:p>
          <a:p>
            <a:pPr lvl="1"/>
            <a:r>
              <a:rPr lang="en-US" dirty="0"/>
              <a:t>Develop capital plans that clearly identify future needs;</a:t>
            </a:r>
          </a:p>
          <a:p>
            <a:pPr lvl="1"/>
            <a:r>
              <a:rPr lang="en-US" dirty="0"/>
              <a:t>Determine the most cost-effective, sustainable and efficient solutions to port challenges;</a:t>
            </a:r>
          </a:p>
          <a:p>
            <a:pPr lvl="1"/>
            <a:r>
              <a:rPr lang="en-US" dirty="0"/>
              <a:t>Position port projects for federal funding such as BUILD, INFRA and MPO grants; </a:t>
            </a:r>
          </a:p>
          <a:p>
            <a:pPr lvl="1"/>
            <a:r>
              <a:rPr lang="en-US" dirty="0"/>
              <a:t>Get port infrastructure projects into MPO and state transportation programs to qualify for other government funding; and </a:t>
            </a:r>
          </a:p>
          <a:p>
            <a:pPr lvl="1"/>
            <a:r>
              <a:rPr lang="en-US" dirty="0"/>
              <a:t>Obtain private sector funding to support their infrastructure projects.</a:t>
            </a:r>
          </a:p>
          <a:p>
            <a:endParaRPr lang="en-AU" dirty="0"/>
          </a:p>
        </p:txBody>
      </p:sp>
      <p:sp>
        <p:nvSpPr>
          <p:cNvPr id="2" name="Title 1"/>
          <p:cNvSpPr>
            <a:spLocks noGrp="1"/>
          </p:cNvSpPr>
          <p:nvPr>
            <p:ph type="title"/>
          </p:nvPr>
        </p:nvSpPr>
        <p:spPr/>
        <p:txBody>
          <a:bodyPr/>
          <a:lstStyle/>
          <a:p>
            <a:r>
              <a:rPr lang="en-US" dirty="0"/>
              <a:t>Port Planning &amp; Investment Toolkit (PPIT)</a:t>
            </a:r>
            <a:endParaRPr lang="en-AU" dirty="0"/>
          </a:p>
        </p:txBody>
      </p:sp>
    </p:spTree>
    <p:extLst>
      <p:ext uri="{BB962C8B-B14F-4D97-AF65-F5344CB8AC3E}">
        <p14:creationId xmlns:p14="http://schemas.microsoft.com/office/powerpoint/2010/main" val="16707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08F345-272B-4070-AF26-BA172EEA2059}" type="slidenum">
              <a:rPr lang="en-US" noProof="0" smtClean="0"/>
              <a:pPr/>
              <a:t>12</a:t>
            </a:fld>
            <a:endParaRPr lang="en-US" noProof="0" dirty="0"/>
          </a:p>
        </p:txBody>
      </p:sp>
      <p:sp>
        <p:nvSpPr>
          <p:cNvPr id="11" name="Content Placeholder 10"/>
          <p:cNvSpPr>
            <a:spLocks noGrp="1"/>
          </p:cNvSpPr>
          <p:nvPr>
            <p:ph sz="half" idx="1"/>
          </p:nvPr>
        </p:nvSpPr>
        <p:spPr>
          <a:xfrm>
            <a:off x="691515" y="2069042"/>
            <a:ext cx="8675370" cy="4931516"/>
          </a:xfrm>
        </p:spPr>
        <p:txBody>
          <a:bodyPr>
            <a:normAutofit/>
          </a:bodyPr>
          <a:lstStyle/>
          <a:p>
            <a:r>
              <a:rPr lang="en-US" sz="2400" dirty="0"/>
              <a:t>PPIT information, updates, and resources are available at:</a:t>
            </a:r>
          </a:p>
          <a:p>
            <a:pPr lvl="1"/>
            <a:r>
              <a:rPr lang="en-US" sz="2400" dirty="0"/>
              <a:t>AAPA website at </a:t>
            </a:r>
            <a:r>
              <a:rPr lang="en-US" sz="2400" dirty="0">
                <a:hlinkClick r:id="rId3"/>
              </a:rPr>
              <a:t>http://www.aapa-ports.org/PPIT</a:t>
            </a:r>
            <a:r>
              <a:rPr lang="en-US" sz="2400" dirty="0"/>
              <a:t> </a:t>
            </a:r>
          </a:p>
          <a:p>
            <a:pPr lvl="1"/>
            <a:r>
              <a:rPr lang="en-US" sz="2400" dirty="0"/>
              <a:t>MARAD website at </a:t>
            </a:r>
            <a:r>
              <a:rPr lang="en-US" sz="2400" dirty="0">
                <a:hlinkClick r:id="rId4"/>
              </a:rPr>
              <a:t>https://www.maritime.dot.gov/ports/port-planning-and-investment-toolkit</a:t>
            </a:r>
            <a:endParaRPr lang="en-US" sz="2400" dirty="0"/>
          </a:p>
          <a:p>
            <a:pPr marL="502912" lvl="1" indent="0">
              <a:buNone/>
            </a:pPr>
            <a:endParaRPr lang="en-US" sz="2400" dirty="0"/>
          </a:p>
          <a:p>
            <a:r>
              <a:rPr lang="en-US" sz="2400" dirty="0"/>
              <a:t>ITS Professional Capacity Building Program – ITS </a:t>
            </a:r>
            <a:r>
              <a:rPr lang="en-US" sz="2400" dirty="0" err="1"/>
              <a:t>ePrimer</a:t>
            </a:r>
            <a:r>
              <a:rPr lang="en-US" sz="2400" dirty="0"/>
              <a:t> Modules at </a:t>
            </a:r>
            <a:r>
              <a:rPr lang="en-US" sz="2400" dirty="0">
                <a:hlinkClick r:id="rId5"/>
              </a:rPr>
              <a:t>https://www.pcb.its.dot.gov/eprimer/default.aspx</a:t>
            </a:r>
            <a:endParaRPr lang="en-US" sz="2400" dirty="0"/>
          </a:p>
          <a:p>
            <a:endParaRPr lang="en-US" sz="2400" dirty="0"/>
          </a:p>
          <a:p>
            <a:r>
              <a:rPr lang="en-US" sz="2400" dirty="0"/>
              <a:t>PPIT and </a:t>
            </a:r>
            <a:r>
              <a:rPr lang="en-US" sz="2400" dirty="0" err="1"/>
              <a:t>ePrimer</a:t>
            </a:r>
            <a:r>
              <a:rPr lang="en-US" sz="2400" dirty="0"/>
              <a:t> ITS for Port Operations Module available June 2019</a:t>
            </a:r>
          </a:p>
          <a:p>
            <a:pPr lvl="1"/>
            <a:endParaRPr lang="en-US" sz="2000" dirty="0"/>
          </a:p>
          <a:p>
            <a:endParaRPr lang="en-US" sz="2400" dirty="0"/>
          </a:p>
        </p:txBody>
      </p:sp>
      <p:sp>
        <p:nvSpPr>
          <p:cNvPr id="10" name="Title 9"/>
          <p:cNvSpPr>
            <a:spLocks noGrp="1"/>
          </p:cNvSpPr>
          <p:nvPr>
            <p:ph type="title"/>
          </p:nvPr>
        </p:nvSpPr>
        <p:spPr>
          <a:xfrm>
            <a:off x="685800" y="762000"/>
            <a:ext cx="8681085" cy="1154116"/>
          </a:xfrm>
        </p:spPr>
        <p:txBody>
          <a:bodyPr/>
          <a:lstStyle/>
          <a:p>
            <a:r>
              <a:rPr lang="en-US" dirty="0"/>
              <a:t>PPIT and </a:t>
            </a:r>
            <a:r>
              <a:rPr lang="en-US" dirty="0" err="1"/>
              <a:t>ePrimer</a:t>
            </a:r>
            <a:r>
              <a:rPr lang="en-US" dirty="0"/>
              <a:t> Modules</a:t>
            </a:r>
          </a:p>
        </p:txBody>
      </p:sp>
    </p:spTree>
    <p:extLst>
      <p:ext uri="{BB962C8B-B14F-4D97-AF65-F5344CB8AC3E}">
        <p14:creationId xmlns:p14="http://schemas.microsoft.com/office/powerpoint/2010/main" val="3501985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08F345-272B-4070-AF26-BA172EEA2059}" type="slidenum">
              <a:rPr lang="en-AU" noProof="0" smtClean="0"/>
              <a:pPr/>
              <a:t>13</a:t>
            </a:fld>
            <a:endParaRPr lang="en-AU" noProof="0" dirty="0"/>
          </a:p>
        </p:txBody>
      </p:sp>
      <p:pic>
        <p:nvPicPr>
          <p:cNvPr id="9" name="Content Placeholder 8" descr="This is an image of an individual wearing a safety vest writing on a notepad." title="Individual Writing on a Notepad">
            <a:extLst>
              <a:ext uri="{FF2B5EF4-FFF2-40B4-BE49-F238E27FC236}">
                <a16:creationId xmlns:a16="http://schemas.microsoft.com/office/drawing/2014/main" xmlns="" id="{A978BDDF-6E68-4B99-9053-25AB99C420FA}"/>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410200" y="4509147"/>
            <a:ext cx="3763864" cy="2509699"/>
          </a:xfrm>
        </p:spPr>
      </p:pic>
      <p:pic>
        <p:nvPicPr>
          <p:cNvPr id="6" name="Content Placeholder 5" descr="This image depicts a BNSF freight train travelling along a set of tracks." title="Freight Train">
            <a:extLst>
              <a:ext uri="{FF2B5EF4-FFF2-40B4-BE49-F238E27FC236}">
                <a16:creationId xmlns:a16="http://schemas.microsoft.com/office/drawing/2014/main" xmlns="" id="{66C7CBF9-20D9-4ACC-A86B-474FD7BCE6FC}"/>
              </a:ext>
            </a:extLst>
          </p:cNvPr>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838200" y="4520088"/>
            <a:ext cx="3747452" cy="2498758"/>
          </a:xfrm>
        </p:spPr>
      </p:pic>
      <p:sp>
        <p:nvSpPr>
          <p:cNvPr id="11" name="Content Placeholder 10">
            <a:extLst>
              <a:ext uri="{FF2B5EF4-FFF2-40B4-BE49-F238E27FC236}">
                <a16:creationId xmlns:a16="http://schemas.microsoft.com/office/drawing/2014/main" xmlns="" id="{E305D467-117F-4174-B1A5-6ED4CD68005B}"/>
              </a:ext>
            </a:extLst>
          </p:cNvPr>
          <p:cNvSpPr>
            <a:spLocks noGrp="1"/>
          </p:cNvSpPr>
          <p:nvPr>
            <p:ph sz="half" idx="1"/>
          </p:nvPr>
        </p:nvSpPr>
        <p:spPr>
          <a:xfrm>
            <a:off x="691514" y="1828800"/>
            <a:ext cx="8757286" cy="5171758"/>
          </a:xfrm>
        </p:spPr>
        <p:txBody>
          <a:bodyPr>
            <a:normAutofit/>
          </a:bodyPr>
          <a:lstStyle/>
          <a:p>
            <a:r>
              <a:rPr lang="en-US" sz="2400" b="0" dirty="0"/>
              <a:t>An engineering </a:t>
            </a:r>
            <a:r>
              <a:rPr lang="en-US" sz="2400" dirty="0"/>
              <a:t>discipline that encompasses the research, planning, design, integration, and deployment of systems and applications to:</a:t>
            </a:r>
          </a:p>
          <a:p>
            <a:pPr lvl="1"/>
            <a:r>
              <a:rPr lang="en-US" sz="2000" dirty="0"/>
              <a:t>Manage traffic and transit, </a:t>
            </a:r>
          </a:p>
          <a:p>
            <a:pPr lvl="1"/>
            <a:r>
              <a:rPr lang="en-US" sz="2000" dirty="0"/>
              <a:t>Improve safety, </a:t>
            </a:r>
          </a:p>
          <a:p>
            <a:pPr lvl="1"/>
            <a:r>
              <a:rPr lang="en-US" sz="2000" dirty="0"/>
              <a:t>Provide environmental benefits, and </a:t>
            </a:r>
          </a:p>
          <a:p>
            <a:pPr lvl="1"/>
            <a:r>
              <a:rPr lang="en-US" sz="2000" dirty="0"/>
              <a:t>Maximize the efficiency of surface transportation systems. </a:t>
            </a:r>
            <a:endParaRPr lang="en-US" sz="2000" b="1" dirty="0">
              <a:solidFill>
                <a:srgbClr val="FF0000"/>
              </a:solidFill>
            </a:endParaRPr>
          </a:p>
        </p:txBody>
      </p:sp>
      <p:sp>
        <p:nvSpPr>
          <p:cNvPr id="8" name="Title 7"/>
          <p:cNvSpPr>
            <a:spLocks noGrp="1"/>
          </p:cNvSpPr>
          <p:nvPr>
            <p:ph type="title"/>
          </p:nvPr>
        </p:nvSpPr>
        <p:spPr>
          <a:xfrm>
            <a:off x="685800" y="685800"/>
            <a:ext cx="8681085" cy="1230316"/>
          </a:xfrm>
        </p:spPr>
        <p:txBody>
          <a:bodyPr/>
          <a:lstStyle/>
          <a:p>
            <a:r>
              <a:rPr lang="en-US" dirty="0"/>
              <a:t>Intelligent Transportation Systems</a:t>
            </a:r>
          </a:p>
        </p:txBody>
      </p:sp>
    </p:spTree>
    <p:extLst>
      <p:ext uri="{BB962C8B-B14F-4D97-AF65-F5344CB8AC3E}">
        <p14:creationId xmlns:p14="http://schemas.microsoft.com/office/powerpoint/2010/main" val="1825445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BA6B97A-ECCE-4F7F-9D6F-2CF66ADE31A2}"/>
              </a:ext>
            </a:extLst>
          </p:cNvPr>
          <p:cNvSpPr>
            <a:spLocks noGrp="1"/>
          </p:cNvSpPr>
          <p:nvPr>
            <p:ph type="sldNum" sz="quarter" idx="10"/>
          </p:nvPr>
        </p:nvSpPr>
        <p:spPr/>
        <p:txBody>
          <a:bodyPr/>
          <a:lstStyle/>
          <a:p>
            <a:fld id="{6008F345-272B-4070-AF26-BA172EEA2059}" type="slidenum">
              <a:rPr lang="en-US" noProof="0" smtClean="0"/>
              <a:pPr/>
              <a:t>14</a:t>
            </a:fld>
            <a:endParaRPr lang="en-US" noProof="0" dirty="0"/>
          </a:p>
        </p:txBody>
      </p:sp>
      <p:pic>
        <p:nvPicPr>
          <p:cNvPr id="21" name="Content Placeholder 9" descr="This image depicts a collection of freight trucks parked back to back in a herringone parking." title="Freight Trucks in a Herringbone Parking">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02" b="18356"/>
          <a:stretch/>
        </p:blipFill>
        <p:spPr>
          <a:xfrm>
            <a:off x="5293041" y="4080687"/>
            <a:ext cx="4073844" cy="2953462"/>
          </a:xfrm>
          <a:prstGeom prst="rect">
            <a:avLst/>
          </a:prstGeom>
        </p:spPr>
      </p:pic>
      <p:sp>
        <p:nvSpPr>
          <p:cNvPr id="5" name="Content Placeholder 4">
            <a:extLst>
              <a:ext uri="{FF2B5EF4-FFF2-40B4-BE49-F238E27FC236}">
                <a16:creationId xmlns:a16="http://schemas.microsoft.com/office/drawing/2014/main" xmlns="" id="{6BF57BC7-5649-480F-9D25-29977FED6789}"/>
              </a:ext>
            </a:extLst>
          </p:cNvPr>
          <p:cNvSpPr>
            <a:spLocks noGrp="1"/>
          </p:cNvSpPr>
          <p:nvPr>
            <p:ph sz="quarter" idx="13"/>
          </p:nvPr>
        </p:nvSpPr>
        <p:spPr>
          <a:xfrm>
            <a:off x="5029199" y="1995485"/>
            <a:ext cx="4337686" cy="2424115"/>
          </a:xfrm>
        </p:spPr>
        <p:txBody>
          <a:bodyPr>
            <a:normAutofit/>
          </a:bodyPr>
          <a:lstStyle/>
          <a:p>
            <a:r>
              <a:rPr lang="en-US" sz="2400" dirty="0"/>
              <a:t>Moving </a:t>
            </a:r>
            <a:r>
              <a:rPr lang="en-US" sz="2400" b="1" dirty="0"/>
              <a:t>trucks</a:t>
            </a:r>
            <a:r>
              <a:rPr lang="en-US" sz="2400" dirty="0"/>
              <a:t> and </a:t>
            </a:r>
            <a:r>
              <a:rPr lang="en-US" sz="2400" b="1" dirty="0"/>
              <a:t>trains </a:t>
            </a:r>
            <a:r>
              <a:rPr lang="en-US" sz="2400" dirty="0"/>
              <a:t>on a </a:t>
            </a:r>
            <a:r>
              <a:rPr lang="en-US" sz="2400" b="1" dirty="0"/>
              <a:t>bounded</a:t>
            </a:r>
            <a:r>
              <a:rPr lang="en-US" sz="2400" dirty="0"/>
              <a:t> network, accessing </a:t>
            </a:r>
            <a:r>
              <a:rPr lang="en-US" sz="2400" b="1" dirty="0"/>
              <a:t>private</a:t>
            </a:r>
            <a:r>
              <a:rPr lang="en-US" sz="2400" dirty="0"/>
              <a:t> spaces, for </a:t>
            </a:r>
            <a:r>
              <a:rPr lang="en-US" sz="2400" b="1" dirty="0"/>
              <a:t>commercial</a:t>
            </a:r>
            <a:r>
              <a:rPr lang="en-US" sz="2400" dirty="0"/>
              <a:t> transactions under </a:t>
            </a:r>
            <a:r>
              <a:rPr lang="en-US" sz="2400" b="1" dirty="0"/>
              <a:t>tight</a:t>
            </a:r>
            <a:r>
              <a:rPr lang="en-US" sz="2400" dirty="0"/>
              <a:t> regulations for </a:t>
            </a:r>
            <a:r>
              <a:rPr lang="en-US" sz="2400" b="1" dirty="0"/>
              <a:t>private</a:t>
            </a:r>
            <a:r>
              <a:rPr lang="en-US" sz="2400" dirty="0"/>
              <a:t> stakeholders</a:t>
            </a:r>
          </a:p>
        </p:txBody>
      </p:sp>
      <p:sp>
        <p:nvSpPr>
          <p:cNvPr id="7" name="Text Placeholder 6">
            <a:extLst>
              <a:ext uri="{FF2B5EF4-FFF2-40B4-BE49-F238E27FC236}">
                <a16:creationId xmlns:a16="http://schemas.microsoft.com/office/drawing/2014/main" xmlns="" id="{46BBDE59-16B8-4847-B8C8-596212B9C3CC}"/>
              </a:ext>
            </a:extLst>
          </p:cNvPr>
          <p:cNvSpPr>
            <a:spLocks noGrp="1"/>
          </p:cNvSpPr>
          <p:nvPr>
            <p:ph type="body" sz="quarter" idx="15"/>
          </p:nvPr>
        </p:nvSpPr>
        <p:spPr/>
        <p:txBody>
          <a:bodyPr>
            <a:normAutofit/>
          </a:bodyPr>
          <a:lstStyle/>
          <a:p>
            <a:r>
              <a:rPr lang="en-US" sz="2800" dirty="0"/>
              <a:t>Port + ITS Focus:</a:t>
            </a:r>
          </a:p>
        </p:txBody>
      </p:sp>
      <p:pic>
        <p:nvPicPr>
          <p:cNvPr id="22" name="Content Placeholder 21" descr="This image depicts a highway system from a birdseye view." title="Birdseye View of a Highway Syste">
            <a:extLst>
              <a:ext uri="{FF2B5EF4-FFF2-40B4-BE49-F238E27FC236}">
                <a16:creationId xmlns:a16="http://schemas.microsoft.com/office/drawing/2014/main" xmlns="" id="{39C2AAC0-A7B3-459D-A1DF-F89C898ED6ED}"/>
              </a:ext>
            </a:extLst>
          </p:cNvPr>
          <p:cNvPicPr>
            <a:picLocks noGrp="1" noChangeAspect="1"/>
          </p:cNvPicPr>
          <p:nvPr>
            <p:ph sz="quarter" idx="16"/>
          </p:nvPr>
        </p:nvPicPr>
        <p:blipFill rotWithShape="1">
          <a:blip r:embed="rId4" cstate="print">
            <a:extLst>
              <a:ext uri="{28A0092B-C50C-407E-A947-70E740481C1C}">
                <a14:useLocalDpi xmlns:a14="http://schemas.microsoft.com/office/drawing/2010/main" val="0"/>
              </a:ext>
            </a:extLst>
          </a:blip>
          <a:srcRect l="10113" r="10423"/>
          <a:stretch/>
        </p:blipFill>
        <p:spPr>
          <a:xfrm>
            <a:off x="762000" y="4089707"/>
            <a:ext cx="4114800" cy="2941394"/>
          </a:xfrm>
        </p:spPr>
      </p:pic>
      <p:sp>
        <p:nvSpPr>
          <p:cNvPr id="4" name="Content Placeholder 3">
            <a:extLst>
              <a:ext uri="{FF2B5EF4-FFF2-40B4-BE49-F238E27FC236}">
                <a16:creationId xmlns:a16="http://schemas.microsoft.com/office/drawing/2014/main" xmlns="" id="{48109216-5F7C-4368-8929-D64AEAE752A9}"/>
              </a:ext>
            </a:extLst>
          </p:cNvPr>
          <p:cNvSpPr>
            <a:spLocks noGrp="1"/>
          </p:cNvSpPr>
          <p:nvPr>
            <p:ph sz="quarter" idx="12"/>
          </p:nvPr>
        </p:nvSpPr>
        <p:spPr>
          <a:xfrm>
            <a:off x="549275" y="1995485"/>
            <a:ext cx="4251325" cy="2424115"/>
          </a:xfrm>
        </p:spPr>
        <p:txBody>
          <a:bodyPr>
            <a:normAutofit/>
          </a:bodyPr>
          <a:lstStyle/>
          <a:p>
            <a:r>
              <a:rPr lang="en-US" sz="2400" dirty="0"/>
              <a:t>Moving </a:t>
            </a:r>
            <a:r>
              <a:rPr lang="en-US" sz="2400" b="1" dirty="0"/>
              <a:t>vehicles, </a:t>
            </a:r>
            <a:r>
              <a:rPr lang="en-US" sz="2400" dirty="0"/>
              <a:t>on an </a:t>
            </a:r>
            <a:r>
              <a:rPr lang="en-US" sz="2400" b="1" dirty="0"/>
              <a:t>open</a:t>
            </a:r>
            <a:r>
              <a:rPr lang="en-US" sz="2400" dirty="0"/>
              <a:t> public network without </a:t>
            </a:r>
            <a:r>
              <a:rPr lang="en-US" sz="2400" b="1" dirty="0"/>
              <a:t>transactions </a:t>
            </a:r>
            <a:r>
              <a:rPr lang="en-US" sz="2400" dirty="0"/>
              <a:t>under limited </a:t>
            </a:r>
            <a:r>
              <a:rPr lang="en-US" sz="2400" b="1" dirty="0"/>
              <a:t>regulations </a:t>
            </a:r>
            <a:r>
              <a:rPr lang="en-US" sz="2400" dirty="0"/>
              <a:t>for </a:t>
            </a:r>
            <a:r>
              <a:rPr lang="en-US" sz="2400" b="1" dirty="0"/>
              <a:t>public </a:t>
            </a:r>
            <a:r>
              <a:rPr lang="en-US" sz="2400" dirty="0"/>
              <a:t>stakeholders</a:t>
            </a:r>
            <a:br>
              <a:rPr lang="en-US" sz="2400" dirty="0"/>
            </a:br>
            <a:endParaRPr lang="en-US" sz="2400" dirty="0"/>
          </a:p>
        </p:txBody>
      </p:sp>
      <p:sp>
        <p:nvSpPr>
          <p:cNvPr id="6" name="Text Placeholder 5">
            <a:extLst>
              <a:ext uri="{FF2B5EF4-FFF2-40B4-BE49-F238E27FC236}">
                <a16:creationId xmlns:a16="http://schemas.microsoft.com/office/drawing/2014/main" xmlns="" id="{2D8790EC-A3C0-415C-BD76-4FAC7F0059FF}"/>
              </a:ext>
            </a:extLst>
          </p:cNvPr>
          <p:cNvSpPr>
            <a:spLocks noGrp="1"/>
          </p:cNvSpPr>
          <p:nvPr>
            <p:ph type="body" sz="quarter" idx="14"/>
          </p:nvPr>
        </p:nvSpPr>
        <p:spPr/>
        <p:txBody>
          <a:bodyPr>
            <a:normAutofit/>
          </a:bodyPr>
          <a:lstStyle/>
          <a:p>
            <a:r>
              <a:rPr lang="en-US" sz="2800" dirty="0"/>
              <a:t>Traditional Focus:</a:t>
            </a:r>
          </a:p>
        </p:txBody>
      </p:sp>
      <p:sp>
        <p:nvSpPr>
          <p:cNvPr id="2" name="Title 1">
            <a:extLst>
              <a:ext uri="{FF2B5EF4-FFF2-40B4-BE49-F238E27FC236}">
                <a16:creationId xmlns:a16="http://schemas.microsoft.com/office/drawing/2014/main" xmlns="" id="{E259623C-AFBA-41DE-A3E0-05E5BA0B9CDB}"/>
              </a:ext>
            </a:extLst>
          </p:cNvPr>
          <p:cNvSpPr>
            <a:spLocks noGrp="1"/>
          </p:cNvSpPr>
          <p:nvPr>
            <p:ph type="title"/>
          </p:nvPr>
        </p:nvSpPr>
        <p:spPr/>
        <p:txBody>
          <a:bodyPr/>
          <a:lstStyle/>
          <a:p>
            <a:r>
              <a:rPr lang="en-US" dirty="0">
                <a:solidFill>
                  <a:schemeClr val="tx1"/>
                </a:solidFill>
              </a:rPr>
              <a:t>ITS in the Port Context</a:t>
            </a:r>
          </a:p>
        </p:txBody>
      </p:sp>
    </p:spTree>
    <p:extLst>
      <p:ext uri="{BB962C8B-B14F-4D97-AF65-F5344CB8AC3E}">
        <p14:creationId xmlns:p14="http://schemas.microsoft.com/office/powerpoint/2010/main" val="3062969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BA6B97A-ECCE-4F7F-9D6F-2CF66ADE31A2}"/>
              </a:ext>
            </a:extLst>
          </p:cNvPr>
          <p:cNvSpPr>
            <a:spLocks noGrp="1"/>
          </p:cNvSpPr>
          <p:nvPr>
            <p:ph type="sldNum" sz="quarter" idx="10"/>
          </p:nvPr>
        </p:nvSpPr>
        <p:spPr/>
        <p:txBody>
          <a:bodyPr/>
          <a:lstStyle/>
          <a:p>
            <a:fld id="{6008F345-272B-4070-AF26-BA172EEA2059}" type="slidenum">
              <a:rPr lang="en-US" noProof="0" smtClean="0"/>
              <a:pPr/>
              <a:t>15</a:t>
            </a:fld>
            <a:endParaRPr lang="en-US" noProof="0" dirty="0"/>
          </a:p>
        </p:txBody>
      </p:sp>
      <p:pic>
        <p:nvPicPr>
          <p:cNvPr id="25" name="Picture Placeholder 10" descr="This is a Google Earth image of a Marine Terminal. The image depicts a variety of container stacks, container handling equipment, and terminal buildings. The image also depicts a connecting road and multiple rail lines passing by the facility." title="Google Earth Image of a Marine Terminal">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4" r="11019" b="586"/>
          <a:stretch/>
        </p:blipFill>
        <p:spPr>
          <a:xfrm>
            <a:off x="4508644" y="3487633"/>
            <a:ext cx="4962380" cy="3352800"/>
          </a:xfrm>
          <a:prstGeom prst="rect">
            <a:avLst/>
          </a:prstGeom>
        </p:spPr>
      </p:pic>
      <p:sp>
        <p:nvSpPr>
          <p:cNvPr id="26" name="Rectangle 25"/>
          <p:cNvSpPr/>
          <p:nvPr/>
        </p:nvSpPr>
        <p:spPr>
          <a:xfrm>
            <a:off x="573751" y="3208873"/>
            <a:ext cx="3358486" cy="3785652"/>
          </a:xfrm>
          <a:prstGeom prst="rect">
            <a:avLst/>
          </a:prstGeom>
        </p:spPr>
        <p:txBody>
          <a:bodyPr wrap="square">
            <a:spAutoFit/>
          </a:bodyPr>
          <a:lstStyle/>
          <a:p>
            <a:pPr marL="228600" lvl="0" indent="-228600">
              <a:buFont typeface="Arial" panose="020B0604020202020204" pitchFamily="34" charset="0"/>
              <a:buChar char="•"/>
            </a:pPr>
            <a:r>
              <a:rPr lang="en-US" b="1" dirty="0"/>
              <a:t>Combination</a:t>
            </a:r>
            <a:r>
              <a:rPr lang="en-US" dirty="0"/>
              <a:t> – Applications of ITS that addresses port operations, the port area transportation network and the region. This could include a truck staging and parking application that provides staging information at the terminal, and detailed route information for efficient and timely access to the facility.</a:t>
            </a:r>
          </a:p>
        </p:txBody>
      </p:sp>
      <p:sp>
        <p:nvSpPr>
          <p:cNvPr id="9" name="Content Placeholder 8"/>
          <p:cNvSpPr>
            <a:spLocks noGrp="1"/>
          </p:cNvSpPr>
          <p:nvPr>
            <p:ph sz="quarter" idx="16"/>
          </p:nvPr>
        </p:nvSpPr>
        <p:spPr>
          <a:xfrm>
            <a:off x="573751" y="1400320"/>
            <a:ext cx="8935373" cy="5076680"/>
          </a:xfrm>
        </p:spPr>
        <p:txBody>
          <a:bodyPr>
            <a:normAutofit/>
          </a:bodyPr>
          <a:lstStyle/>
          <a:p>
            <a:pPr lvl="0">
              <a:lnSpc>
                <a:spcPct val="100000"/>
              </a:lnSpc>
            </a:pPr>
            <a:r>
              <a:rPr lang="en-US" b="1" dirty="0"/>
              <a:t>Local/regional</a:t>
            </a:r>
            <a:r>
              <a:rPr lang="en-US" dirty="0"/>
              <a:t> – Applications of ITS for the surrounding road and rail network that indirectly impact port operations. This could include the provision of freight signal priority (FSP) on road and rail interchanges in proximity to a terminal.</a:t>
            </a:r>
          </a:p>
          <a:p>
            <a:pPr lvl="0">
              <a:lnSpc>
                <a:spcPct val="100000"/>
              </a:lnSpc>
            </a:pPr>
            <a:r>
              <a:rPr lang="en-US" b="1" dirty="0"/>
              <a:t>Port specific</a:t>
            </a:r>
            <a:r>
              <a:rPr lang="en-US" dirty="0"/>
              <a:t> – Applications of ITS for the port area transportation network, such as terminal roadways, gate access management, and reservation systems.</a:t>
            </a:r>
          </a:p>
          <a:p>
            <a:pPr>
              <a:lnSpc>
                <a:spcPct val="100000"/>
              </a:lnSpc>
            </a:pPr>
            <a:endParaRPr lang="en-US" dirty="0"/>
          </a:p>
        </p:txBody>
      </p:sp>
      <p:sp>
        <p:nvSpPr>
          <p:cNvPr id="2" name="Title 1">
            <a:extLst>
              <a:ext uri="{FF2B5EF4-FFF2-40B4-BE49-F238E27FC236}">
                <a16:creationId xmlns:a16="http://schemas.microsoft.com/office/drawing/2014/main" xmlns="" id="{E259623C-AFBA-41DE-A3E0-05E5BA0B9CDB}"/>
              </a:ext>
            </a:extLst>
          </p:cNvPr>
          <p:cNvSpPr>
            <a:spLocks noGrp="1"/>
          </p:cNvSpPr>
          <p:nvPr>
            <p:ph type="title"/>
          </p:nvPr>
        </p:nvSpPr>
        <p:spPr/>
        <p:txBody>
          <a:bodyPr/>
          <a:lstStyle/>
          <a:p>
            <a:r>
              <a:rPr lang="en-US" dirty="0">
                <a:solidFill>
                  <a:schemeClr val="tx1"/>
                </a:solidFill>
              </a:rPr>
              <a:t>ITS in the Port Context</a:t>
            </a:r>
          </a:p>
        </p:txBody>
      </p:sp>
    </p:spTree>
    <p:extLst>
      <p:ext uri="{BB962C8B-B14F-4D97-AF65-F5344CB8AC3E}">
        <p14:creationId xmlns:p14="http://schemas.microsoft.com/office/powerpoint/2010/main" val="2039726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85064A9D-2EEF-4D1D-8229-36EC2ADBD329}"/>
              </a:ext>
            </a:extLst>
          </p:cNvPr>
          <p:cNvSpPr>
            <a:spLocks noGrp="1"/>
          </p:cNvSpPr>
          <p:nvPr>
            <p:ph type="sldNum" sz="quarter" idx="10"/>
          </p:nvPr>
        </p:nvSpPr>
        <p:spPr/>
        <p:txBody>
          <a:bodyPr/>
          <a:lstStyle/>
          <a:p>
            <a:fld id="{6008F345-272B-4070-AF26-BA172EEA2059}" type="slidenum">
              <a:rPr lang="en-US" noProof="0" smtClean="0"/>
              <a:pPr/>
              <a:t>16</a:t>
            </a:fld>
            <a:endParaRPr lang="en-US" noProof="0" dirty="0"/>
          </a:p>
        </p:txBody>
      </p:sp>
      <p:sp>
        <p:nvSpPr>
          <p:cNvPr id="5" name="Content Placeholder 4">
            <a:extLst>
              <a:ext uri="{FF2B5EF4-FFF2-40B4-BE49-F238E27FC236}">
                <a16:creationId xmlns:a16="http://schemas.microsoft.com/office/drawing/2014/main" xmlns="" id="{7567FA20-A87C-4140-B2C6-80047EA3EA0F}"/>
              </a:ext>
            </a:extLst>
          </p:cNvPr>
          <p:cNvSpPr>
            <a:spLocks noGrp="1"/>
          </p:cNvSpPr>
          <p:nvPr>
            <p:ph sz="quarter" idx="13"/>
          </p:nvPr>
        </p:nvSpPr>
        <p:spPr>
          <a:xfrm>
            <a:off x="5029201" y="1995485"/>
            <a:ext cx="4479924" cy="4999039"/>
          </a:xfrm>
        </p:spPr>
        <p:txBody>
          <a:bodyPr>
            <a:normAutofit/>
          </a:bodyPr>
          <a:lstStyle/>
          <a:p>
            <a:r>
              <a:rPr lang="en-US" dirty="0"/>
              <a:t>Build </a:t>
            </a:r>
            <a:r>
              <a:rPr lang="en-US" b="1" dirty="0"/>
              <a:t>new ports</a:t>
            </a:r>
          </a:p>
          <a:p>
            <a:pPr lvl="1"/>
            <a:r>
              <a:rPr lang="en-US" dirty="0"/>
              <a:t>Flat Land + Deep Water:</a:t>
            </a:r>
            <a:br>
              <a:rPr lang="en-US" dirty="0"/>
            </a:br>
            <a:r>
              <a:rPr lang="en-US" dirty="0"/>
              <a:t>Rare and Constrained</a:t>
            </a:r>
          </a:p>
          <a:p>
            <a:r>
              <a:rPr lang="en-US" dirty="0"/>
              <a:t>Build </a:t>
            </a:r>
            <a:r>
              <a:rPr lang="en-US" b="1" dirty="0"/>
              <a:t>more roads</a:t>
            </a:r>
            <a:r>
              <a:rPr lang="en-US" dirty="0"/>
              <a:t> in ports</a:t>
            </a:r>
          </a:p>
          <a:p>
            <a:pPr lvl="1"/>
            <a:r>
              <a:rPr lang="en-US" dirty="0"/>
              <a:t>Cities have expanded toward</a:t>
            </a:r>
            <a:br>
              <a:rPr lang="en-US" dirty="0"/>
            </a:br>
            <a:r>
              <a:rPr lang="en-US" dirty="0"/>
              <a:t>their ports, hemming them in</a:t>
            </a:r>
          </a:p>
          <a:p>
            <a:r>
              <a:rPr lang="en-US" b="1" dirty="0"/>
              <a:t>Shift</a:t>
            </a:r>
            <a:r>
              <a:rPr lang="en-US" dirty="0"/>
              <a:t> traffic off of roads</a:t>
            </a:r>
          </a:p>
          <a:p>
            <a:pPr lvl="1"/>
            <a:r>
              <a:rPr lang="en-US" dirty="0"/>
              <a:t>Intermodal rail has similar issues</a:t>
            </a:r>
          </a:p>
          <a:p>
            <a:endParaRPr lang="en-US" dirty="0"/>
          </a:p>
          <a:p>
            <a:r>
              <a:rPr lang="en-US" dirty="0"/>
              <a:t>Build </a:t>
            </a:r>
            <a:r>
              <a:rPr lang="en-US" b="1" dirty="0"/>
              <a:t>smarter</a:t>
            </a:r>
            <a:r>
              <a:rPr lang="en-US" dirty="0"/>
              <a:t> roads</a:t>
            </a:r>
          </a:p>
          <a:p>
            <a:r>
              <a:rPr lang="en-US" dirty="0"/>
              <a:t>Use resources more </a:t>
            </a:r>
            <a:r>
              <a:rPr lang="en-US" b="1" dirty="0"/>
              <a:t>efficiently</a:t>
            </a:r>
          </a:p>
          <a:p>
            <a:endParaRPr lang="en-US" dirty="0"/>
          </a:p>
        </p:txBody>
      </p:sp>
      <p:sp>
        <p:nvSpPr>
          <p:cNvPr id="7" name="Text Placeholder 6">
            <a:extLst>
              <a:ext uri="{FF2B5EF4-FFF2-40B4-BE49-F238E27FC236}">
                <a16:creationId xmlns:a16="http://schemas.microsoft.com/office/drawing/2014/main" xmlns="" id="{D491509E-C867-409B-9029-024D61CC50D3}"/>
              </a:ext>
            </a:extLst>
          </p:cNvPr>
          <p:cNvSpPr>
            <a:spLocks noGrp="1"/>
          </p:cNvSpPr>
          <p:nvPr>
            <p:ph type="body" sz="quarter" idx="15"/>
          </p:nvPr>
        </p:nvSpPr>
        <p:spPr>
          <a:xfrm>
            <a:off x="5029200" y="1447799"/>
            <a:ext cx="4479924" cy="517525"/>
          </a:xfrm>
        </p:spPr>
        <p:txBody>
          <a:bodyPr>
            <a:normAutofit/>
          </a:bodyPr>
          <a:lstStyle/>
          <a:p>
            <a:r>
              <a:rPr lang="en-US" sz="2800" dirty="0"/>
              <a:t>Alternatives</a:t>
            </a:r>
          </a:p>
        </p:txBody>
      </p:sp>
      <p:pic>
        <p:nvPicPr>
          <p:cNvPr id="8" name="Picture 7" descr="This is a graph that illustrates NAFTA container traffic from 1997 to 2017. Breakdowns are provided for the U.S., Canada, and Mexico. The x-axis on this graph depicts years, and the y-axis depicts container traffic in 000 TEU's/year. The U.S. handled 52 M TEUs/year in 2017." title="NAFTA Container Traffic Graph">
            <a:extLst>
              <a:ext uri="{FF2B5EF4-FFF2-40B4-BE49-F238E27FC236}">
                <a16:creationId xmlns:a16="http://schemas.microsoft.com/office/drawing/2014/main" xmlns="" id="{0CCCF64A-EED6-4918-A0D5-00080A995CDF}"/>
              </a:ext>
            </a:extLst>
          </p:cNvPr>
          <p:cNvPicPr>
            <a:picLocks noChangeAspect="1"/>
          </p:cNvPicPr>
          <p:nvPr/>
        </p:nvPicPr>
        <p:blipFill>
          <a:blip r:embed="rId3"/>
          <a:stretch>
            <a:fillRect/>
          </a:stretch>
        </p:blipFill>
        <p:spPr>
          <a:xfrm>
            <a:off x="152400" y="4038600"/>
            <a:ext cx="4671971" cy="2819400"/>
          </a:xfrm>
          <a:prstGeom prst="rect">
            <a:avLst/>
          </a:prstGeom>
          <a:ln>
            <a:noFill/>
          </a:ln>
        </p:spPr>
      </p:pic>
      <p:sp>
        <p:nvSpPr>
          <p:cNvPr id="4" name="Content Placeholder 3">
            <a:extLst>
              <a:ext uri="{FF2B5EF4-FFF2-40B4-BE49-F238E27FC236}">
                <a16:creationId xmlns:a16="http://schemas.microsoft.com/office/drawing/2014/main" xmlns="" id="{27FF8610-DB9E-4EF5-BD55-193F1F7285BB}"/>
              </a:ext>
            </a:extLst>
          </p:cNvPr>
          <p:cNvSpPr>
            <a:spLocks noGrp="1"/>
          </p:cNvSpPr>
          <p:nvPr>
            <p:ph sz="quarter" idx="12"/>
          </p:nvPr>
        </p:nvSpPr>
        <p:spPr>
          <a:xfrm>
            <a:off x="549275" y="1995485"/>
            <a:ext cx="4467225" cy="2500315"/>
          </a:xfrm>
        </p:spPr>
        <p:txBody>
          <a:bodyPr>
            <a:normAutofit/>
          </a:bodyPr>
          <a:lstStyle/>
          <a:p>
            <a:r>
              <a:rPr lang="en-US" dirty="0"/>
              <a:t>52 M TEUs / year in 2017</a:t>
            </a:r>
            <a:br>
              <a:rPr lang="en-US" dirty="0"/>
            </a:br>
            <a:r>
              <a:rPr lang="en-US" dirty="0"/>
              <a:t>114 M by 2040: </a:t>
            </a:r>
            <a:r>
              <a:rPr lang="en-US" b="1" dirty="0"/>
              <a:t>+118%</a:t>
            </a:r>
          </a:p>
          <a:p>
            <a:r>
              <a:rPr lang="en-US" dirty="0"/>
              <a:t>Demand is spikier</a:t>
            </a:r>
          </a:p>
          <a:p>
            <a:r>
              <a:rPr lang="en-US" dirty="0"/>
              <a:t>Port road and rail systems are static</a:t>
            </a:r>
          </a:p>
        </p:txBody>
      </p:sp>
      <p:sp>
        <p:nvSpPr>
          <p:cNvPr id="6" name="Text Placeholder 5">
            <a:extLst>
              <a:ext uri="{FF2B5EF4-FFF2-40B4-BE49-F238E27FC236}">
                <a16:creationId xmlns:a16="http://schemas.microsoft.com/office/drawing/2014/main" xmlns="" id="{7301B191-5B48-4E62-B061-53E4569646EE}"/>
              </a:ext>
            </a:extLst>
          </p:cNvPr>
          <p:cNvSpPr>
            <a:spLocks noGrp="1"/>
          </p:cNvSpPr>
          <p:nvPr>
            <p:ph type="body" sz="quarter" idx="14"/>
          </p:nvPr>
        </p:nvSpPr>
        <p:spPr/>
        <p:txBody>
          <a:bodyPr>
            <a:normAutofit/>
          </a:bodyPr>
          <a:lstStyle/>
          <a:p>
            <a:r>
              <a:rPr lang="en-US" sz="2800" dirty="0"/>
              <a:t>Demands and Constraints</a:t>
            </a:r>
          </a:p>
        </p:txBody>
      </p:sp>
      <p:sp>
        <p:nvSpPr>
          <p:cNvPr id="2" name="Title 1">
            <a:extLst>
              <a:ext uri="{FF2B5EF4-FFF2-40B4-BE49-F238E27FC236}">
                <a16:creationId xmlns:a16="http://schemas.microsoft.com/office/drawing/2014/main" xmlns="" id="{364B5D17-E7EA-41CD-89D4-70335586F16E}"/>
              </a:ext>
            </a:extLst>
          </p:cNvPr>
          <p:cNvSpPr>
            <a:spLocks noGrp="1"/>
          </p:cNvSpPr>
          <p:nvPr>
            <p:ph type="title"/>
          </p:nvPr>
        </p:nvSpPr>
        <p:spPr/>
        <p:txBody>
          <a:bodyPr/>
          <a:lstStyle/>
          <a:p>
            <a:r>
              <a:rPr lang="en-US" dirty="0">
                <a:solidFill>
                  <a:schemeClr val="tx1"/>
                </a:solidFill>
              </a:rPr>
              <a:t>The Need for ITS in Ports</a:t>
            </a:r>
          </a:p>
        </p:txBody>
      </p:sp>
    </p:spTree>
    <p:extLst>
      <p:ext uri="{BB962C8B-B14F-4D97-AF65-F5344CB8AC3E}">
        <p14:creationId xmlns:p14="http://schemas.microsoft.com/office/powerpoint/2010/main" val="1480730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EFE65E4-8D0C-4873-A082-02B0F91FCB4B}"/>
              </a:ext>
            </a:extLst>
          </p:cNvPr>
          <p:cNvSpPr>
            <a:spLocks noGrp="1"/>
          </p:cNvSpPr>
          <p:nvPr>
            <p:ph type="sldNum" sz="quarter" idx="10"/>
          </p:nvPr>
        </p:nvSpPr>
        <p:spPr/>
        <p:txBody>
          <a:bodyPr/>
          <a:lstStyle/>
          <a:p>
            <a:fld id="{6008F345-272B-4070-AF26-BA172EEA2059}" type="slidenum">
              <a:rPr lang="en-US" noProof="0" smtClean="0"/>
              <a:pPr/>
              <a:t>17</a:t>
            </a:fld>
            <a:endParaRPr lang="en-US" noProof="0" dirty="0"/>
          </a:p>
        </p:txBody>
      </p:sp>
      <p:graphicFrame>
        <p:nvGraphicFramePr>
          <p:cNvPr id="10" name="Content Placeholder 9">
            <a:extLst>
              <a:ext uri="{FF2B5EF4-FFF2-40B4-BE49-F238E27FC236}">
                <a16:creationId xmlns:a16="http://schemas.microsoft.com/office/drawing/2014/main" xmlns="" id="{E3652BCA-E3E9-4591-A916-5D058FDFC051}"/>
              </a:ext>
            </a:extLst>
          </p:cNvPr>
          <p:cNvGraphicFramePr>
            <a:graphicFrameLocks noGrp="1"/>
          </p:cNvGraphicFramePr>
          <p:nvPr>
            <p:ph sz="quarter" idx="12"/>
            <p:extLst>
              <p:ext uri="{D42A27DB-BD31-4B8C-83A1-F6EECF244321}">
                <p14:modId xmlns:p14="http://schemas.microsoft.com/office/powerpoint/2010/main" val="990159240"/>
              </p:ext>
            </p:extLst>
          </p:nvPr>
        </p:nvGraphicFramePr>
        <p:xfrm>
          <a:off x="549273" y="1447800"/>
          <a:ext cx="8959851" cy="5494245"/>
        </p:xfrm>
        <a:graphic>
          <a:graphicData uri="http://schemas.openxmlformats.org/drawingml/2006/table">
            <a:tbl>
              <a:tblPr firstRow="1" bandRow="1">
                <a:tableStyleId>{69012ECD-51FC-41F1-AA8D-1B2483CD663E}</a:tableStyleId>
              </a:tblPr>
              <a:tblGrid>
                <a:gridCol w="2247281">
                  <a:extLst>
                    <a:ext uri="{9D8B030D-6E8A-4147-A177-3AD203B41FA5}">
                      <a16:colId xmlns:a16="http://schemas.microsoft.com/office/drawing/2014/main" xmlns="" val="2135790864"/>
                    </a:ext>
                  </a:extLst>
                </a:gridCol>
                <a:gridCol w="6712570">
                  <a:extLst>
                    <a:ext uri="{9D8B030D-6E8A-4147-A177-3AD203B41FA5}">
                      <a16:colId xmlns:a16="http://schemas.microsoft.com/office/drawing/2014/main" xmlns="" val="2257268292"/>
                    </a:ext>
                  </a:extLst>
                </a:gridCol>
              </a:tblGrid>
              <a:tr h="490739">
                <a:tc>
                  <a:txBody>
                    <a:bodyPr/>
                    <a:lstStyle/>
                    <a:p>
                      <a:r>
                        <a:rPr lang="en-US" sz="2000" dirty="0"/>
                        <a:t>Service Element</a:t>
                      </a:r>
                    </a:p>
                  </a:txBody>
                  <a:tcPr anchor="ctr">
                    <a:lnR w="12700" cap="flat" cmpd="sng" algn="ctr">
                      <a:solidFill>
                        <a:schemeClr val="accent1">
                          <a:lumMod val="75000"/>
                        </a:schemeClr>
                      </a:solidFill>
                      <a:prstDash val="solid"/>
                      <a:round/>
                      <a:headEnd type="none" w="med" len="med"/>
                      <a:tailEnd type="none" w="med" len="med"/>
                    </a:lnR>
                  </a:tcPr>
                </a:tc>
                <a:tc>
                  <a:txBody>
                    <a:bodyPr/>
                    <a:lstStyle/>
                    <a:p>
                      <a:r>
                        <a:rPr lang="en-US" sz="2000" dirty="0"/>
                        <a:t>Benefits</a:t>
                      </a:r>
                    </a:p>
                  </a:txBody>
                  <a:tcPr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xmlns="" val="1515797601"/>
                  </a:ext>
                </a:extLst>
              </a:tr>
              <a:tr h="657960">
                <a:tc>
                  <a:txBody>
                    <a:bodyPr/>
                    <a:lstStyle/>
                    <a:p>
                      <a:pPr marL="45720" algn="l" fontAlgn="ctr"/>
                      <a:r>
                        <a:rPr lang="en-US" sz="2000" u="none" strike="noStrike" dirty="0">
                          <a:effectLst/>
                        </a:rPr>
                        <a:t>Safety and Reliability</a:t>
                      </a:r>
                      <a:endParaRPr lang="en-US" sz="20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1">
                          <a:lumMod val="75000"/>
                        </a:schemeClr>
                      </a:solidFill>
                      <a:prstDash val="solid"/>
                      <a:round/>
                      <a:headEnd type="none" w="med" len="med"/>
                      <a:tailEnd type="none" w="med" len="med"/>
                    </a:lnR>
                  </a:tcPr>
                </a:tc>
                <a:tc>
                  <a:txBody>
                    <a:bodyPr/>
                    <a:lstStyle/>
                    <a:p>
                      <a:pPr marL="45720" algn="l" fontAlgn="ctr"/>
                      <a:r>
                        <a:rPr lang="en-US" sz="1800" u="none" strike="noStrike" dirty="0">
                          <a:effectLst/>
                        </a:rPr>
                        <a:t>Avoid port-area collisions, goods movement accident losses, hazardous material releases.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xmlns="" val="1189510975"/>
                  </a:ext>
                </a:extLst>
              </a:tr>
              <a:tr h="451501">
                <a:tc>
                  <a:txBody>
                    <a:bodyPr/>
                    <a:lstStyle/>
                    <a:p>
                      <a:pPr marL="45720" algn="l" fontAlgn="ctr"/>
                      <a:r>
                        <a:rPr lang="en-US" sz="2000" u="none" strike="noStrike" dirty="0">
                          <a:effectLst/>
                        </a:rPr>
                        <a:t>Resilience</a:t>
                      </a:r>
                      <a:endParaRPr lang="en-US" sz="20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1">
                          <a:lumMod val="75000"/>
                        </a:schemeClr>
                      </a:solidFill>
                      <a:prstDash val="solid"/>
                      <a:round/>
                      <a:headEnd type="none" w="med" len="med"/>
                      <a:tailEnd type="none" w="med" len="med"/>
                    </a:lnR>
                  </a:tcPr>
                </a:tc>
                <a:tc>
                  <a:txBody>
                    <a:bodyPr/>
                    <a:lstStyle/>
                    <a:p>
                      <a:pPr marL="45720" algn="l" fontAlgn="ctr"/>
                      <a:r>
                        <a:rPr lang="en-US" sz="1800" u="none" strike="noStrike" dirty="0">
                          <a:effectLst/>
                        </a:rPr>
                        <a:t>Mitigate the impact of disruptive events.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xmlns="" val="528132723"/>
                  </a:ext>
                </a:extLst>
              </a:tr>
              <a:tr h="738630">
                <a:tc>
                  <a:txBody>
                    <a:bodyPr/>
                    <a:lstStyle/>
                    <a:p>
                      <a:pPr marL="45720" algn="l" fontAlgn="ctr"/>
                      <a:r>
                        <a:rPr lang="en-US" sz="2000" u="none" strike="noStrike" dirty="0">
                          <a:effectLst/>
                        </a:rPr>
                        <a:t>Cargo Visibility, Reliability</a:t>
                      </a:r>
                      <a:endParaRPr lang="en-US" sz="20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1">
                          <a:lumMod val="75000"/>
                        </a:schemeClr>
                      </a:solidFill>
                      <a:prstDash val="solid"/>
                      <a:round/>
                      <a:headEnd type="none" w="med" len="med"/>
                      <a:tailEnd type="none" w="med" len="med"/>
                    </a:lnR>
                  </a:tcPr>
                </a:tc>
                <a:tc>
                  <a:txBody>
                    <a:bodyPr/>
                    <a:lstStyle/>
                    <a:p>
                      <a:pPr marL="45720" algn="l" fontAlgn="ctr"/>
                      <a:r>
                        <a:rPr lang="en-US" sz="1800" u="none" strike="noStrike" dirty="0">
                          <a:effectLst/>
                        </a:rPr>
                        <a:t>Improve the reliability and timeliness of cargo transport.</a:t>
                      </a:r>
                    </a:p>
                    <a:p>
                      <a:pPr marL="45720" algn="l" fontAlgn="ctr"/>
                      <a:r>
                        <a:rPr lang="en-US" sz="1800" u="none" strike="noStrike" dirty="0">
                          <a:effectLst/>
                        </a:rPr>
                        <a:t>Improve the responsiveness of service providers.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xmlns="" val="3980301722"/>
                  </a:ext>
                </a:extLst>
              </a:tr>
              <a:tr h="738630">
                <a:tc>
                  <a:txBody>
                    <a:bodyPr/>
                    <a:lstStyle/>
                    <a:p>
                      <a:pPr marL="45720" algn="l" fontAlgn="ctr"/>
                      <a:r>
                        <a:rPr lang="en-US" sz="2000" u="none" strike="noStrike" dirty="0">
                          <a:effectLst/>
                        </a:rPr>
                        <a:t>Vehicle Efficiency and Mobility</a:t>
                      </a:r>
                      <a:endParaRPr lang="en-US" sz="20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1">
                          <a:lumMod val="75000"/>
                        </a:schemeClr>
                      </a:solidFill>
                      <a:prstDash val="solid"/>
                      <a:round/>
                      <a:headEnd type="none" w="med" len="med"/>
                      <a:tailEnd type="none" w="med" len="med"/>
                    </a:lnR>
                  </a:tcPr>
                </a:tc>
                <a:tc>
                  <a:txBody>
                    <a:bodyPr/>
                    <a:lstStyle/>
                    <a:p>
                      <a:pPr marL="45720" algn="l" fontAlgn="ctr"/>
                      <a:r>
                        <a:rPr lang="en-US" sz="1800" u="none" strike="noStrike" dirty="0">
                          <a:effectLst/>
                        </a:rPr>
                        <a:t>Reduce travel time, queuing and idling.</a:t>
                      </a:r>
                    </a:p>
                    <a:p>
                      <a:pPr marL="45720" algn="l" fontAlgn="ctr"/>
                      <a:r>
                        <a:rPr lang="en-US" sz="1800" u="none" strike="noStrike" dirty="0">
                          <a:effectLst/>
                        </a:rPr>
                        <a:t>Maintain network fluidity.</a:t>
                      </a:r>
                      <a:br>
                        <a:rPr lang="en-US" sz="1800" u="none" strike="noStrike" dirty="0">
                          <a:effectLst/>
                        </a:rPr>
                      </a:br>
                      <a:r>
                        <a:rPr lang="en-US" sz="1800" u="none" strike="noStrike" dirty="0">
                          <a:effectLst/>
                        </a:rPr>
                        <a:t>Improve transport workforce efficiency.</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xmlns="" val="3632364422"/>
                  </a:ext>
                </a:extLst>
              </a:tr>
              <a:tr h="657960">
                <a:tc>
                  <a:txBody>
                    <a:bodyPr/>
                    <a:lstStyle/>
                    <a:p>
                      <a:pPr marL="45720" algn="l" fontAlgn="ctr"/>
                      <a:r>
                        <a:rPr lang="en-US" sz="2000" u="none" strike="noStrike" dirty="0">
                          <a:effectLst/>
                        </a:rPr>
                        <a:t>Gate Efficiency</a:t>
                      </a:r>
                      <a:endParaRPr lang="en-US" sz="20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1">
                          <a:lumMod val="75000"/>
                        </a:schemeClr>
                      </a:solidFill>
                      <a:prstDash val="solid"/>
                      <a:round/>
                      <a:headEnd type="none" w="med" len="med"/>
                      <a:tailEnd type="none" w="med" len="med"/>
                    </a:lnR>
                  </a:tcPr>
                </a:tc>
                <a:tc>
                  <a:txBody>
                    <a:bodyPr/>
                    <a:lstStyle/>
                    <a:p>
                      <a:pPr marL="45720" algn="l" fontAlgn="ctr"/>
                      <a:r>
                        <a:rPr lang="en-US" sz="1800" u="none" strike="noStrike" dirty="0">
                          <a:effectLst/>
                        </a:rPr>
                        <a:t>Reduce queuing.</a:t>
                      </a:r>
                      <a:br>
                        <a:rPr lang="en-US" sz="1800" u="none" strike="noStrike" dirty="0">
                          <a:effectLst/>
                        </a:rPr>
                      </a:br>
                      <a:r>
                        <a:rPr lang="en-US" sz="1800" u="none" strike="noStrike" dirty="0">
                          <a:effectLst/>
                        </a:rPr>
                        <a:t>Improve accuracy, avoid transaction failure.</a:t>
                      </a:r>
                    </a:p>
                    <a:p>
                      <a:pPr marL="45720" algn="l" fontAlgn="ctr"/>
                      <a:r>
                        <a:rPr lang="en-US" sz="1800" u="none" strike="noStrike" dirty="0">
                          <a:effectLst/>
                        </a:rPr>
                        <a:t>Improve gate transaction speed, extend hours, and optimize labor.</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xmlns="" val="3679507112"/>
                  </a:ext>
                </a:extLst>
              </a:tr>
              <a:tr h="657960">
                <a:tc>
                  <a:txBody>
                    <a:bodyPr/>
                    <a:lstStyle/>
                    <a:p>
                      <a:pPr marL="45720" algn="l" fontAlgn="ctr"/>
                      <a:r>
                        <a:rPr lang="en-US" sz="2000" u="none" strike="noStrike" dirty="0">
                          <a:effectLst/>
                        </a:rPr>
                        <a:t>Terminal Yard Efficiency</a:t>
                      </a:r>
                      <a:endParaRPr lang="en-US" sz="20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1">
                          <a:lumMod val="75000"/>
                        </a:schemeClr>
                      </a:solidFill>
                      <a:prstDash val="solid"/>
                      <a:round/>
                      <a:headEnd type="none" w="med" len="med"/>
                      <a:tailEnd type="none" w="med" len="med"/>
                    </a:lnR>
                  </a:tcPr>
                </a:tc>
                <a:tc>
                  <a:txBody>
                    <a:bodyPr/>
                    <a:lstStyle/>
                    <a:p>
                      <a:pPr marL="45720" algn="l" fontAlgn="ctr"/>
                      <a:r>
                        <a:rPr lang="en-US" sz="1800" u="none" strike="noStrike" dirty="0">
                          <a:effectLst/>
                        </a:rPr>
                        <a:t>Improve density and velocity.</a:t>
                      </a:r>
                    </a:p>
                    <a:p>
                      <a:pPr marL="45720" algn="l" fontAlgn="ctr"/>
                      <a:r>
                        <a:rPr lang="en-US" sz="1800" u="none" strike="noStrike" dirty="0">
                          <a:effectLst/>
                        </a:rPr>
                        <a:t>Improve cargo handling equipment deployment.</a:t>
                      </a:r>
                    </a:p>
                    <a:p>
                      <a:pPr marL="45720" algn="l" fontAlgn="ctr"/>
                      <a:r>
                        <a:rPr lang="en-US" sz="1800" u="none" strike="noStrike" dirty="0">
                          <a:effectLst/>
                        </a:rPr>
                        <a:t>Reduce cargo rehandling.</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xmlns="" val="2522755190"/>
                  </a:ext>
                </a:extLst>
              </a:tr>
              <a:tr h="657960">
                <a:tc>
                  <a:txBody>
                    <a:bodyPr/>
                    <a:lstStyle/>
                    <a:p>
                      <a:pPr marL="45720" algn="l" fontAlgn="ctr"/>
                      <a:r>
                        <a:rPr lang="en-US" sz="2000" u="none" strike="noStrike" dirty="0">
                          <a:effectLst/>
                        </a:rPr>
                        <a:t>Port Efficiency</a:t>
                      </a:r>
                      <a:endParaRPr lang="en-US" sz="20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1">
                          <a:lumMod val="75000"/>
                        </a:schemeClr>
                      </a:solidFill>
                      <a:prstDash val="solid"/>
                      <a:round/>
                      <a:headEnd type="none" w="med" len="med"/>
                      <a:tailEnd type="none" w="med" len="med"/>
                    </a:lnR>
                  </a:tcPr>
                </a:tc>
                <a:tc>
                  <a:txBody>
                    <a:bodyPr/>
                    <a:lstStyle/>
                    <a:p>
                      <a:pPr marL="45720" algn="l" fontAlgn="ctr"/>
                      <a:r>
                        <a:rPr lang="en-US" sz="1800" u="none" strike="noStrike" dirty="0">
                          <a:effectLst/>
                        </a:rPr>
                        <a:t>Balance load between terminals.</a:t>
                      </a:r>
                      <a:br>
                        <a:rPr lang="en-US" sz="1800" u="none" strike="noStrike" dirty="0">
                          <a:effectLst/>
                        </a:rPr>
                      </a:br>
                      <a:r>
                        <a:rPr lang="en-US" sz="1800" u="none" strike="noStrike" dirty="0">
                          <a:effectLst/>
                        </a:rPr>
                        <a:t>Respond to congestion events.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xmlns="" val="3890797546"/>
                  </a:ext>
                </a:extLst>
              </a:tr>
            </a:tbl>
          </a:graphicData>
        </a:graphic>
      </p:graphicFrame>
      <p:sp>
        <p:nvSpPr>
          <p:cNvPr id="8" name="Title 7">
            <a:extLst>
              <a:ext uri="{FF2B5EF4-FFF2-40B4-BE49-F238E27FC236}">
                <a16:creationId xmlns:a16="http://schemas.microsoft.com/office/drawing/2014/main" xmlns="" id="{CF473BB6-8136-4A3E-8DB1-4474B3C78D5D}"/>
              </a:ext>
            </a:extLst>
          </p:cNvPr>
          <p:cNvSpPr>
            <a:spLocks noGrp="1"/>
          </p:cNvSpPr>
          <p:nvPr>
            <p:ph type="title"/>
          </p:nvPr>
        </p:nvSpPr>
        <p:spPr>
          <a:xfrm>
            <a:off x="549274" y="413811"/>
            <a:ext cx="8817611" cy="1502305"/>
          </a:xfrm>
        </p:spPr>
        <p:txBody>
          <a:bodyPr/>
          <a:lstStyle/>
          <a:p>
            <a:r>
              <a:rPr lang="en-US" dirty="0"/>
              <a:t>Potential Benefits for Ports</a:t>
            </a:r>
          </a:p>
        </p:txBody>
      </p:sp>
    </p:spTree>
    <p:extLst>
      <p:ext uri="{BB962C8B-B14F-4D97-AF65-F5344CB8AC3E}">
        <p14:creationId xmlns:p14="http://schemas.microsoft.com/office/powerpoint/2010/main" val="4261935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E7194E-FE1A-4F7B-A317-1524D96E8162}"/>
              </a:ext>
            </a:extLst>
          </p:cNvPr>
          <p:cNvSpPr>
            <a:spLocks noGrp="1"/>
          </p:cNvSpPr>
          <p:nvPr>
            <p:ph type="sldNum" sz="quarter" idx="10"/>
          </p:nvPr>
        </p:nvSpPr>
        <p:spPr/>
        <p:txBody>
          <a:bodyPr/>
          <a:lstStyle/>
          <a:p>
            <a:fld id="{6008F345-272B-4070-AF26-BA172EEA2059}" type="slidenum">
              <a:rPr lang="en-US" noProof="0" smtClean="0"/>
              <a:pPr/>
              <a:t>18</a:t>
            </a:fld>
            <a:endParaRPr lang="en-US" noProof="0" dirty="0"/>
          </a:p>
        </p:txBody>
      </p:sp>
      <p:pic>
        <p:nvPicPr>
          <p:cNvPr id="17" name="Content Placeholder 16" descr="This image presents a logic map of a marine terminal by depicting the interactions between various entities and operations at a terminal level. At the core is the Storage Yard, holding thousands of containers. At the landward edges are the Gate and Rail Yard, providing access to the landside hinterland – the Ocean is left off for simplicity. Overlying this are a number of operational activities – sorting and processing freight, managing inventory, and organizing yard transport and cranes, are all integrated into business information management systems." title="Port Interaction Diagram - Terminals">
            <a:extLst>
              <a:ext uri="{FF2B5EF4-FFF2-40B4-BE49-F238E27FC236}">
                <a16:creationId xmlns:a16="http://schemas.microsoft.com/office/drawing/2014/main" xmlns="" id="{CF089EF7-C9FE-496A-BDDE-954B1058578D}"/>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1503655" y="1450946"/>
            <a:ext cx="7051089" cy="5540433"/>
          </a:xfrm>
        </p:spPr>
      </p:pic>
      <p:sp>
        <p:nvSpPr>
          <p:cNvPr id="10" name="Title 9">
            <a:extLst>
              <a:ext uri="{FF2B5EF4-FFF2-40B4-BE49-F238E27FC236}">
                <a16:creationId xmlns:a16="http://schemas.microsoft.com/office/drawing/2014/main" xmlns="" id="{4019FF0A-EE1A-4DEB-B4FE-54FC0D8AE19B}"/>
              </a:ext>
            </a:extLst>
          </p:cNvPr>
          <p:cNvSpPr>
            <a:spLocks noGrp="1"/>
          </p:cNvSpPr>
          <p:nvPr>
            <p:ph type="title"/>
          </p:nvPr>
        </p:nvSpPr>
        <p:spPr/>
        <p:txBody>
          <a:bodyPr/>
          <a:lstStyle/>
          <a:p>
            <a:r>
              <a:rPr lang="en-US" dirty="0"/>
              <a:t>Not a Simple Playing Field - Terminals</a:t>
            </a:r>
          </a:p>
        </p:txBody>
      </p:sp>
    </p:spTree>
    <p:extLst>
      <p:ext uri="{BB962C8B-B14F-4D97-AF65-F5344CB8AC3E}">
        <p14:creationId xmlns:p14="http://schemas.microsoft.com/office/powerpoint/2010/main" val="1794147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EB79353-506B-4D90-9A7A-5C26D6BABEFB}"/>
              </a:ext>
            </a:extLst>
          </p:cNvPr>
          <p:cNvSpPr>
            <a:spLocks noGrp="1"/>
          </p:cNvSpPr>
          <p:nvPr>
            <p:ph type="sldNum" sz="quarter" idx="10"/>
          </p:nvPr>
        </p:nvSpPr>
        <p:spPr/>
        <p:txBody>
          <a:bodyPr/>
          <a:lstStyle/>
          <a:p>
            <a:fld id="{6008F345-272B-4070-AF26-BA172EEA2059}" type="slidenum">
              <a:rPr lang="en-US" smtClean="0"/>
              <a:pPr/>
              <a:t>19</a:t>
            </a:fld>
            <a:endParaRPr lang="en-US" dirty="0"/>
          </a:p>
        </p:txBody>
      </p:sp>
      <p:pic>
        <p:nvPicPr>
          <p:cNvPr id="6" name="Content Placeholder 5" descr="This image presents a logic map of a marine terminal by depicting the interactions between terminal operations and transportation networks. On the upper left, we see the gate is connected to the road system: port-area roads, regional roads, and long-haul highways.&#10;On the lower left, we see the rail yard is connected to the rail system: port-area rail networks, regional rail lines, and long-haul lines." title="Port Interaction Diagram - Networks">
            <a:extLst>
              <a:ext uri="{FF2B5EF4-FFF2-40B4-BE49-F238E27FC236}">
                <a16:creationId xmlns:a16="http://schemas.microsoft.com/office/drawing/2014/main" xmlns="" id="{2C1ADB75-70B3-45F8-817C-43473D7966E6}"/>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1503655" y="1450946"/>
            <a:ext cx="7051089" cy="5540433"/>
          </a:xfrm>
        </p:spPr>
      </p:pic>
      <p:sp>
        <p:nvSpPr>
          <p:cNvPr id="2" name="Title 1">
            <a:extLst>
              <a:ext uri="{FF2B5EF4-FFF2-40B4-BE49-F238E27FC236}">
                <a16:creationId xmlns:a16="http://schemas.microsoft.com/office/drawing/2014/main" xmlns="" id="{3F9A499D-F752-4571-858B-991F1320E854}"/>
              </a:ext>
            </a:extLst>
          </p:cNvPr>
          <p:cNvSpPr>
            <a:spLocks noGrp="1"/>
          </p:cNvSpPr>
          <p:nvPr>
            <p:ph type="title"/>
          </p:nvPr>
        </p:nvSpPr>
        <p:spPr/>
        <p:txBody>
          <a:bodyPr>
            <a:normAutofit/>
          </a:bodyPr>
          <a:lstStyle/>
          <a:p>
            <a:r>
              <a:rPr lang="en-US" dirty="0"/>
              <a:t>Not a Simple Playing Field – Networks</a:t>
            </a:r>
          </a:p>
        </p:txBody>
      </p:sp>
    </p:spTree>
    <p:extLst>
      <p:ext uri="{BB962C8B-B14F-4D97-AF65-F5344CB8AC3E}">
        <p14:creationId xmlns:p14="http://schemas.microsoft.com/office/powerpoint/2010/main" val="1544513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is image depicts two cars wirelessly transmitting data to each other." title="Intervehicle Communication">
            <a:extLst>
              <a:ext uri="{FF2B5EF4-FFF2-40B4-BE49-F238E27FC236}">
                <a16:creationId xmlns:a16="http://schemas.microsoft.com/office/drawing/2014/main" xmlns="" id="{68B574A6-1106-4B77-A130-BCEFBDB15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33" b="11684"/>
          <a:stretch/>
        </p:blipFill>
        <p:spPr>
          <a:xfrm>
            <a:off x="0" y="3020374"/>
            <a:ext cx="3474671" cy="2205358"/>
          </a:xfrm>
          <a:prstGeom prst="rect">
            <a:avLst/>
          </a:prstGeom>
        </p:spPr>
      </p:pic>
      <p:pic>
        <p:nvPicPr>
          <p:cNvPr id="12" name="Content Placeholder 10" descr="This image depicts the cover page of the 2015-2019 ITS Strategic Plan." title="ITS Strategic Plan">
            <a:extLst>
              <a:ext uri="{FF2B5EF4-FFF2-40B4-BE49-F238E27FC236}">
                <a16:creationId xmlns:a16="http://schemas.microsoft.com/office/drawing/2014/main" xmlns="" id="{BE583021-E135-494D-B58F-C1EDA73464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75" b="8088"/>
          <a:stretch/>
        </p:blipFill>
        <p:spPr>
          <a:xfrm>
            <a:off x="1" y="1130565"/>
            <a:ext cx="3474672" cy="2241358"/>
          </a:xfrm>
          <a:prstGeom prst="rect">
            <a:avLst/>
          </a:prstGeom>
        </p:spPr>
      </p:pic>
      <p:pic>
        <p:nvPicPr>
          <p:cNvPr id="17" name="Picture 16" descr="This image depicts an intelligent vehicle that uses long-range and short-range sensors to detect vehicles in its proximity." title="Intelligent Sensors on Vehicles">
            <a:extLst>
              <a:ext uri="{FF2B5EF4-FFF2-40B4-BE49-F238E27FC236}">
                <a16:creationId xmlns:a16="http://schemas.microsoft.com/office/drawing/2014/main" xmlns="" id="{93A275FD-D99A-4A83-BB46-904D2DD77F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100"/>
          <a:stretch/>
        </p:blipFill>
        <p:spPr>
          <a:xfrm>
            <a:off x="5428777" y="2834758"/>
            <a:ext cx="4629621" cy="2390974"/>
          </a:xfrm>
          <a:prstGeom prst="rect">
            <a:avLst/>
          </a:prstGeom>
        </p:spPr>
      </p:pic>
      <p:pic>
        <p:nvPicPr>
          <p:cNvPr id="9" name="Picture 10" descr="This image depicts a brochure for Free ITS training. The training is geared towards helping individuals increase their knowledge of ITS technologies, excel at their careers, and advance their organizations mission." title="Free ITS Training Brochure">
            <a:extLst>
              <a:ext uri="{FF2B5EF4-FFF2-40B4-BE49-F238E27FC236}">
                <a16:creationId xmlns:a16="http://schemas.microsoft.com/office/drawing/2014/main" xmlns="" id="{F5A65007-5D02-4EA5-A0EE-A188C3D8A0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382"/>
          <a:stretch/>
        </p:blipFill>
        <p:spPr>
          <a:xfrm>
            <a:off x="3474676" y="2778191"/>
            <a:ext cx="1954103" cy="2447541"/>
          </a:xfrm>
          <a:prstGeom prst="rect">
            <a:avLst/>
          </a:prstGeom>
        </p:spPr>
      </p:pic>
      <p:pic>
        <p:nvPicPr>
          <p:cNvPr id="1026" name="Picture 1" descr="This image depicts and individual presenting an image of three cars communicating wirelessly." title="ITS Presentation">
            <a:extLst>
              <a:ext uri="{FF2B5EF4-FFF2-40B4-BE49-F238E27FC236}">
                <a16:creationId xmlns:a16="http://schemas.microsoft.com/office/drawing/2014/main" xmlns="" id="{16F82910-71AA-4190-8B4D-350F9C7FDA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0307"/>
          <a:stretch/>
        </p:blipFill>
        <p:spPr bwMode="auto">
          <a:xfrm>
            <a:off x="5428779" y="1131374"/>
            <a:ext cx="4629032" cy="172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his image depicts a car and its various intelligent components." title="Intelligent Car">
            <a:extLst>
              <a:ext uri="{FF2B5EF4-FFF2-40B4-BE49-F238E27FC236}">
                <a16:creationId xmlns:a16="http://schemas.microsoft.com/office/drawing/2014/main" xmlns="" id="{9AF2818A-D36C-4099-AAB8-739EAD2F22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4671" y="1132468"/>
            <a:ext cx="1951330" cy="16358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A948C818-C426-44F5-A1A6-8FF05CDF5598}"/>
              </a:ext>
            </a:extLst>
          </p:cNvPr>
          <p:cNvSpPr/>
          <p:nvPr/>
        </p:nvSpPr>
        <p:spPr>
          <a:xfrm>
            <a:off x="5175754" y="6260423"/>
            <a:ext cx="3698898" cy="1107996"/>
          </a:xfrm>
          <a:prstGeom prst="rect">
            <a:avLst/>
          </a:prstGeom>
        </p:spPr>
        <p:txBody>
          <a:bodyPr wrap="none">
            <a:spAutoFit/>
          </a:bodyPr>
          <a:lstStyle/>
          <a:p>
            <a:pPr algn="r"/>
            <a:r>
              <a:rPr lang="en-US" sz="2200" b="1" dirty="0">
                <a:solidFill>
                  <a:schemeClr val="bg1"/>
                </a:solidFill>
                <a:latin typeface="Arial Narrow" panose="020B0606020202030204" pitchFamily="34" charset="0"/>
              </a:rPr>
              <a:t>Michelle Noch</a:t>
            </a:r>
          </a:p>
          <a:p>
            <a:pPr algn="r"/>
            <a:r>
              <a:rPr lang="en-US" sz="2200" dirty="0">
                <a:solidFill>
                  <a:schemeClr val="bg1"/>
                </a:solidFill>
                <a:latin typeface="Arial Narrow" panose="020B0606020202030204" pitchFamily="34" charset="0"/>
              </a:rPr>
              <a:t>ITS Joint Program Office</a:t>
            </a:r>
          </a:p>
          <a:p>
            <a:pPr algn="r"/>
            <a:r>
              <a:rPr lang="en-US" sz="2200" dirty="0">
                <a:solidFill>
                  <a:schemeClr val="bg1"/>
                </a:solidFill>
                <a:latin typeface="Arial Narrow" panose="020B0606020202030204" pitchFamily="34" charset="0"/>
              </a:rPr>
              <a:t>U.S. Department of Transportation</a:t>
            </a:r>
          </a:p>
        </p:txBody>
      </p:sp>
      <p:sp>
        <p:nvSpPr>
          <p:cNvPr id="5" name="Title 4"/>
          <p:cNvSpPr>
            <a:spLocks noGrp="1"/>
          </p:cNvSpPr>
          <p:nvPr>
            <p:ph type="ctrTitle"/>
          </p:nvPr>
        </p:nvSpPr>
        <p:spPr>
          <a:xfrm>
            <a:off x="564064" y="4277457"/>
            <a:ext cx="9311456" cy="2125629"/>
          </a:xfrm>
        </p:spPr>
        <p:txBody>
          <a:bodyPr>
            <a:normAutofit/>
          </a:bodyPr>
          <a:lstStyle/>
          <a:p>
            <a:r>
              <a:rPr lang="en-US" sz="3960" dirty="0"/>
              <a:t>ITS Professional Capacity </a:t>
            </a:r>
            <a:br>
              <a:rPr lang="en-US" sz="3960" dirty="0"/>
            </a:br>
            <a:r>
              <a:rPr lang="en-US" sz="3960" dirty="0"/>
              <a:t>Building Program</a:t>
            </a:r>
          </a:p>
        </p:txBody>
      </p:sp>
    </p:spTree>
    <p:custDataLst>
      <p:tags r:id="rId1"/>
    </p:custDataLst>
    <p:extLst>
      <p:ext uri="{BB962C8B-B14F-4D97-AF65-F5344CB8AC3E}">
        <p14:creationId xmlns:p14="http://schemas.microsoft.com/office/powerpoint/2010/main" val="367595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12BDD34-CC04-4FD5-BBF5-696C145F0486}"/>
              </a:ext>
            </a:extLst>
          </p:cNvPr>
          <p:cNvSpPr>
            <a:spLocks noGrp="1"/>
          </p:cNvSpPr>
          <p:nvPr>
            <p:ph type="sldNum" sz="quarter" idx="10"/>
          </p:nvPr>
        </p:nvSpPr>
        <p:spPr/>
        <p:txBody>
          <a:bodyPr/>
          <a:lstStyle/>
          <a:p>
            <a:fld id="{6008F345-272B-4070-AF26-BA172EEA2059}" type="slidenum">
              <a:rPr lang="en-US" smtClean="0"/>
              <a:pPr/>
              <a:t>20</a:t>
            </a:fld>
            <a:endParaRPr lang="en-US" dirty="0"/>
          </a:p>
        </p:txBody>
      </p:sp>
      <p:pic>
        <p:nvPicPr>
          <p:cNvPr id="6" name="Content Placeholder 5" descr="This image presents a logic map of a marine terminal by depicting the interactions between terminal operations, transportation networks, and commercial entities. On the gate side, the terminal serves hundreds of trucking contractors, thousands of cargo owners, and dozens of third-party logistics and storage providers. On the rail side, the terminal frequently uses short-haul or “harbor belt” lines to connect with national rail carriers." title="Port Interaction Diagram - Commerce">
            <a:extLst>
              <a:ext uri="{FF2B5EF4-FFF2-40B4-BE49-F238E27FC236}">
                <a16:creationId xmlns:a16="http://schemas.microsoft.com/office/drawing/2014/main" xmlns="" id="{E93EA6E3-6304-427E-A7BB-098F3239C877}"/>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1503655" y="1450946"/>
            <a:ext cx="7051089" cy="5540433"/>
          </a:xfrm>
        </p:spPr>
      </p:pic>
      <p:sp>
        <p:nvSpPr>
          <p:cNvPr id="2" name="Title 1">
            <a:extLst>
              <a:ext uri="{FF2B5EF4-FFF2-40B4-BE49-F238E27FC236}">
                <a16:creationId xmlns:a16="http://schemas.microsoft.com/office/drawing/2014/main" xmlns="" id="{FF79DC92-E8B5-4ADC-9C51-46A21EA4DA7E}"/>
              </a:ext>
            </a:extLst>
          </p:cNvPr>
          <p:cNvSpPr>
            <a:spLocks noGrp="1"/>
          </p:cNvSpPr>
          <p:nvPr>
            <p:ph type="title"/>
          </p:nvPr>
        </p:nvSpPr>
        <p:spPr/>
        <p:txBody>
          <a:bodyPr/>
          <a:lstStyle/>
          <a:p>
            <a:r>
              <a:rPr lang="en-US" dirty="0"/>
              <a:t>Not a Simple Playing Field - Commerce</a:t>
            </a:r>
          </a:p>
        </p:txBody>
      </p:sp>
    </p:spTree>
    <p:extLst>
      <p:ext uri="{BB962C8B-B14F-4D97-AF65-F5344CB8AC3E}">
        <p14:creationId xmlns:p14="http://schemas.microsoft.com/office/powerpoint/2010/main" val="333527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B5C57F5-622E-4F86-8874-E1826BF5E56E}"/>
              </a:ext>
            </a:extLst>
          </p:cNvPr>
          <p:cNvSpPr>
            <a:spLocks noGrp="1"/>
          </p:cNvSpPr>
          <p:nvPr>
            <p:ph type="sldNum" sz="quarter" idx="10"/>
          </p:nvPr>
        </p:nvSpPr>
        <p:spPr/>
        <p:txBody>
          <a:bodyPr/>
          <a:lstStyle/>
          <a:p>
            <a:fld id="{6008F345-272B-4070-AF26-BA172EEA2059}" type="slidenum">
              <a:rPr lang="en-US" smtClean="0"/>
              <a:pPr/>
              <a:t>21</a:t>
            </a:fld>
            <a:endParaRPr lang="en-US" dirty="0"/>
          </a:p>
        </p:txBody>
      </p:sp>
      <p:pic>
        <p:nvPicPr>
          <p:cNvPr id="6" name="Content Placeholder 5" descr="This image presents a logic map of a marine terminal by depicting the interactions between terminal operations, transportation networks, commercial entities, and regulatory and administrative agencies. The terminal must deal with customs and public safety concerns. The road system must comply with metropolitan, state and national transport agency rules. The road and rail systems both must comply with rigorous transport safety regulations.&#10;" title="Port Interaction Diagram - Governance">
            <a:extLst>
              <a:ext uri="{FF2B5EF4-FFF2-40B4-BE49-F238E27FC236}">
                <a16:creationId xmlns:a16="http://schemas.microsoft.com/office/drawing/2014/main" xmlns="" id="{73C210B6-3582-45B2-8ADB-DAF2883FDB82}"/>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1503655" y="1450946"/>
            <a:ext cx="7051089" cy="5540433"/>
          </a:xfrm>
        </p:spPr>
      </p:pic>
      <p:sp>
        <p:nvSpPr>
          <p:cNvPr id="2" name="Title 1">
            <a:extLst>
              <a:ext uri="{FF2B5EF4-FFF2-40B4-BE49-F238E27FC236}">
                <a16:creationId xmlns:a16="http://schemas.microsoft.com/office/drawing/2014/main" xmlns="" id="{0BED6736-3CC0-42E7-A553-025002E3E2BF}"/>
              </a:ext>
            </a:extLst>
          </p:cNvPr>
          <p:cNvSpPr>
            <a:spLocks noGrp="1"/>
          </p:cNvSpPr>
          <p:nvPr>
            <p:ph type="title"/>
          </p:nvPr>
        </p:nvSpPr>
        <p:spPr/>
        <p:txBody>
          <a:bodyPr/>
          <a:lstStyle/>
          <a:p>
            <a:r>
              <a:rPr lang="en-US" dirty="0"/>
              <a:t>Not a Simple Playing Field - Governance</a:t>
            </a:r>
          </a:p>
        </p:txBody>
      </p:sp>
    </p:spTree>
    <p:extLst>
      <p:ext uri="{BB962C8B-B14F-4D97-AF65-F5344CB8AC3E}">
        <p14:creationId xmlns:p14="http://schemas.microsoft.com/office/powerpoint/2010/main" val="994420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C6C08FB-CF38-454F-9BAA-B7BEB88A062D}"/>
              </a:ext>
            </a:extLst>
          </p:cNvPr>
          <p:cNvSpPr>
            <a:spLocks noGrp="1"/>
          </p:cNvSpPr>
          <p:nvPr>
            <p:ph type="sldNum" sz="quarter" idx="10"/>
          </p:nvPr>
        </p:nvSpPr>
        <p:spPr/>
        <p:txBody>
          <a:bodyPr/>
          <a:lstStyle/>
          <a:p>
            <a:fld id="{6008F345-272B-4070-AF26-BA172EEA2059}" type="slidenum">
              <a:rPr lang="en-US" smtClean="0"/>
              <a:pPr/>
              <a:t>22</a:t>
            </a:fld>
            <a:endParaRPr lang="en-US" dirty="0"/>
          </a:p>
        </p:txBody>
      </p:sp>
      <p:pic>
        <p:nvPicPr>
          <p:cNvPr id="6" name="Content Placeholder 5" descr="This image presents a logic map of a marine terminal by depicting the interactions between terminal operations, transportation networks, commercial entities, regulatory and administrative agencies, and transporters. Transporters include trucks, trains, and their associated services." title="Port Interaction Diagram - Transporters">
            <a:extLst>
              <a:ext uri="{FF2B5EF4-FFF2-40B4-BE49-F238E27FC236}">
                <a16:creationId xmlns:a16="http://schemas.microsoft.com/office/drawing/2014/main" xmlns="" id="{2791EC19-38E0-480C-868E-0642C03F3188}"/>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1503655" y="1450946"/>
            <a:ext cx="7051089" cy="5540433"/>
          </a:xfrm>
        </p:spPr>
      </p:pic>
      <p:sp>
        <p:nvSpPr>
          <p:cNvPr id="2" name="Title 1">
            <a:extLst>
              <a:ext uri="{FF2B5EF4-FFF2-40B4-BE49-F238E27FC236}">
                <a16:creationId xmlns:a16="http://schemas.microsoft.com/office/drawing/2014/main" xmlns="" id="{B59BA5F9-05C8-409F-ABD5-EE71170BB558}"/>
              </a:ext>
            </a:extLst>
          </p:cNvPr>
          <p:cNvSpPr>
            <a:spLocks noGrp="1"/>
          </p:cNvSpPr>
          <p:nvPr>
            <p:ph type="title"/>
          </p:nvPr>
        </p:nvSpPr>
        <p:spPr/>
        <p:txBody>
          <a:bodyPr/>
          <a:lstStyle/>
          <a:p>
            <a:r>
              <a:rPr lang="en-US" dirty="0" smtClean="0"/>
              <a:t>Not a Simple Playing Field - Transporters</a:t>
            </a:r>
            <a:endParaRPr lang="en-US" dirty="0"/>
          </a:p>
        </p:txBody>
      </p:sp>
    </p:spTree>
    <p:extLst>
      <p:ext uri="{BB962C8B-B14F-4D97-AF65-F5344CB8AC3E}">
        <p14:creationId xmlns:p14="http://schemas.microsoft.com/office/powerpoint/2010/main" val="206017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8BEDB381-A629-4526-B0D3-C12361003D45}"/>
              </a:ext>
            </a:extLst>
          </p:cNvPr>
          <p:cNvSpPr>
            <a:spLocks noGrp="1"/>
          </p:cNvSpPr>
          <p:nvPr>
            <p:ph type="sldNum" sz="quarter" idx="10"/>
          </p:nvPr>
        </p:nvSpPr>
        <p:spPr/>
        <p:txBody>
          <a:bodyPr/>
          <a:lstStyle/>
          <a:p>
            <a:fld id="{6008F345-272B-4070-AF26-BA172EEA2059}" type="slidenum">
              <a:rPr lang="en-US" smtClean="0"/>
              <a:pPr/>
              <a:t>23</a:t>
            </a:fld>
            <a:endParaRPr lang="en-US" dirty="0"/>
          </a:p>
        </p:txBody>
      </p:sp>
      <p:pic>
        <p:nvPicPr>
          <p:cNvPr id="7" name="Content Placeholder 6" descr="This image depicts are series of cameras, which are used for LPR, positioned above a road." title="LPR Cameras">
            <a:extLst>
              <a:ext uri="{FF2B5EF4-FFF2-40B4-BE49-F238E27FC236}">
                <a16:creationId xmlns:a16="http://schemas.microsoft.com/office/drawing/2014/main" xmlns="" id="{53C36B9D-F68A-406D-AFCD-48815564B5D8}"/>
              </a:ext>
            </a:extLst>
          </p:cNvPr>
          <p:cNvPicPr>
            <a:picLocks noGrp="1" noChangeAspect="1"/>
          </p:cNvPicPr>
          <p:nvPr>
            <p:ph sz="quarter" idx="17"/>
          </p:nvPr>
        </p:nvPicPr>
        <p:blipFill>
          <a:blip r:embed="rId3" cstate="print">
            <a:extLst>
              <a:ext uri="{28A0092B-C50C-407E-A947-70E740481C1C}">
                <a14:useLocalDpi xmlns:a14="http://schemas.microsoft.com/office/drawing/2010/main" val="0"/>
              </a:ext>
            </a:extLst>
          </a:blip>
          <a:stretch>
            <a:fillRect/>
          </a:stretch>
        </p:blipFill>
        <p:spPr>
          <a:xfrm>
            <a:off x="5078040" y="4239582"/>
            <a:ext cx="4443784" cy="2498394"/>
          </a:xfrm>
        </p:spPr>
      </p:pic>
      <p:sp>
        <p:nvSpPr>
          <p:cNvPr id="10" name="Content Placeholder 9">
            <a:extLst>
              <a:ext uri="{FF2B5EF4-FFF2-40B4-BE49-F238E27FC236}">
                <a16:creationId xmlns:a16="http://schemas.microsoft.com/office/drawing/2014/main" xmlns="" id="{7F9F312A-D1F8-4FA9-B428-331FAEE99822}"/>
              </a:ext>
            </a:extLst>
          </p:cNvPr>
          <p:cNvSpPr>
            <a:spLocks noGrp="1"/>
          </p:cNvSpPr>
          <p:nvPr>
            <p:ph sz="quarter" idx="13"/>
          </p:nvPr>
        </p:nvSpPr>
        <p:spPr/>
        <p:txBody>
          <a:bodyPr/>
          <a:lstStyle/>
          <a:p>
            <a:r>
              <a:rPr lang="en-US" dirty="0"/>
              <a:t>Optical Character Recognition - </a:t>
            </a:r>
            <a:r>
              <a:rPr lang="en-US" b="1" dirty="0"/>
              <a:t>OCR</a:t>
            </a:r>
          </a:p>
          <a:p>
            <a:r>
              <a:rPr lang="en-US" dirty="0"/>
              <a:t>License Plate Recognition - </a:t>
            </a:r>
            <a:r>
              <a:rPr lang="en-US" b="1" dirty="0"/>
              <a:t>LPR</a:t>
            </a:r>
          </a:p>
          <a:p>
            <a:endParaRPr lang="en-US" dirty="0"/>
          </a:p>
          <a:p>
            <a:endParaRPr lang="en-US" dirty="0"/>
          </a:p>
        </p:txBody>
      </p:sp>
      <p:pic>
        <p:nvPicPr>
          <p:cNvPr id="5" name="Picture 4" descr="This is an image of the node used to delineate Cargo and Vehicle ID Systems in the Port Interaction Diagram. The node has a blue background with white text." title="Cargo and Vehicle ID Systems No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040" y="1439225"/>
            <a:ext cx="2735580" cy="556260"/>
          </a:xfrm>
          <a:prstGeom prst="rect">
            <a:avLst/>
          </a:prstGeom>
        </p:spPr>
      </p:pic>
      <p:pic>
        <p:nvPicPr>
          <p:cNvPr id="17" name="Content Placeholder 16" descr="This image depicts a sign that warns oncoming vehicles about a RADAR speed detection system." title="RADAR Sign">
            <a:extLst>
              <a:ext uri="{FF2B5EF4-FFF2-40B4-BE49-F238E27FC236}">
                <a16:creationId xmlns:a16="http://schemas.microsoft.com/office/drawing/2014/main" xmlns="" id="{240EC441-7F11-4A7A-82E9-422BDD8C9861}"/>
              </a:ext>
            </a:extLst>
          </p:cNvPr>
          <p:cNvPicPr>
            <a:picLocks noGrp="1" noChangeAspect="1"/>
          </p:cNvPicPr>
          <p:nvPr>
            <p:ph sz="quarter" idx="16"/>
          </p:nvPr>
        </p:nvPicPr>
        <p:blipFill rotWithShape="1">
          <a:blip r:embed="rId5" cstate="print">
            <a:extLst>
              <a:ext uri="{28A0092B-C50C-407E-A947-70E740481C1C}">
                <a14:useLocalDpi xmlns:a14="http://schemas.microsoft.com/office/drawing/2010/main" val="0"/>
              </a:ext>
            </a:extLst>
          </a:blip>
          <a:srcRect l="312" t="-6443" r="-312" b="12886"/>
          <a:stretch/>
        </p:blipFill>
        <p:spPr>
          <a:xfrm>
            <a:off x="1823321" y="4054807"/>
            <a:ext cx="1910900" cy="2683169"/>
          </a:xfrm>
        </p:spPr>
      </p:pic>
      <p:sp>
        <p:nvSpPr>
          <p:cNvPr id="9" name="Content Placeholder 8">
            <a:extLst>
              <a:ext uri="{FF2B5EF4-FFF2-40B4-BE49-F238E27FC236}">
                <a16:creationId xmlns:a16="http://schemas.microsoft.com/office/drawing/2014/main" xmlns="" id="{B62160CC-5737-4D1C-BAF0-6E150030EB10}"/>
              </a:ext>
            </a:extLst>
          </p:cNvPr>
          <p:cNvSpPr>
            <a:spLocks noGrp="1"/>
          </p:cNvSpPr>
          <p:nvPr>
            <p:ph sz="quarter" idx="12"/>
          </p:nvPr>
        </p:nvSpPr>
        <p:spPr/>
        <p:txBody>
          <a:bodyPr>
            <a:normAutofit/>
          </a:bodyPr>
          <a:lstStyle/>
          <a:p>
            <a:r>
              <a:rPr lang="en-US" dirty="0"/>
              <a:t>Smart Cameras </a:t>
            </a:r>
          </a:p>
          <a:p>
            <a:r>
              <a:rPr lang="en-US" dirty="0"/>
              <a:t>Laser / Infrared Scanners</a:t>
            </a:r>
          </a:p>
          <a:p>
            <a:r>
              <a:rPr lang="en-US" dirty="0"/>
              <a:t>Radio Detection and Ranging</a:t>
            </a:r>
            <a:br>
              <a:rPr lang="en-US" dirty="0"/>
            </a:br>
            <a:r>
              <a:rPr lang="en-US" b="1" dirty="0"/>
              <a:t>RADAR</a:t>
            </a:r>
          </a:p>
          <a:p>
            <a:r>
              <a:rPr lang="en-US" dirty="0"/>
              <a:t>Light Detection and Ranging</a:t>
            </a:r>
            <a:br>
              <a:rPr lang="en-US" dirty="0"/>
            </a:br>
            <a:r>
              <a:rPr lang="en-US" b="1" dirty="0"/>
              <a:t>LIDAR</a:t>
            </a:r>
          </a:p>
          <a:p>
            <a:endParaRPr lang="en-US" dirty="0"/>
          </a:p>
          <a:p>
            <a:endParaRPr lang="en-US" dirty="0"/>
          </a:p>
        </p:txBody>
      </p:sp>
      <p:pic>
        <p:nvPicPr>
          <p:cNvPr id="8" name="Picture 7" descr="This is an image of the node used to delineate Proximity and Detection Systems in the Port Interaction Diagram. The node has a white background with black text." title="Proximity and Detection Systems Nod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413" y="1447800"/>
            <a:ext cx="2804160" cy="556260"/>
          </a:xfrm>
          <a:prstGeom prst="rect">
            <a:avLst/>
          </a:prstGeom>
        </p:spPr>
      </p:pic>
      <p:sp>
        <p:nvSpPr>
          <p:cNvPr id="2" name="Title 1">
            <a:extLst>
              <a:ext uri="{FF2B5EF4-FFF2-40B4-BE49-F238E27FC236}">
                <a16:creationId xmlns:a16="http://schemas.microsoft.com/office/drawing/2014/main" xmlns="" id="{2C4C1B8D-FAF5-4F41-9D5D-68FE517E0619}"/>
              </a:ext>
            </a:extLst>
          </p:cNvPr>
          <p:cNvSpPr>
            <a:spLocks noGrp="1"/>
          </p:cNvSpPr>
          <p:nvPr>
            <p:ph type="title"/>
          </p:nvPr>
        </p:nvSpPr>
        <p:spPr/>
        <p:txBody>
          <a:bodyPr/>
          <a:lstStyle/>
          <a:p>
            <a:r>
              <a:rPr lang="en-US" dirty="0">
                <a:solidFill>
                  <a:schemeClr val="tx1"/>
                </a:solidFill>
              </a:rPr>
              <a:t>Enabling Technologies</a:t>
            </a:r>
          </a:p>
        </p:txBody>
      </p:sp>
    </p:spTree>
    <p:extLst>
      <p:ext uri="{BB962C8B-B14F-4D97-AF65-F5344CB8AC3E}">
        <p14:creationId xmlns:p14="http://schemas.microsoft.com/office/powerpoint/2010/main" val="2924084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74BE8EE-77E3-4347-87C4-B50E4243DDA4}"/>
              </a:ext>
            </a:extLst>
          </p:cNvPr>
          <p:cNvSpPr>
            <a:spLocks noGrp="1"/>
          </p:cNvSpPr>
          <p:nvPr>
            <p:ph type="sldNum" sz="quarter" idx="10"/>
          </p:nvPr>
        </p:nvSpPr>
        <p:spPr/>
        <p:txBody>
          <a:bodyPr/>
          <a:lstStyle/>
          <a:p>
            <a:fld id="{6008F345-272B-4070-AF26-BA172EEA2059}" type="slidenum">
              <a:rPr lang="en-US" noProof="0" smtClean="0"/>
              <a:pPr/>
              <a:t>24</a:t>
            </a:fld>
            <a:endParaRPr lang="en-US" noProof="0" dirty="0"/>
          </a:p>
        </p:txBody>
      </p:sp>
      <p:pic>
        <p:nvPicPr>
          <p:cNvPr id="22" name="Content Placeholder 21" descr="This is an image of a GPS guidance system on a cellular phone." title="GPS on a Cellular Phone">
            <a:extLst>
              <a:ext uri="{FF2B5EF4-FFF2-40B4-BE49-F238E27FC236}">
                <a16:creationId xmlns:a16="http://schemas.microsoft.com/office/drawing/2014/main" xmlns="" id="{760A81D6-8BBE-4D24-825E-7EF8326B573E}"/>
              </a:ext>
            </a:extLst>
          </p:cNvPr>
          <p:cNvPicPr>
            <a:picLocks noGrp="1" noChangeAspect="1"/>
          </p:cNvPicPr>
          <p:nvPr>
            <p:ph sz="quarter" idx="17"/>
          </p:nvPr>
        </p:nvPicPr>
        <p:blipFill>
          <a:blip r:embed="rId3" cstate="print">
            <a:extLst>
              <a:ext uri="{28A0092B-C50C-407E-A947-70E740481C1C}">
                <a14:useLocalDpi xmlns:a14="http://schemas.microsoft.com/office/drawing/2010/main" val="0"/>
              </a:ext>
            </a:extLst>
          </a:blip>
          <a:stretch>
            <a:fillRect/>
          </a:stretch>
        </p:blipFill>
        <p:spPr>
          <a:xfrm>
            <a:off x="5335587" y="3962400"/>
            <a:ext cx="3867150" cy="2900363"/>
          </a:xfrm>
        </p:spPr>
      </p:pic>
      <p:sp>
        <p:nvSpPr>
          <p:cNvPr id="5" name="Content Placeholder 4">
            <a:extLst>
              <a:ext uri="{FF2B5EF4-FFF2-40B4-BE49-F238E27FC236}">
                <a16:creationId xmlns:a16="http://schemas.microsoft.com/office/drawing/2014/main" xmlns="" id="{9D2C3CD4-84AC-4EFC-A5ED-0EF3DDF7C1AA}"/>
              </a:ext>
            </a:extLst>
          </p:cNvPr>
          <p:cNvSpPr>
            <a:spLocks noGrp="1"/>
          </p:cNvSpPr>
          <p:nvPr>
            <p:ph sz="quarter" idx="13"/>
          </p:nvPr>
        </p:nvSpPr>
        <p:spPr/>
        <p:txBody>
          <a:bodyPr/>
          <a:lstStyle/>
          <a:p>
            <a:r>
              <a:rPr lang="en-US" dirty="0"/>
              <a:t>Geographic Positioning System -  </a:t>
            </a:r>
            <a:r>
              <a:rPr lang="en-US" b="1" dirty="0"/>
              <a:t>GPS</a:t>
            </a:r>
          </a:p>
          <a:p>
            <a:r>
              <a:rPr lang="en-US" dirty="0"/>
              <a:t>Differential GPS</a:t>
            </a:r>
          </a:p>
          <a:p>
            <a:r>
              <a:rPr lang="en-US" dirty="0"/>
              <a:t>Bluetooth Tracking </a:t>
            </a:r>
          </a:p>
          <a:p>
            <a:endParaRPr lang="en-US" dirty="0"/>
          </a:p>
          <a:p>
            <a:endParaRPr lang="en-US" dirty="0"/>
          </a:p>
        </p:txBody>
      </p:sp>
      <p:pic>
        <p:nvPicPr>
          <p:cNvPr id="23" name="Picture 22" descr="This is an image of the node used to delineate Location Determination Systems in the Port Interaction Diagram. The node has a green background with green text." title="Location Determination System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498" y="1435223"/>
            <a:ext cx="2811780" cy="556260"/>
          </a:xfrm>
          <a:prstGeom prst="rect">
            <a:avLst/>
          </a:prstGeom>
        </p:spPr>
      </p:pic>
      <p:pic>
        <p:nvPicPr>
          <p:cNvPr id="24" name="Content Placeholder 23" descr="This is an image of a vehicle telematics device and its associated user interface." title="Vehicle Telematics Interface">
            <a:extLst>
              <a:ext uri="{FF2B5EF4-FFF2-40B4-BE49-F238E27FC236}">
                <a16:creationId xmlns:a16="http://schemas.microsoft.com/office/drawing/2014/main" xmlns="" id="{005A3B05-A176-4DD6-96E5-A51798BBD24D}"/>
              </a:ext>
            </a:extLst>
          </p:cNvPr>
          <p:cNvPicPr>
            <a:picLocks noGrp="1" noChangeAspect="1"/>
          </p:cNvPicPr>
          <p:nvPr>
            <p:ph sz="quarter" idx="16"/>
          </p:nvPr>
        </p:nvPicPr>
        <p:blipFill>
          <a:blip r:embed="rId5">
            <a:extLst>
              <a:ext uri="{28A0092B-C50C-407E-A947-70E740481C1C}">
                <a14:useLocalDpi xmlns:a14="http://schemas.microsoft.com/office/drawing/2010/main" val="0"/>
              </a:ext>
            </a:extLst>
          </a:blip>
          <a:stretch>
            <a:fillRect/>
          </a:stretch>
        </p:blipFill>
        <p:spPr>
          <a:xfrm>
            <a:off x="605276" y="3962400"/>
            <a:ext cx="4355222" cy="2900363"/>
          </a:xfrm>
        </p:spPr>
      </p:pic>
      <p:sp>
        <p:nvSpPr>
          <p:cNvPr id="4" name="Content Placeholder 3">
            <a:extLst>
              <a:ext uri="{FF2B5EF4-FFF2-40B4-BE49-F238E27FC236}">
                <a16:creationId xmlns:a16="http://schemas.microsoft.com/office/drawing/2014/main" xmlns="" id="{12D087DF-7117-4788-93AD-099FCB9B2B3A}"/>
              </a:ext>
            </a:extLst>
          </p:cNvPr>
          <p:cNvSpPr>
            <a:spLocks noGrp="1"/>
          </p:cNvSpPr>
          <p:nvPr>
            <p:ph sz="quarter" idx="12"/>
          </p:nvPr>
        </p:nvSpPr>
        <p:spPr/>
        <p:txBody>
          <a:bodyPr>
            <a:normAutofit/>
          </a:bodyPr>
          <a:lstStyle/>
          <a:p>
            <a:r>
              <a:rPr lang="en-US" dirty="0"/>
              <a:t>Weigh-in-motion - </a:t>
            </a:r>
            <a:r>
              <a:rPr lang="en-US" b="1" dirty="0"/>
              <a:t>WIM</a:t>
            </a:r>
          </a:p>
          <a:p>
            <a:r>
              <a:rPr lang="en-US" dirty="0"/>
              <a:t>Vehicle Telematics</a:t>
            </a:r>
          </a:p>
          <a:p>
            <a:r>
              <a:rPr lang="en-US" dirty="0"/>
              <a:t>Electronic Logging Devices - </a:t>
            </a:r>
            <a:r>
              <a:rPr lang="en-US" b="1" dirty="0"/>
              <a:t>ELD</a:t>
            </a:r>
          </a:p>
          <a:p>
            <a:r>
              <a:rPr lang="en-US" dirty="0"/>
              <a:t>Radio Frequency Identification - </a:t>
            </a:r>
            <a:br>
              <a:rPr lang="en-US" dirty="0"/>
            </a:br>
            <a:r>
              <a:rPr lang="en-US" b="1" dirty="0"/>
              <a:t>RFID</a:t>
            </a:r>
          </a:p>
          <a:p>
            <a:endParaRPr lang="en-US" dirty="0"/>
          </a:p>
          <a:p>
            <a:endParaRPr lang="en-US" dirty="0"/>
          </a:p>
        </p:txBody>
      </p:sp>
      <p:pic>
        <p:nvPicPr>
          <p:cNvPr id="8" name="Picture 7" descr="This is an image of the node used to delineate Vehicle Information Systems in the Port Interaction Diagram. The node has a white background with blue text." title="Vehicle Information Systems Nod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37" y="1435223"/>
            <a:ext cx="2735580" cy="556260"/>
          </a:xfrm>
          <a:prstGeom prst="rect">
            <a:avLst/>
          </a:prstGeom>
        </p:spPr>
      </p:pic>
      <p:sp>
        <p:nvSpPr>
          <p:cNvPr id="2" name="Title 1">
            <a:extLst>
              <a:ext uri="{FF2B5EF4-FFF2-40B4-BE49-F238E27FC236}">
                <a16:creationId xmlns:a16="http://schemas.microsoft.com/office/drawing/2014/main" xmlns="" id="{3FB9FA21-1083-4DAD-B14D-7E281F6F72CB}"/>
              </a:ext>
            </a:extLst>
          </p:cNvPr>
          <p:cNvSpPr>
            <a:spLocks noGrp="1"/>
          </p:cNvSpPr>
          <p:nvPr>
            <p:ph type="title"/>
          </p:nvPr>
        </p:nvSpPr>
        <p:spPr/>
        <p:txBody>
          <a:bodyPr/>
          <a:lstStyle/>
          <a:p>
            <a:r>
              <a:rPr lang="en-US" dirty="0">
                <a:solidFill>
                  <a:schemeClr val="tx1"/>
                </a:solidFill>
              </a:rPr>
              <a:t>Enabling Technologies</a:t>
            </a:r>
          </a:p>
        </p:txBody>
      </p:sp>
    </p:spTree>
    <p:extLst>
      <p:ext uri="{BB962C8B-B14F-4D97-AF65-F5344CB8AC3E}">
        <p14:creationId xmlns:p14="http://schemas.microsoft.com/office/powerpoint/2010/main" val="692885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C897F07-63C2-4FB6-9EC7-794C50C397E4}"/>
              </a:ext>
            </a:extLst>
          </p:cNvPr>
          <p:cNvSpPr>
            <a:spLocks noGrp="1"/>
          </p:cNvSpPr>
          <p:nvPr>
            <p:ph type="sldNum" sz="quarter" idx="10"/>
          </p:nvPr>
        </p:nvSpPr>
        <p:spPr/>
        <p:txBody>
          <a:bodyPr/>
          <a:lstStyle/>
          <a:p>
            <a:fld id="{6008F345-272B-4070-AF26-BA172EEA2059}" type="slidenum">
              <a:rPr lang="en-US" noProof="0" smtClean="0"/>
              <a:pPr/>
              <a:t>25</a:t>
            </a:fld>
            <a:endParaRPr lang="en-US" noProof="0" dirty="0"/>
          </a:p>
        </p:txBody>
      </p:sp>
      <p:pic>
        <p:nvPicPr>
          <p:cNvPr id="24" name="Content Placeholder 23" descr="This image depicts a cutout of a cloud overlaid on the sky." title="Cutout of a Cloud">
            <a:extLst>
              <a:ext uri="{FF2B5EF4-FFF2-40B4-BE49-F238E27FC236}">
                <a16:creationId xmlns:a16="http://schemas.microsoft.com/office/drawing/2014/main" xmlns="" id="{71EC2642-C7B5-4908-BB47-F67FF1A1060C}"/>
              </a:ext>
            </a:extLst>
          </p:cNvPr>
          <p:cNvPicPr>
            <a:picLocks noGrp="1" noChangeAspect="1"/>
          </p:cNvPicPr>
          <p:nvPr>
            <p:ph sz="quarter" idx="17"/>
          </p:nvPr>
        </p:nvPicPr>
        <p:blipFill>
          <a:blip r:embed="rId3" cstate="print">
            <a:extLst>
              <a:ext uri="{28A0092B-C50C-407E-A947-70E740481C1C}">
                <a14:useLocalDpi xmlns:a14="http://schemas.microsoft.com/office/drawing/2010/main" val="0"/>
              </a:ext>
            </a:extLst>
          </a:blip>
          <a:stretch>
            <a:fillRect/>
          </a:stretch>
        </p:blipFill>
        <p:spPr>
          <a:xfrm>
            <a:off x="5158031" y="4057095"/>
            <a:ext cx="4245741" cy="2843124"/>
          </a:xfrm>
        </p:spPr>
      </p:pic>
      <p:sp>
        <p:nvSpPr>
          <p:cNvPr id="5" name="Content Placeholder 4">
            <a:extLst>
              <a:ext uri="{FF2B5EF4-FFF2-40B4-BE49-F238E27FC236}">
                <a16:creationId xmlns:a16="http://schemas.microsoft.com/office/drawing/2014/main" xmlns="" id="{03741AF0-C79C-4915-9601-7752B528DA75}"/>
              </a:ext>
            </a:extLst>
          </p:cNvPr>
          <p:cNvSpPr>
            <a:spLocks noGrp="1"/>
          </p:cNvSpPr>
          <p:nvPr>
            <p:ph sz="quarter" idx="13"/>
          </p:nvPr>
        </p:nvSpPr>
        <p:spPr/>
        <p:txBody>
          <a:bodyPr>
            <a:normAutofit/>
          </a:bodyPr>
          <a:lstStyle/>
          <a:p>
            <a:r>
              <a:rPr lang="en-US" dirty="0"/>
              <a:t>Electronic Data Interchange - </a:t>
            </a:r>
            <a:r>
              <a:rPr lang="en-US" b="1" dirty="0"/>
              <a:t>EDI</a:t>
            </a:r>
          </a:p>
          <a:p>
            <a:r>
              <a:rPr lang="en-US" dirty="0"/>
              <a:t>Internet of Things - </a:t>
            </a:r>
            <a:r>
              <a:rPr lang="en-US" b="1" dirty="0"/>
              <a:t>IOT</a:t>
            </a:r>
          </a:p>
          <a:p>
            <a:r>
              <a:rPr lang="en-US" dirty="0"/>
              <a:t>Cloud Data and Processing</a:t>
            </a:r>
          </a:p>
          <a:p>
            <a:r>
              <a:rPr lang="en-US" dirty="0"/>
              <a:t>Blockchain</a:t>
            </a:r>
          </a:p>
          <a:p>
            <a:endParaRPr lang="en-US" dirty="0"/>
          </a:p>
          <a:p>
            <a:endParaRPr lang="en-US" dirty="0"/>
          </a:p>
        </p:txBody>
      </p:sp>
      <p:pic>
        <p:nvPicPr>
          <p:cNvPr id="23" name="Picture 22" descr="This is an image of the node used to delineate Logistics Management Systems in the Port Interaction Diagram. The node has a white background with red text." title="Logistics Management System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500" y="1462085"/>
            <a:ext cx="2743200" cy="556260"/>
          </a:xfrm>
          <a:prstGeom prst="rect">
            <a:avLst/>
          </a:prstGeom>
        </p:spPr>
      </p:pic>
      <p:pic>
        <p:nvPicPr>
          <p:cNvPr id="22" name="Content Placeholder 21" descr="This image depicts two individuals using cellular phones for communication." title="Cellular Communication">
            <a:extLst>
              <a:ext uri="{FF2B5EF4-FFF2-40B4-BE49-F238E27FC236}">
                <a16:creationId xmlns:a16="http://schemas.microsoft.com/office/drawing/2014/main" xmlns="" id="{F0D05122-C66A-4EB8-8C70-21667D402C28}"/>
              </a:ext>
            </a:extLst>
          </p:cNvPr>
          <p:cNvPicPr>
            <a:picLocks noGrp="1" noChangeAspect="1"/>
          </p:cNvPicPr>
          <p:nvPr>
            <p:ph sz="quarter" idx="16"/>
          </p:nvPr>
        </p:nvPicPr>
        <p:blipFill rotWithShape="1">
          <a:blip r:embed="rId5" cstate="print">
            <a:extLst>
              <a:ext uri="{28A0092B-C50C-407E-A947-70E740481C1C}">
                <a14:useLocalDpi xmlns:a14="http://schemas.microsoft.com/office/drawing/2010/main" val="0"/>
              </a:ext>
            </a:extLst>
          </a:blip>
          <a:srcRect r="3398"/>
          <a:stretch/>
        </p:blipFill>
        <p:spPr>
          <a:xfrm>
            <a:off x="549275" y="4028922"/>
            <a:ext cx="4467225" cy="2883747"/>
          </a:xfrm>
        </p:spPr>
      </p:pic>
      <p:sp>
        <p:nvSpPr>
          <p:cNvPr id="4" name="Content Placeholder 3">
            <a:extLst>
              <a:ext uri="{FF2B5EF4-FFF2-40B4-BE49-F238E27FC236}">
                <a16:creationId xmlns:a16="http://schemas.microsoft.com/office/drawing/2014/main" xmlns="" id="{832626DE-45F2-47DD-8F03-94F6CE3D2195}"/>
              </a:ext>
            </a:extLst>
          </p:cNvPr>
          <p:cNvSpPr>
            <a:spLocks noGrp="1"/>
          </p:cNvSpPr>
          <p:nvPr>
            <p:ph sz="quarter" idx="12"/>
          </p:nvPr>
        </p:nvSpPr>
        <p:spPr/>
        <p:txBody>
          <a:bodyPr/>
          <a:lstStyle/>
          <a:p>
            <a:r>
              <a:rPr lang="en-US" dirty="0"/>
              <a:t>Cellular Communication - </a:t>
            </a:r>
            <a:br>
              <a:rPr lang="en-US" dirty="0"/>
            </a:br>
            <a:r>
              <a:rPr lang="en-US" b="1" dirty="0"/>
              <a:t>4GC, 5GC</a:t>
            </a:r>
          </a:p>
          <a:p>
            <a:r>
              <a:rPr lang="en-US" dirty="0"/>
              <a:t>Dedicated Short Range Communications</a:t>
            </a:r>
          </a:p>
          <a:p>
            <a:endParaRPr lang="en-US" dirty="0"/>
          </a:p>
          <a:p>
            <a:endParaRPr lang="en-US" dirty="0"/>
          </a:p>
        </p:txBody>
      </p:sp>
      <p:pic>
        <p:nvPicPr>
          <p:cNvPr id="9" name="Picture 8" descr="This is an image of the node used to delineate Communications Systems in the Port Interaction Diagram. The node has a red background with white text." title="Communications System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37" y="1462085"/>
            <a:ext cx="2758440" cy="533400"/>
          </a:xfrm>
          <a:prstGeom prst="rect">
            <a:avLst/>
          </a:prstGeom>
        </p:spPr>
      </p:pic>
      <p:sp>
        <p:nvSpPr>
          <p:cNvPr id="2" name="Title 1">
            <a:extLst>
              <a:ext uri="{FF2B5EF4-FFF2-40B4-BE49-F238E27FC236}">
                <a16:creationId xmlns:a16="http://schemas.microsoft.com/office/drawing/2014/main" xmlns="" id="{0AF1E3DF-04C9-453D-952A-D32C2E1237EC}"/>
              </a:ext>
            </a:extLst>
          </p:cNvPr>
          <p:cNvSpPr>
            <a:spLocks noGrp="1"/>
          </p:cNvSpPr>
          <p:nvPr>
            <p:ph type="title"/>
          </p:nvPr>
        </p:nvSpPr>
        <p:spPr/>
        <p:txBody>
          <a:bodyPr/>
          <a:lstStyle/>
          <a:p>
            <a:r>
              <a:rPr lang="en-US" dirty="0">
                <a:solidFill>
                  <a:schemeClr val="tx1"/>
                </a:solidFill>
              </a:rPr>
              <a:t>Enabling Technologies</a:t>
            </a:r>
          </a:p>
        </p:txBody>
      </p:sp>
    </p:spTree>
    <p:extLst>
      <p:ext uri="{BB962C8B-B14F-4D97-AF65-F5344CB8AC3E}">
        <p14:creationId xmlns:p14="http://schemas.microsoft.com/office/powerpoint/2010/main" val="2805620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C6C08FB-CF38-454F-9BAA-B7BEB88A062D}"/>
              </a:ext>
            </a:extLst>
          </p:cNvPr>
          <p:cNvSpPr>
            <a:spLocks noGrp="1"/>
          </p:cNvSpPr>
          <p:nvPr>
            <p:ph type="sldNum" sz="quarter" idx="10"/>
          </p:nvPr>
        </p:nvSpPr>
        <p:spPr/>
        <p:txBody>
          <a:bodyPr/>
          <a:lstStyle/>
          <a:p>
            <a:fld id="{6008F345-272B-4070-AF26-BA172EEA2059}" type="slidenum">
              <a:rPr lang="en-US" smtClean="0"/>
              <a:pPr/>
              <a:t>26</a:t>
            </a:fld>
            <a:endParaRPr lang="en-US" dirty="0"/>
          </a:p>
        </p:txBody>
      </p:sp>
      <p:pic>
        <p:nvPicPr>
          <p:cNvPr id="6" name="Picture 5" descr="This image presents a logic map of a marine terminal by depicting the interactions between terminal operations, transportation networks, commercial entities, regulatory and administrative agencies, transporters, and technologies at play." title="Port Interaction Diagram - Technology Interactions Depic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6" y="1429590"/>
            <a:ext cx="7889008" cy="6188083"/>
          </a:xfrm>
          <a:prstGeom prst="rect">
            <a:avLst/>
          </a:prstGeom>
        </p:spPr>
      </p:pic>
      <p:sp>
        <p:nvSpPr>
          <p:cNvPr id="2" name="Title 1">
            <a:extLst>
              <a:ext uri="{FF2B5EF4-FFF2-40B4-BE49-F238E27FC236}">
                <a16:creationId xmlns:a16="http://schemas.microsoft.com/office/drawing/2014/main" xmlns="" id="{B59BA5F9-05C8-409F-ABD5-EE71170BB558}"/>
              </a:ext>
            </a:extLst>
          </p:cNvPr>
          <p:cNvSpPr>
            <a:spLocks noGrp="1"/>
          </p:cNvSpPr>
          <p:nvPr>
            <p:ph type="title"/>
          </p:nvPr>
        </p:nvSpPr>
        <p:spPr/>
        <p:txBody>
          <a:bodyPr/>
          <a:lstStyle/>
          <a:p>
            <a:r>
              <a:rPr lang="en-US" dirty="0"/>
              <a:t>Technology Interactions</a:t>
            </a:r>
          </a:p>
        </p:txBody>
      </p:sp>
    </p:spTree>
    <p:extLst>
      <p:ext uri="{BB962C8B-B14F-4D97-AF65-F5344CB8AC3E}">
        <p14:creationId xmlns:p14="http://schemas.microsoft.com/office/powerpoint/2010/main" val="3328956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07313518-609B-4D17-B239-5513F0CA99DC}"/>
              </a:ext>
            </a:extLst>
          </p:cNvPr>
          <p:cNvSpPr>
            <a:spLocks noGrp="1"/>
          </p:cNvSpPr>
          <p:nvPr>
            <p:ph type="sldNum" sz="quarter" idx="10"/>
          </p:nvPr>
        </p:nvSpPr>
        <p:spPr/>
        <p:txBody>
          <a:bodyPr/>
          <a:lstStyle/>
          <a:p>
            <a:fld id="{6008F345-272B-4070-AF26-BA172EEA2059}" type="slidenum">
              <a:rPr lang="en-US" smtClean="0"/>
              <a:pPr/>
              <a:t>27</a:t>
            </a:fld>
            <a:endParaRPr lang="en-US" dirty="0"/>
          </a:p>
        </p:txBody>
      </p:sp>
      <p:pic>
        <p:nvPicPr>
          <p:cNvPr id="10" name="Picture 9" descr="This image outlines how six major technology groups are delineated in the port interaction diagram. The technology groups outlined in this image include; proximity and detection systems, cargo and vehicle ID systems, vehicle information systems, location determination systems, communications systems, and logistics management systems." title="Technology Group Illustrations">
            <a:extLst>
              <a:ext uri="{FF2B5EF4-FFF2-40B4-BE49-F238E27FC236}">
                <a16:creationId xmlns:a16="http://schemas.microsoft.com/office/drawing/2014/main" xmlns="" id="{FAD33AE4-CE1E-45CD-8F92-82776C64E0A5}"/>
              </a:ext>
            </a:extLst>
          </p:cNvPr>
          <p:cNvPicPr>
            <a:picLocks noChangeAspect="1"/>
          </p:cNvPicPr>
          <p:nvPr/>
        </p:nvPicPr>
        <p:blipFill>
          <a:blip r:embed="rId3"/>
          <a:stretch>
            <a:fillRect/>
          </a:stretch>
        </p:blipFill>
        <p:spPr>
          <a:xfrm>
            <a:off x="7103745" y="4391873"/>
            <a:ext cx="2550530" cy="3200400"/>
          </a:xfrm>
          <a:prstGeom prst="rect">
            <a:avLst/>
          </a:prstGeom>
          <a:solidFill>
            <a:schemeClr val="bg1"/>
          </a:solidFill>
        </p:spPr>
      </p:pic>
      <p:pic>
        <p:nvPicPr>
          <p:cNvPr id="9" name="Content Placeholder 8" descr="This image depicts the top left corner of the port interaction diagram. Depicted are interactions between national transport, highways, regional roads, metro transport, rail crossings, port roads, truck services, truck, trucking companies, 3PL/storage, cargo owners, and the terminal gate." title="Port Interaction Diagram - Focus on the Top Left Corner">
            <a:extLst>
              <a:ext uri="{FF2B5EF4-FFF2-40B4-BE49-F238E27FC236}">
                <a16:creationId xmlns:a16="http://schemas.microsoft.com/office/drawing/2014/main" xmlns="" id="{C4582259-5F6A-41E5-B942-773914943F76}"/>
              </a:ext>
            </a:extLst>
          </p:cNvPr>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549275" y="1460500"/>
            <a:ext cx="8959850" cy="4981036"/>
          </a:xfrm>
          <a:ln>
            <a:solidFill>
              <a:schemeClr val="tx1"/>
            </a:solidFill>
          </a:ln>
        </p:spPr>
      </p:pic>
      <p:sp>
        <p:nvSpPr>
          <p:cNvPr id="6" name="Title 5">
            <a:extLst>
              <a:ext uri="{FF2B5EF4-FFF2-40B4-BE49-F238E27FC236}">
                <a16:creationId xmlns:a16="http://schemas.microsoft.com/office/drawing/2014/main" xmlns="" id="{2451689B-F603-422E-86F2-C51AE6348AE9}"/>
              </a:ext>
            </a:extLst>
          </p:cNvPr>
          <p:cNvSpPr>
            <a:spLocks noGrp="1"/>
          </p:cNvSpPr>
          <p:nvPr>
            <p:ph type="title"/>
          </p:nvPr>
        </p:nvSpPr>
        <p:spPr/>
        <p:txBody>
          <a:bodyPr/>
          <a:lstStyle/>
          <a:p>
            <a:r>
              <a:rPr lang="en-US" dirty="0"/>
              <a:t>Technology Interactions – Road and Gate</a:t>
            </a:r>
          </a:p>
        </p:txBody>
      </p:sp>
    </p:spTree>
    <p:extLst>
      <p:ext uri="{BB962C8B-B14F-4D97-AF65-F5344CB8AC3E}">
        <p14:creationId xmlns:p14="http://schemas.microsoft.com/office/powerpoint/2010/main" val="826228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08F345-272B-4070-AF26-BA172EEA2059}" type="slidenum">
              <a:rPr lang="en-US" smtClean="0"/>
              <a:pPr/>
              <a:t>28</a:t>
            </a:fld>
            <a:endParaRPr lang="en-US" dirty="0"/>
          </a:p>
        </p:txBody>
      </p:sp>
      <p:sp>
        <p:nvSpPr>
          <p:cNvPr id="8" name="Content Placeholder 3"/>
          <p:cNvSpPr txBox="1">
            <a:spLocks/>
          </p:cNvSpPr>
          <p:nvPr/>
        </p:nvSpPr>
        <p:spPr>
          <a:xfrm>
            <a:off x="5064369" y="2057400"/>
            <a:ext cx="3717925" cy="4937124"/>
          </a:xfrm>
          <a:prstGeom prst="rect">
            <a:avLst/>
          </a:prstGeom>
        </p:spPr>
        <p:txBody>
          <a:bodyPr vert="horz" lIns="91440" tIns="45720" rIns="91440" bIns="45720" rtlCol="0">
            <a:normAutofit lnSpcReduction="10000"/>
          </a:bodyPr>
          <a:lstStyle>
            <a:lvl1pPr marL="251455" indent="-251455" algn="l" defTabSz="1005823" rtl="0" eaLnBrk="1" latinLnBrk="0" hangingPunct="1">
              <a:lnSpc>
                <a:spcPct val="90000"/>
              </a:lnSpc>
              <a:spcBef>
                <a:spcPts val="1100"/>
              </a:spcBef>
              <a:buFont typeface="Arial" panose="020B0604020202020204" pitchFamily="34" charset="0"/>
              <a:buChar char="•"/>
              <a:defRPr sz="2329" b="0" kern="1200">
                <a:solidFill>
                  <a:schemeClr val="tx1"/>
                </a:solidFill>
                <a:latin typeface="+mn-lt"/>
                <a:ea typeface="+mn-ea"/>
                <a:cs typeface="+mn-cs"/>
              </a:defRPr>
            </a:lvl1pPr>
            <a:lvl2pPr marL="754367" indent="-251455" algn="l" defTabSz="1005823" rtl="0" eaLnBrk="1" latinLnBrk="0" hangingPunct="1">
              <a:lnSpc>
                <a:spcPct val="90000"/>
              </a:lnSpc>
              <a:spcBef>
                <a:spcPts val="550"/>
              </a:spcBef>
              <a:buFont typeface="Arial" panose="020B0604020202020204" pitchFamily="34" charset="0"/>
              <a:buChar char="•"/>
              <a:defRPr sz="1941" b="0" kern="1200">
                <a:solidFill>
                  <a:schemeClr val="tx1"/>
                </a:solidFill>
                <a:latin typeface="+mn-lt"/>
                <a:ea typeface="+mn-ea"/>
                <a:cs typeface="+mn-cs"/>
              </a:defRPr>
            </a:lvl2pPr>
            <a:lvl3pPr marL="1257278" indent="-251455" algn="l" defTabSz="1005823" rtl="0" eaLnBrk="1" latinLnBrk="0" hangingPunct="1">
              <a:lnSpc>
                <a:spcPct val="90000"/>
              </a:lnSpc>
              <a:spcBef>
                <a:spcPts val="550"/>
              </a:spcBef>
              <a:buFont typeface="Arial" panose="020B0604020202020204" pitchFamily="34" charset="0"/>
              <a:buChar char="•"/>
              <a:defRPr sz="1747" b="0" kern="1200">
                <a:solidFill>
                  <a:schemeClr val="tx1"/>
                </a:solidFill>
                <a:latin typeface="+mn-lt"/>
                <a:ea typeface="+mn-ea"/>
                <a:cs typeface="+mn-cs"/>
              </a:defRPr>
            </a:lvl3pPr>
            <a:lvl4pPr marL="176019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4pPr>
            <a:lvl5pPr marL="226310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5pPr>
            <a:lvl6pPr marL="2766012"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24"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835"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746"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dirty="0"/>
              <a:t>Intelligent Recognition and Imaging Software</a:t>
            </a:r>
          </a:p>
          <a:p>
            <a:r>
              <a:rPr lang="en-US" dirty="0"/>
              <a:t>Equipment Tracking System</a:t>
            </a:r>
          </a:p>
          <a:p>
            <a:r>
              <a:rPr lang="en-US" dirty="0"/>
              <a:t>Terminal Operating System</a:t>
            </a:r>
          </a:p>
          <a:p>
            <a:r>
              <a:rPr lang="en-US" dirty="0"/>
              <a:t>Gate Operation System</a:t>
            </a:r>
          </a:p>
          <a:p>
            <a:r>
              <a:rPr lang="en-US" dirty="0"/>
              <a:t>Terminal Status Reporting</a:t>
            </a:r>
          </a:p>
          <a:p>
            <a:r>
              <a:rPr lang="en-US" dirty="0"/>
              <a:t>Gate Queue Reporting</a:t>
            </a:r>
          </a:p>
          <a:p>
            <a:r>
              <a:rPr lang="en-US" dirty="0"/>
              <a:t>Truck Appointment Systems</a:t>
            </a:r>
          </a:p>
          <a:p>
            <a:r>
              <a:rPr lang="en-US" dirty="0"/>
              <a:t>Street Exchange Systems</a:t>
            </a:r>
          </a:p>
          <a:p>
            <a:r>
              <a:rPr lang="en-US" dirty="0"/>
              <a:t>Automated Work Flow</a:t>
            </a:r>
          </a:p>
          <a:p>
            <a:endParaRPr lang="en-US" dirty="0"/>
          </a:p>
          <a:p>
            <a:pPr marL="0" indent="0">
              <a:buFont typeface="Arial" panose="020B0604020202020204" pitchFamily="34" charset="0"/>
              <a:buNone/>
            </a:pPr>
            <a:endParaRPr lang="en-US" dirty="0"/>
          </a:p>
        </p:txBody>
      </p:sp>
      <p:sp>
        <p:nvSpPr>
          <p:cNvPr id="7" name="Text Placeholder 5">
            <a:extLst/>
          </p:cNvPr>
          <p:cNvSpPr txBox="1">
            <a:spLocks/>
          </p:cNvSpPr>
          <p:nvPr/>
        </p:nvSpPr>
        <p:spPr>
          <a:xfrm>
            <a:off x="4958080" y="1435204"/>
            <a:ext cx="4479925" cy="517525"/>
          </a:xfrm>
          <a:prstGeom prst="rect">
            <a:avLst/>
          </a:prstGeom>
        </p:spPr>
        <p:txBody>
          <a:bodyPr>
            <a:normAutofit/>
          </a:bodyPr>
          <a:lstStyle>
            <a:lvl1pPr marL="251455" indent="-251455" algn="l" defTabSz="1005823" rtl="0" eaLnBrk="1" latinLnBrk="0" hangingPunct="1">
              <a:lnSpc>
                <a:spcPct val="90000"/>
              </a:lnSpc>
              <a:spcBef>
                <a:spcPts val="1100"/>
              </a:spcBef>
              <a:buFont typeface="Arial" panose="020B0604020202020204" pitchFamily="34" charset="0"/>
              <a:buChar char="•"/>
              <a:defRPr sz="2329" kern="1200">
                <a:solidFill>
                  <a:schemeClr val="tx1"/>
                </a:solidFill>
                <a:latin typeface="+mn-lt"/>
                <a:ea typeface="+mn-ea"/>
                <a:cs typeface="+mn-cs"/>
              </a:defRPr>
            </a:lvl1pPr>
            <a:lvl2pPr marL="754367" indent="-251455" algn="l" defTabSz="1005823" rtl="0" eaLnBrk="1" latinLnBrk="0" hangingPunct="1">
              <a:lnSpc>
                <a:spcPct val="90000"/>
              </a:lnSpc>
              <a:spcBef>
                <a:spcPts val="550"/>
              </a:spcBef>
              <a:buFont typeface="Arial" panose="020B0604020202020204" pitchFamily="34" charset="0"/>
              <a:buChar char="•"/>
              <a:defRPr sz="1941" kern="1200">
                <a:solidFill>
                  <a:schemeClr val="tx1"/>
                </a:solidFill>
                <a:latin typeface="+mn-lt"/>
                <a:ea typeface="+mn-ea"/>
                <a:cs typeface="+mn-cs"/>
              </a:defRPr>
            </a:lvl2pPr>
            <a:lvl3pPr marL="1257278"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3pPr>
            <a:lvl4pPr marL="176019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4pPr>
            <a:lvl5pPr marL="226310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5pPr>
            <a:lvl6pPr marL="2766012"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24"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835"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746"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buNone/>
            </a:pPr>
            <a:r>
              <a:rPr lang="en-US" dirty="0">
                <a:solidFill>
                  <a:srgbClr val="C00000"/>
                </a:solidFill>
              </a:rPr>
              <a:t>Port-Specific</a:t>
            </a:r>
          </a:p>
        </p:txBody>
      </p:sp>
      <p:sp>
        <p:nvSpPr>
          <p:cNvPr id="9" name="Content Placeholder 3"/>
          <p:cNvSpPr txBox="1">
            <a:spLocks/>
          </p:cNvSpPr>
          <p:nvPr/>
        </p:nvSpPr>
        <p:spPr>
          <a:xfrm>
            <a:off x="549275" y="4449763"/>
            <a:ext cx="4408805" cy="2713037"/>
          </a:xfrm>
          <a:prstGeom prst="rect">
            <a:avLst/>
          </a:prstGeom>
        </p:spPr>
        <p:txBody>
          <a:bodyPr vert="horz" lIns="91440" tIns="45720" rIns="91440" bIns="45720" rtlCol="0">
            <a:normAutofit fontScale="92500" lnSpcReduction="10000"/>
          </a:bodyPr>
          <a:lstStyle>
            <a:lvl1pPr marL="251455" indent="-251455" algn="l" defTabSz="1005823" rtl="0" eaLnBrk="1" latinLnBrk="0" hangingPunct="1">
              <a:lnSpc>
                <a:spcPct val="90000"/>
              </a:lnSpc>
              <a:spcBef>
                <a:spcPts val="1100"/>
              </a:spcBef>
              <a:buFont typeface="Arial" panose="020B0604020202020204" pitchFamily="34" charset="0"/>
              <a:buChar char="•"/>
              <a:defRPr sz="2329" b="0" kern="1200">
                <a:solidFill>
                  <a:schemeClr val="tx1"/>
                </a:solidFill>
                <a:latin typeface="+mn-lt"/>
                <a:ea typeface="+mn-ea"/>
                <a:cs typeface="+mn-cs"/>
              </a:defRPr>
            </a:lvl1pPr>
            <a:lvl2pPr marL="754367" indent="-251455" algn="l" defTabSz="1005823" rtl="0" eaLnBrk="1" latinLnBrk="0" hangingPunct="1">
              <a:lnSpc>
                <a:spcPct val="90000"/>
              </a:lnSpc>
              <a:spcBef>
                <a:spcPts val="550"/>
              </a:spcBef>
              <a:buFont typeface="Arial" panose="020B0604020202020204" pitchFamily="34" charset="0"/>
              <a:buChar char="•"/>
              <a:defRPr sz="1941" b="0" kern="1200">
                <a:solidFill>
                  <a:schemeClr val="tx1"/>
                </a:solidFill>
                <a:latin typeface="+mn-lt"/>
                <a:ea typeface="+mn-ea"/>
                <a:cs typeface="+mn-cs"/>
              </a:defRPr>
            </a:lvl2pPr>
            <a:lvl3pPr marL="1257278" indent="-251455" algn="l" defTabSz="1005823" rtl="0" eaLnBrk="1" latinLnBrk="0" hangingPunct="1">
              <a:lnSpc>
                <a:spcPct val="90000"/>
              </a:lnSpc>
              <a:spcBef>
                <a:spcPts val="550"/>
              </a:spcBef>
              <a:buFont typeface="Arial" panose="020B0604020202020204" pitchFamily="34" charset="0"/>
              <a:buChar char="•"/>
              <a:defRPr sz="1747" b="0" kern="1200">
                <a:solidFill>
                  <a:schemeClr val="tx1"/>
                </a:solidFill>
                <a:latin typeface="+mn-lt"/>
                <a:ea typeface="+mn-ea"/>
                <a:cs typeface="+mn-cs"/>
              </a:defRPr>
            </a:lvl3pPr>
            <a:lvl4pPr marL="176019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4pPr>
            <a:lvl5pPr marL="226310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5pPr>
            <a:lvl6pPr marL="2766012"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24"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835"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746"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dirty="0"/>
              <a:t>Geo-Fencing</a:t>
            </a:r>
          </a:p>
          <a:p>
            <a:r>
              <a:rPr lang="en-US" dirty="0"/>
              <a:t>Freight Signal Priority</a:t>
            </a:r>
          </a:p>
          <a:p>
            <a:r>
              <a:rPr lang="en-US" dirty="0"/>
              <a:t>Rail Yard Integration</a:t>
            </a:r>
          </a:p>
          <a:p>
            <a:r>
              <a:rPr lang="en-US" dirty="0"/>
              <a:t>Integrated Community Portal</a:t>
            </a:r>
          </a:p>
          <a:p>
            <a:r>
              <a:rPr lang="en-US" dirty="0"/>
              <a:t>Freight Advanced Traveler Information System (FRATIS)</a:t>
            </a:r>
          </a:p>
          <a:p>
            <a:r>
              <a:rPr lang="en-US" dirty="0"/>
              <a:t>Traveler Information Reporting</a:t>
            </a:r>
          </a:p>
          <a:p>
            <a:pPr marL="0" indent="0">
              <a:buFont typeface="Arial" panose="020B0604020202020204" pitchFamily="34" charset="0"/>
              <a:buNone/>
            </a:pPr>
            <a:endParaRPr lang="en-US" dirty="0"/>
          </a:p>
        </p:txBody>
      </p:sp>
      <p:sp>
        <p:nvSpPr>
          <p:cNvPr id="10" name="Text Placeholder 5">
            <a:extLst/>
          </p:cNvPr>
          <p:cNvSpPr txBox="1">
            <a:spLocks/>
          </p:cNvSpPr>
          <p:nvPr/>
        </p:nvSpPr>
        <p:spPr>
          <a:xfrm>
            <a:off x="549275" y="3932238"/>
            <a:ext cx="4479925" cy="517525"/>
          </a:xfrm>
          <a:prstGeom prst="rect">
            <a:avLst/>
          </a:prstGeom>
        </p:spPr>
        <p:txBody>
          <a:bodyPr>
            <a:normAutofit/>
          </a:bodyPr>
          <a:lstStyle>
            <a:lvl1pPr marL="251455" indent="-251455" algn="l" defTabSz="1005823" rtl="0" eaLnBrk="1" latinLnBrk="0" hangingPunct="1">
              <a:lnSpc>
                <a:spcPct val="90000"/>
              </a:lnSpc>
              <a:spcBef>
                <a:spcPts val="1100"/>
              </a:spcBef>
              <a:buFont typeface="Arial" panose="020B0604020202020204" pitchFamily="34" charset="0"/>
              <a:buChar char="•"/>
              <a:defRPr sz="2329" kern="1200">
                <a:solidFill>
                  <a:schemeClr val="tx1"/>
                </a:solidFill>
                <a:latin typeface="+mn-lt"/>
                <a:ea typeface="+mn-ea"/>
                <a:cs typeface="+mn-cs"/>
              </a:defRPr>
            </a:lvl1pPr>
            <a:lvl2pPr marL="754367" indent="-251455" algn="l" defTabSz="1005823" rtl="0" eaLnBrk="1" latinLnBrk="0" hangingPunct="1">
              <a:lnSpc>
                <a:spcPct val="90000"/>
              </a:lnSpc>
              <a:spcBef>
                <a:spcPts val="550"/>
              </a:spcBef>
              <a:buFont typeface="Arial" panose="020B0604020202020204" pitchFamily="34" charset="0"/>
              <a:buChar char="•"/>
              <a:defRPr sz="1941" kern="1200">
                <a:solidFill>
                  <a:schemeClr val="tx1"/>
                </a:solidFill>
                <a:latin typeface="+mn-lt"/>
                <a:ea typeface="+mn-ea"/>
                <a:cs typeface="+mn-cs"/>
              </a:defRPr>
            </a:lvl2pPr>
            <a:lvl3pPr marL="1257278"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3pPr>
            <a:lvl4pPr marL="176019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4pPr>
            <a:lvl5pPr marL="226310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5pPr>
            <a:lvl6pPr marL="2766012"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24"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835"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746"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buNone/>
            </a:pPr>
            <a:r>
              <a:rPr lang="en-US" dirty="0">
                <a:solidFill>
                  <a:srgbClr val="C00000"/>
                </a:solidFill>
              </a:rPr>
              <a:t>Combination</a:t>
            </a:r>
          </a:p>
        </p:txBody>
      </p:sp>
      <p:sp>
        <p:nvSpPr>
          <p:cNvPr id="4" name="Content Placeholder 3"/>
          <p:cNvSpPr>
            <a:spLocks noGrp="1"/>
          </p:cNvSpPr>
          <p:nvPr>
            <p:ph sz="quarter" idx="12"/>
          </p:nvPr>
        </p:nvSpPr>
        <p:spPr>
          <a:xfrm>
            <a:off x="549275" y="2057400"/>
            <a:ext cx="3717925" cy="1752600"/>
          </a:xfrm>
        </p:spPr>
        <p:txBody>
          <a:bodyPr/>
          <a:lstStyle/>
          <a:p>
            <a:r>
              <a:rPr lang="en-US" dirty="0"/>
              <a:t>Connected, Automated and Autonomous Vehicles</a:t>
            </a:r>
          </a:p>
          <a:p>
            <a:r>
              <a:rPr lang="en-US" dirty="0"/>
              <a:t>Platooning Systems</a:t>
            </a:r>
          </a:p>
          <a:p>
            <a:r>
              <a:rPr lang="en-US" dirty="0"/>
              <a:t>Route Guidance</a:t>
            </a:r>
          </a:p>
          <a:p>
            <a:pPr marL="0" indent="0">
              <a:buNone/>
            </a:pPr>
            <a:endParaRPr lang="en-US" dirty="0"/>
          </a:p>
        </p:txBody>
      </p:sp>
      <p:sp>
        <p:nvSpPr>
          <p:cNvPr id="6" name="Text Placeholder 5">
            <a:extLst/>
          </p:cNvPr>
          <p:cNvSpPr txBox="1">
            <a:spLocks/>
          </p:cNvSpPr>
          <p:nvPr/>
        </p:nvSpPr>
        <p:spPr>
          <a:xfrm>
            <a:off x="549275" y="1447799"/>
            <a:ext cx="4479925" cy="517525"/>
          </a:xfrm>
          <a:prstGeom prst="rect">
            <a:avLst/>
          </a:prstGeom>
        </p:spPr>
        <p:txBody>
          <a:bodyPr>
            <a:normAutofit/>
          </a:bodyPr>
          <a:lstStyle>
            <a:lvl1pPr marL="251455" indent="-251455" algn="l" defTabSz="1005823" rtl="0" eaLnBrk="1" latinLnBrk="0" hangingPunct="1">
              <a:lnSpc>
                <a:spcPct val="90000"/>
              </a:lnSpc>
              <a:spcBef>
                <a:spcPts val="1100"/>
              </a:spcBef>
              <a:buFont typeface="Arial" panose="020B0604020202020204" pitchFamily="34" charset="0"/>
              <a:buChar char="•"/>
              <a:defRPr sz="2329" kern="1200">
                <a:solidFill>
                  <a:schemeClr val="tx1"/>
                </a:solidFill>
                <a:latin typeface="+mn-lt"/>
                <a:ea typeface="+mn-ea"/>
                <a:cs typeface="+mn-cs"/>
              </a:defRPr>
            </a:lvl1pPr>
            <a:lvl2pPr marL="754367" indent="-251455" algn="l" defTabSz="1005823" rtl="0" eaLnBrk="1" latinLnBrk="0" hangingPunct="1">
              <a:lnSpc>
                <a:spcPct val="90000"/>
              </a:lnSpc>
              <a:spcBef>
                <a:spcPts val="550"/>
              </a:spcBef>
              <a:buFont typeface="Arial" panose="020B0604020202020204" pitchFamily="34" charset="0"/>
              <a:buChar char="•"/>
              <a:defRPr sz="1941" kern="1200">
                <a:solidFill>
                  <a:schemeClr val="tx1"/>
                </a:solidFill>
                <a:latin typeface="+mn-lt"/>
                <a:ea typeface="+mn-ea"/>
                <a:cs typeface="+mn-cs"/>
              </a:defRPr>
            </a:lvl2pPr>
            <a:lvl3pPr marL="1257278"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3pPr>
            <a:lvl4pPr marL="176019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4pPr>
            <a:lvl5pPr marL="2263100" indent="-251455" algn="l" defTabSz="1005823" rtl="0" eaLnBrk="1" latinLnBrk="0" hangingPunct="1">
              <a:lnSpc>
                <a:spcPct val="90000"/>
              </a:lnSpc>
              <a:spcBef>
                <a:spcPts val="550"/>
              </a:spcBef>
              <a:buFont typeface="Arial" panose="020B0604020202020204" pitchFamily="34" charset="0"/>
              <a:buChar char="•"/>
              <a:defRPr sz="1747" kern="1200">
                <a:solidFill>
                  <a:schemeClr val="tx1"/>
                </a:solidFill>
                <a:latin typeface="+mn-lt"/>
                <a:ea typeface="+mn-ea"/>
                <a:cs typeface="+mn-cs"/>
              </a:defRPr>
            </a:lvl5pPr>
            <a:lvl6pPr marL="2766012"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24"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835"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746" indent="-251455" algn="l" defTabSz="10058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buNone/>
            </a:pPr>
            <a:r>
              <a:rPr lang="en-US" dirty="0">
                <a:solidFill>
                  <a:srgbClr val="C00000"/>
                </a:solidFill>
              </a:rPr>
              <a:t>Local/Regional</a:t>
            </a:r>
          </a:p>
        </p:txBody>
      </p:sp>
      <p:sp>
        <p:nvSpPr>
          <p:cNvPr id="2" name="Title 1"/>
          <p:cNvSpPr>
            <a:spLocks noGrp="1"/>
          </p:cNvSpPr>
          <p:nvPr>
            <p:ph type="title"/>
          </p:nvPr>
        </p:nvSpPr>
        <p:spPr/>
        <p:txBody>
          <a:bodyPr/>
          <a:lstStyle/>
          <a:p>
            <a:r>
              <a:rPr lang="en-US" dirty="0"/>
              <a:t>ITS Applications </a:t>
            </a:r>
          </a:p>
        </p:txBody>
      </p:sp>
    </p:spTree>
    <p:extLst>
      <p:ext uri="{BB962C8B-B14F-4D97-AF65-F5344CB8AC3E}">
        <p14:creationId xmlns:p14="http://schemas.microsoft.com/office/powerpoint/2010/main" val="2586084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0072FD6-83FD-462F-9CD5-66030650B8AE}"/>
              </a:ext>
            </a:extLst>
          </p:cNvPr>
          <p:cNvSpPr>
            <a:spLocks noGrp="1"/>
          </p:cNvSpPr>
          <p:nvPr>
            <p:ph type="sldNum" sz="quarter" idx="10"/>
          </p:nvPr>
        </p:nvSpPr>
        <p:spPr/>
        <p:txBody>
          <a:bodyPr/>
          <a:lstStyle/>
          <a:p>
            <a:fld id="{6008F345-272B-4070-AF26-BA172EEA2059}" type="slidenum">
              <a:rPr lang="en-US" noProof="0" smtClean="0"/>
              <a:pPr/>
              <a:t>29</a:t>
            </a:fld>
            <a:endParaRPr lang="en-US" noProof="0" dirty="0"/>
          </a:p>
        </p:txBody>
      </p:sp>
      <p:sp>
        <p:nvSpPr>
          <p:cNvPr id="5" name="Content Placeholder 4">
            <a:extLst>
              <a:ext uri="{FF2B5EF4-FFF2-40B4-BE49-F238E27FC236}">
                <a16:creationId xmlns:a16="http://schemas.microsoft.com/office/drawing/2014/main" xmlns="" id="{34474348-700B-49A6-BA72-3AE88FC23E07}"/>
              </a:ext>
            </a:extLst>
          </p:cNvPr>
          <p:cNvSpPr>
            <a:spLocks noGrp="1"/>
          </p:cNvSpPr>
          <p:nvPr>
            <p:ph sz="quarter" idx="13"/>
          </p:nvPr>
        </p:nvSpPr>
        <p:spPr/>
        <p:txBody>
          <a:bodyPr>
            <a:normAutofit/>
          </a:bodyPr>
          <a:lstStyle/>
          <a:p>
            <a:r>
              <a:rPr lang="en-US" dirty="0"/>
              <a:t>A port authority bought extra </a:t>
            </a:r>
            <a:r>
              <a:rPr lang="en-US" i="1" u="sng" dirty="0"/>
              <a:t>bridge toll tag</a:t>
            </a:r>
            <a:r>
              <a:rPr lang="en-US" dirty="0"/>
              <a:t> (RFID) readers and placed them at:</a:t>
            </a:r>
          </a:p>
          <a:p>
            <a:pPr lvl="1"/>
            <a:r>
              <a:rPr lang="en-US" dirty="0"/>
              <a:t>Tail of entry gate queues</a:t>
            </a:r>
          </a:p>
          <a:p>
            <a:pPr lvl="1"/>
            <a:r>
              <a:rPr lang="en-US" dirty="0"/>
              <a:t>Entry into the container yards</a:t>
            </a:r>
          </a:p>
          <a:p>
            <a:pPr lvl="1"/>
            <a:r>
              <a:rPr lang="en-US" dirty="0"/>
              <a:t>Exit from the terminals</a:t>
            </a:r>
          </a:p>
          <a:p>
            <a:r>
              <a:rPr lang="en-US" dirty="0"/>
              <a:t>Time stamp readings for each tag, and some filtering, produced </a:t>
            </a:r>
            <a:r>
              <a:rPr lang="en-US" i="1" dirty="0"/>
              <a:t>gate queue </a:t>
            </a:r>
            <a:r>
              <a:rPr lang="en-US" dirty="0"/>
              <a:t>and </a:t>
            </a:r>
            <a:r>
              <a:rPr lang="en-US" i="1" dirty="0"/>
              <a:t>truck service </a:t>
            </a:r>
            <a:r>
              <a:rPr lang="en-US" dirty="0"/>
              <a:t>times</a:t>
            </a:r>
          </a:p>
          <a:p>
            <a:r>
              <a:rPr lang="en-US" dirty="0"/>
              <a:t>Mean results are dynamically updated, in public, on the port’s website</a:t>
            </a:r>
          </a:p>
        </p:txBody>
      </p:sp>
      <p:pic>
        <p:nvPicPr>
          <p:cNvPr id="6" name="Content Placeholder 5" descr="This is a screenshot of the data compiled from the Port of Halifax Toll Tag Reader system. The image depicts a breakdown of mean gate wait times and mean truck service times (in minutes) at different times during the day, for the past five days." title="Toll Tag Reader System Output">
            <a:extLst>
              <a:ext uri="{FF2B5EF4-FFF2-40B4-BE49-F238E27FC236}">
                <a16:creationId xmlns:a16="http://schemas.microsoft.com/office/drawing/2014/main" xmlns="" id="{7C9A7CFA-3021-469C-ACA2-A17E62BBC69D}"/>
              </a:ext>
            </a:extLst>
          </p:cNvPr>
          <p:cNvPicPr>
            <a:picLocks noGrp="1" noChangeAspect="1"/>
          </p:cNvPicPr>
          <p:nvPr>
            <p:ph sz="quarter" idx="12"/>
          </p:nvPr>
        </p:nvPicPr>
        <p:blipFill>
          <a:blip r:embed="rId3"/>
          <a:stretch>
            <a:fillRect/>
          </a:stretch>
        </p:blipFill>
        <p:spPr>
          <a:xfrm>
            <a:off x="734446" y="1447800"/>
            <a:ext cx="4109582" cy="5546725"/>
          </a:xfrm>
          <a:prstGeom prst="rect">
            <a:avLst/>
          </a:prstGeom>
        </p:spPr>
      </p:pic>
      <p:sp>
        <p:nvSpPr>
          <p:cNvPr id="2" name="Title 1">
            <a:extLst>
              <a:ext uri="{FF2B5EF4-FFF2-40B4-BE49-F238E27FC236}">
                <a16:creationId xmlns:a16="http://schemas.microsoft.com/office/drawing/2014/main" xmlns="" id="{82CFB160-FE55-4229-836B-701CBB190151}"/>
              </a:ext>
            </a:extLst>
          </p:cNvPr>
          <p:cNvSpPr>
            <a:spLocks noGrp="1"/>
          </p:cNvSpPr>
          <p:nvPr>
            <p:ph type="title"/>
          </p:nvPr>
        </p:nvSpPr>
        <p:spPr/>
        <p:txBody>
          <a:bodyPr/>
          <a:lstStyle/>
          <a:p>
            <a:r>
              <a:rPr lang="en-US" dirty="0"/>
              <a:t>A Recent Example</a:t>
            </a:r>
          </a:p>
        </p:txBody>
      </p:sp>
    </p:spTree>
    <p:extLst>
      <p:ext uri="{BB962C8B-B14F-4D97-AF65-F5344CB8AC3E}">
        <p14:creationId xmlns:p14="http://schemas.microsoft.com/office/powerpoint/2010/main" val="2697093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77449" y="4800600"/>
            <a:ext cx="8681085" cy="1742758"/>
          </a:xfrm>
          <a:solidFill>
            <a:schemeClr val="bg1">
              <a:lumMod val="95000"/>
            </a:schemeClr>
          </a:solidFill>
          <a:ln>
            <a:solidFill>
              <a:schemeClr val="bg1">
                <a:lumMod val="50000"/>
              </a:schemeClr>
            </a:solidFill>
          </a:ln>
        </p:spPr>
        <p:txBody>
          <a:bodyPr>
            <a:normAutofit lnSpcReduction="10000"/>
          </a:bodyPr>
          <a:lstStyle/>
          <a:p>
            <a:pPr marL="191110" indent="0">
              <a:spcBef>
                <a:spcPts val="0"/>
              </a:spcBef>
              <a:buNone/>
            </a:pPr>
            <a:r>
              <a:rPr lang="en-US" sz="3080" dirty="0"/>
              <a:t>The ITS PCB Program supports a variety of ITS learning opportunities to accelerate ITS deployments and encourage more efficient operations</a:t>
            </a:r>
            <a:endParaRPr lang="en-US" sz="2640" dirty="0"/>
          </a:p>
        </p:txBody>
      </p:sp>
      <p:sp>
        <p:nvSpPr>
          <p:cNvPr id="8" name="Content Placeholder 2"/>
          <p:cNvSpPr txBox="1">
            <a:spLocks/>
          </p:cNvSpPr>
          <p:nvPr/>
        </p:nvSpPr>
        <p:spPr>
          <a:xfrm>
            <a:off x="715694" y="1765818"/>
            <a:ext cx="7673219" cy="2577582"/>
          </a:xfrm>
          <a:prstGeom prst="rect">
            <a:avLst/>
          </a:prstGeom>
        </p:spPr>
        <p:txBody>
          <a:bodyPr/>
          <a:lstStyle>
            <a:lvl1pPr marL="171450" indent="-171450"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392113" indent="-209550" algn="l" rtl="0" eaLnBrk="0" fontAlgn="base" hangingPunct="0">
              <a:spcBef>
                <a:spcPct val="20000"/>
              </a:spcBef>
              <a:spcAft>
                <a:spcPct val="0"/>
              </a:spcAft>
              <a:buSzPct val="65000"/>
              <a:buFont typeface="Arial Unicode MS" pitchFamily="34" charset="-128"/>
              <a:buChar char="□"/>
              <a:defRPr sz="1600">
                <a:solidFill>
                  <a:schemeClr val="tx1"/>
                </a:solidFill>
                <a:latin typeface="+mn-lt"/>
              </a:defRPr>
            </a:lvl2pPr>
            <a:lvl3pPr marL="620713" indent="-209550" algn="l" rtl="0" eaLnBrk="0" fontAlgn="base" hangingPunct="0">
              <a:spcBef>
                <a:spcPct val="20000"/>
              </a:spcBef>
              <a:spcAft>
                <a:spcPct val="0"/>
              </a:spcAft>
              <a:buFont typeface="Arial" charset="0"/>
              <a:buChar char="▪"/>
              <a:defRPr sz="1600">
                <a:solidFill>
                  <a:schemeClr val="tx1"/>
                </a:solidFill>
                <a:latin typeface="+mn-lt"/>
              </a:defRPr>
            </a:lvl3pPr>
            <a:lvl4pPr marL="839788" indent="-209550" algn="l" rtl="0" eaLnBrk="0" fontAlgn="base" hangingPunct="0">
              <a:spcBef>
                <a:spcPct val="20000"/>
              </a:spcBef>
              <a:spcAft>
                <a:spcPct val="0"/>
              </a:spcAft>
              <a:buFont typeface="Arial" charset="0"/>
              <a:buChar char="–"/>
              <a:defRPr sz="1600">
                <a:solidFill>
                  <a:schemeClr val="tx1"/>
                </a:solidFill>
                <a:latin typeface="+mn-lt"/>
              </a:defRPr>
            </a:lvl4pPr>
            <a:lvl5pPr marL="1041400" indent="-20955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pPr marL="0" indent="0">
              <a:spcBef>
                <a:spcPts val="1320"/>
              </a:spcBef>
              <a:buNone/>
            </a:pPr>
            <a:r>
              <a:rPr lang="en-US" sz="2800" b="1" i="1" kern="0" dirty="0">
                <a:solidFill>
                  <a:srgbClr val="000000"/>
                </a:solidFill>
                <a:cs typeface="Arial" panose="020B0604020202020204" pitchFamily="34" charset="0"/>
              </a:rPr>
              <a:t>Part of USDOT ITS Joint Program Office (JPO)</a:t>
            </a:r>
          </a:p>
          <a:p>
            <a:pPr marL="249714" indent="-249714">
              <a:spcBef>
                <a:spcPts val="1320"/>
              </a:spcBef>
              <a:buFont typeface="Arial" panose="020B0604020202020204" pitchFamily="34" charset="0"/>
              <a:buChar char="•"/>
            </a:pPr>
            <a:r>
              <a:rPr lang="en-US" sz="2800" b="1" kern="0" dirty="0">
                <a:solidFill>
                  <a:srgbClr val="000000"/>
                </a:solidFill>
                <a:cs typeface="Arial" panose="020B0604020202020204" pitchFamily="34" charset="0"/>
              </a:rPr>
              <a:t>1996:</a:t>
            </a:r>
            <a:r>
              <a:rPr lang="en-US" sz="2800" kern="0" dirty="0">
                <a:solidFill>
                  <a:srgbClr val="000000"/>
                </a:solidFill>
                <a:cs typeface="Arial" panose="020B0604020202020204" pitchFamily="34" charset="0"/>
              </a:rPr>
              <a:t> Authorized by Congress</a:t>
            </a:r>
          </a:p>
          <a:p>
            <a:pPr marL="249714" indent="-249714">
              <a:spcBef>
                <a:spcPts val="1320"/>
              </a:spcBef>
              <a:buFont typeface="Arial" panose="020B0604020202020204" pitchFamily="34" charset="0"/>
              <a:buChar char="•"/>
            </a:pPr>
            <a:r>
              <a:rPr lang="en-US" sz="2800" b="1" dirty="0">
                <a:cs typeface="Arial" panose="020B0604020202020204" pitchFamily="34" charset="0"/>
              </a:rPr>
              <a:t>2010:</a:t>
            </a:r>
            <a:r>
              <a:rPr lang="en-US" sz="2800" dirty="0">
                <a:cs typeface="Arial" panose="020B0604020202020204" pitchFamily="34" charset="0"/>
              </a:rPr>
              <a:t> Reauthorized by </a:t>
            </a:r>
            <a:r>
              <a:rPr lang="en-US" sz="2800" kern="0" dirty="0">
                <a:solidFill>
                  <a:srgbClr val="000066"/>
                </a:solidFill>
                <a:cs typeface="Arial" panose="020B0604020202020204" pitchFamily="34" charset="0"/>
              </a:rPr>
              <a:t>MAP-21 </a:t>
            </a:r>
            <a:endParaRPr lang="en-US" sz="2800" dirty="0">
              <a:cs typeface="Arial" panose="020B0604020202020204" pitchFamily="34" charset="0"/>
            </a:endParaRPr>
          </a:p>
          <a:p>
            <a:pPr marL="249714" indent="-249714">
              <a:spcBef>
                <a:spcPts val="1320"/>
              </a:spcBef>
              <a:buFont typeface="Arial" panose="020B0604020202020204" pitchFamily="34" charset="0"/>
              <a:buChar char="•"/>
            </a:pPr>
            <a:r>
              <a:rPr lang="en-US" sz="2800" b="1" dirty="0">
                <a:cs typeface="Arial" panose="020B0604020202020204" pitchFamily="34" charset="0"/>
              </a:rPr>
              <a:t>2016:</a:t>
            </a:r>
            <a:r>
              <a:rPr lang="en-US" sz="2800" dirty="0">
                <a:cs typeface="Arial" panose="020B0604020202020204" pitchFamily="34" charset="0"/>
              </a:rPr>
              <a:t> Reaffirmed by </a:t>
            </a:r>
            <a:r>
              <a:rPr lang="en-US" sz="2800" kern="0" dirty="0">
                <a:solidFill>
                  <a:srgbClr val="000066"/>
                </a:solidFill>
                <a:cs typeface="Arial" panose="020B0604020202020204" pitchFamily="34" charset="0"/>
              </a:rPr>
              <a:t>FAST Act</a:t>
            </a:r>
          </a:p>
        </p:txBody>
      </p:sp>
      <p:sp>
        <p:nvSpPr>
          <p:cNvPr id="2" name="Title 1">
            <a:extLst>
              <a:ext uri="{FF2B5EF4-FFF2-40B4-BE49-F238E27FC236}">
                <a16:creationId xmlns:a16="http://schemas.microsoft.com/office/drawing/2014/main" xmlns="" id="{0DBB6664-73BD-43A2-856D-1FBED77B38C2}"/>
              </a:ext>
            </a:extLst>
          </p:cNvPr>
          <p:cNvSpPr>
            <a:spLocks noGrp="1"/>
          </p:cNvSpPr>
          <p:nvPr>
            <p:ph type="title"/>
          </p:nvPr>
        </p:nvSpPr>
        <p:spPr/>
        <p:txBody>
          <a:bodyPr/>
          <a:lstStyle/>
          <a:p>
            <a:r>
              <a:rPr lang="en-US" dirty="0"/>
              <a:t>ITS PCB Program Background</a:t>
            </a:r>
          </a:p>
        </p:txBody>
      </p:sp>
    </p:spTree>
    <p:custDataLst>
      <p:tags r:id="rId1"/>
    </p:custDataLst>
    <p:extLst>
      <p:ext uri="{BB962C8B-B14F-4D97-AF65-F5344CB8AC3E}">
        <p14:creationId xmlns:p14="http://schemas.microsoft.com/office/powerpoint/2010/main" val="2491509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08F345-272B-4070-AF26-BA172EEA2059}" type="slidenum">
              <a:rPr lang="en-US" smtClean="0"/>
              <a:pPr/>
              <a:t>30</a:t>
            </a:fld>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4056064439"/>
              </p:ext>
            </p:extLst>
          </p:nvPr>
        </p:nvGraphicFramePr>
        <p:xfrm>
          <a:off x="555137" y="1512809"/>
          <a:ext cx="8961121" cy="5462466"/>
        </p:xfrm>
        <a:graphic>
          <a:graphicData uri="http://schemas.openxmlformats.org/drawingml/2006/table">
            <a:tbl>
              <a:tblPr firstRow="1" bandRow="1">
                <a:tableStyleId>{5C22544A-7EE6-4342-B048-85BDC9FD1C3A}</a:tableStyleId>
              </a:tblPr>
              <a:tblGrid>
                <a:gridCol w="976935">
                  <a:extLst>
                    <a:ext uri="{9D8B030D-6E8A-4147-A177-3AD203B41FA5}">
                      <a16:colId xmlns:a16="http://schemas.microsoft.com/office/drawing/2014/main" xmlns="" val="2023969890"/>
                    </a:ext>
                  </a:extLst>
                </a:gridCol>
                <a:gridCol w="1491288">
                  <a:extLst>
                    <a:ext uri="{9D8B030D-6E8A-4147-A177-3AD203B41FA5}">
                      <a16:colId xmlns:a16="http://schemas.microsoft.com/office/drawing/2014/main" xmlns="" val="2738898565"/>
                    </a:ext>
                  </a:extLst>
                </a:gridCol>
                <a:gridCol w="1590711">
                  <a:extLst>
                    <a:ext uri="{9D8B030D-6E8A-4147-A177-3AD203B41FA5}">
                      <a16:colId xmlns:a16="http://schemas.microsoft.com/office/drawing/2014/main" xmlns="" val="1140352738"/>
                    </a:ext>
                  </a:extLst>
                </a:gridCol>
                <a:gridCol w="1888965">
                  <a:extLst>
                    <a:ext uri="{9D8B030D-6E8A-4147-A177-3AD203B41FA5}">
                      <a16:colId xmlns:a16="http://schemas.microsoft.com/office/drawing/2014/main" xmlns="" val="2907943024"/>
                    </a:ext>
                  </a:extLst>
                </a:gridCol>
                <a:gridCol w="1585389">
                  <a:extLst>
                    <a:ext uri="{9D8B030D-6E8A-4147-A177-3AD203B41FA5}">
                      <a16:colId xmlns:a16="http://schemas.microsoft.com/office/drawing/2014/main" xmlns="" val="1423995349"/>
                    </a:ext>
                  </a:extLst>
                </a:gridCol>
                <a:gridCol w="1427833">
                  <a:extLst>
                    <a:ext uri="{9D8B030D-6E8A-4147-A177-3AD203B41FA5}">
                      <a16:colId xmlns:a16="http://schemas.microsoft.com/office/drawing/2014/main" xmlns="" val="2493875792"/>
                    </a:ext>
                  </a:extLst>
                </a:gridCol>
              </a:tblGrid>
              <a:tr h="0">
                <a:tc rowSpan="2">
                  <a:txBody>
                    <a:bodyPr/>
                    <a:lstStyle/>
                    <a:p>
                      <a:pPr marL="0" marR="0" algn="ctr">
                        <a:spcBef>
                          <a:spcPts val="0"/>
                        </a:spcBef>
                        <a:spcAft>
                          <a:spcPts val="0"/>
                        </a:spcAft>
                      </a:pPr>
                      <a:r>
                        <a:rPr lang="en-US" sz="1200" dirty="0">
                          <a:effectLst/>
                        </a:rPr>
                        <a:t>Service Improvement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c gridSpan="5">
                  <a:txBody>
                    <a:bodyPr/>
                    <a:lstStyle/>
                    <a:p>
                      <a:pPr marL="0" marR="0" algn="ctr">
                        <a:spcBef>
                          <a:spcPts val="0"/>
                        </a:spcBef>
                        <a:spcAft>
                          <a:spcPts val="0"/>
                        </a:spcAft>
                      </a:pPr>
                      <a:r>
                        <a:rPr lang="en-US" sz="1200" dirty="0">
                          <a:effectLst/>
                        </a:rPr>
                        <a:t>V2X and </a:t>
                      </a:r>
                      <a:r>
                        <a:rPr lang="en-US" sz="1200" dirty="0" err="1">
                          <a:effectLst/>
                        </a:rPr>
                        <a:t>IoT</a:t>
                      </a:r>
                      <a:r>
                        <a:rPr lang="en-US" sz="1200" dirty="0">
                          <a:effectLst/>
                        </a:rPr>
                        <a:t> Communications Technology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lnL w="12700" cmpd="sng">
                      <a:noFill/>
                    </a:lnL>
                    <a:lnB w="38100" cmpd="sng">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18721699"/>
                  </a:ext>
                </a:extLst>
              </a:tr>
              <a:tr h="209311">
                <a:tc vMerge="1">
                  <a:txBody>
                    <a:bodyPr/>
                    <a:lstStyle/>
                    <a:p>
                      <a:endParaRPr lang="en-US"/>
                    </a:p>
                  </a:txBody>
                  <a:tcPr/>
                </a:tc>
                <a:tc>
                  <a:txBody>
                    <a:bodyPr/>
                    <a:lstStyle/>
                    <a:p>
                      <a:pPr marL="0" marR="0" algn="ctr">
                        <a:spcBef>
                          <a:spcPts val="0"/>
                        </a:spcBef>
                        <a:spcAft>
                          <a:spcPts val="0"/>
                        </a:spcAft>
                      </a:pPr>
                      <a:r>
                        <a:rPr lang="en-US" sz="1200" b="1" dirty="0">
                          <a:solidFill>
                            <a:schemeClr val="bg1"/>
                          </a:solidFill>
                          <a:effectLst/>
                        </a:rPr>
                        <a:t>Vehicle / Vehicle</a:t>
                      </a:r>
                      <a:endParaRPr lang="en-US"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lnL w="381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200" b="1" dirty="0">
                          <a:solidFill>
                            <a:schemeClr val="bg1"/>
                          </a:solidFill>
                          <a:effectLst/>
                        </a:rPr>
                        <a:t>Vehicle / Infrastructure</a:t>
                      </a:r>
                      <a:endParaRPr lang="en-US"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200" b="1" dirty="0">
                          <a:solidFill>
                            <a:schemeClr val="bg1"/>
                          </a:solidFill>
                          <a:effectLst/>
                        </a:rPr>
                        <a:t>Vehicle / Device</a:t>
                      </a:r>
                      <a:endParaRPr lang="en-US"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algn="ctr" defTabSz="1005823" rtl="0" eaLnBrk="1" latinLnBrk="0" hangingPunct="1">
                        <a:spcBef>
                          <a:spcPts val="0"/>
                        </a:spcBef>
                        <a:spcAft>
                          <a:spcPts val="0"/>
                        </a:spcAft>
                      </a:pPr>
                      <a:r>
                        <a:rPr lang="en-US" sz="1200" b="1" kern="1200" dirty="0">
                          <a:solidFill>
                            <a:schemeClr val="bg1"/>
                          </a:solidFill>
                          <a:effectLst/>
                          <a:latin typeface="+mn-lt"/>
                          <a:ea typeface="+mn-ea"/>
                          <a:cs typeface="+mn-cs"/>
                        </a:rPr>
                        <a:t>Vehicle / </a:t>
                      </a:r>
                      <a:r>
                        <a:rPr lang="en-US" sz="1200" b="1" kern="1200" dirty="0" err="1">
                          <a:solidFill>
                            <a:schemeClr val="bg1"/>
                          </a:solidFill>
                          <a:effectLst/>
                          <a:latin typeface="+mn-lt"/>
                          <a:ea typeface="+mn-ea"/>
                          <a:cs typeface="+mn-cs"/>
                        </a:rPr>
                        <a:t>IoT</a:t>
                      </a:r>
                      <a:endParaRPr lang="en-US" sz="1200" b="1" kern="1200" dirty="0">
                        <a:solidFill>
                          <a:schemeClr val="bg1"/>
                        </a:solidFill>
                        <a:effectLst/>
                        <a:latin typeface="+mn-lt"/>
                        <a:ea typeface="+mn-ea"/>
                        <a:cs typeface="+mn-cs"/>
                      </a:endParaRPr>
                    </a:p>
                  </a:txBody>
                  <a:tcPr marL="1768" marR="1768"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200" b="1" dirty="0" err="1">
                          <a:solidFill>
                            <a:schemeClr val="bg1"/>
                          </a:solidFill>
                          <a:effectLst/>
                        </a:rPr>
                        <a:t>IoT</a:t>
                      </a:r>
                      <a:r>
                        <a:rPr lang="en-US" sz="1200" b="1" dirty="0">
                          <a:solidFill>
                            <a:schemeClr val="bg1"/>
                          </a:solidFill>
                          <a:effectLst/>
                        </a:rPr>
                        <a:t> Platform</a:t>
                      </a:r>
                      <a:endParaRPr lang="en-US"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207935858"/>
                  </a:ext>
                </a:extLst>
              </a:tr>
              <a:tr h="0">
                <a:tc rowSpan="2">
                  <a:txBody>
                    <a:bodyPr/>
                    <a:lstStyle/>
                    <a:p>
                      <a:pPr marL="0" marR="0">
                        <a:spcBef>
                          <a:spcPts val="0"/>
                        </a:spcBef>
                        <a:spcAft>
                          <a:spcPts val="0"/>
                        </a:spcAft>
                      </a:pPr>
                      <a:r>
                        <a:rPr lang="en-US" sz="1200" b="1" dirty="0">
                          <a:effectLst/>
                        </a:rPr>
                        <a:t>Safety &amp; Reliability</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lnT w="38100" cmpd="sng">
                      <a:noFill/>
                    </a:lnT>
                  </a:tcPr>
                </a:tc>
                <a:tc gridSpan="5">
                  <a:txBody>
                    <a:bodyPr/>
                    <a:lstStyle/>
                    <a:p>
                      <a:pPr marL="0" marR="0">
                        <a:spcBef>
                          <a:spcPts val="0"/>
                        </a:spcBef>
                        <a:spcAft>
                          <a:spcPts val="0"/>
                        </a:spcAft>
                      </a:pPr>
                      <a:r>
                        <a:rPr lang="en-US" sz="1200" dirty="0">
                          <a:effectLst/>
                        </a:rPr>
                        <a:t>Avoid port-area collisions, goods movement accident losses, hazardous material releases.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lnT w="12700" cmpd="sng">
                      <a:noFill/>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96755196"/>
                  </a:ext>
                </a:extLst>
              </a:tr>
              <a:tr h="487680">
                <a:tc vMerge="1">
                  <a:txBody>
                    <a:bodyPr/>
                    <a:lstStyle/>
                    <a:p>
                      <a:endParaRPr lang="en-US"/>
                    </a:p>
                  </a:txBody>
                  <a:tcPr/>
                </a:tc>
                <a:tc>
                  <a:txBody>
                    <a:bodyPr/>
                    <a:lstStyle/>
                    <a:p>
                      <a:pPr marL="0" marR="0">
                        <a:spcBef>
                          <a:spcPts val="0"/>
                        </a:spcBef>
                        <a:spcAft>
                          <a:spcPts val="0"/>
                        </a:spcAft>
                      </a:pPr>
                      <a:r>
                        <a:rPr lang="en-US" sz="800" dirty="0">
                          <a:effectLst/>
                        </a:rPr>
                        <a:t>Port equipment position and routing.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Speed constraints, variant road conditions, construction areas, queue conditions, congestion, weights in motion.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Downstream congestion, speed reduction warnings, signal conditions, rail crossing condition, truck trailer basic safety message.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Trip timing or routing to avoid incidents, hazardous material conditions, expected rail movements and road blockages.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Vehicle maintenance tracking, inspection tracking and reporting, driver / vehicle qualifications.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extLst>
                  <a:ext uri="{0D108BD9-81ED-4DB2-BD59-A6C34878D82A}">
                    <a16:rowId xmlns:a16="http://schemas.microsoft.com/office/drawing/2014/main" xmlns="" val="3823056332"/>
                  </a:ext>
                </a:extLst>
              </a:tr>
              <a:tr h="0">
                <a:tc rowSpan="2">
                  <a:txBody>
                    <a:bodyPr/>
                    <a:lstStyle/>
                    <a:p>
                      <a:pPr marL="0" marR="0">
                        <a:spcBef>
                          <a:spcPts val="0"/>
                        </a:spcBef>
                        <a:spcAft>
                          <a:spcPts val="0"/>
                        </a:spcAft>
                      </a:pPr>
                      <a:r>
                        <a:rPr lang="en-US" sz="1200" b="1" dirty="0">
                          <a:effectLst/>
                        </a:rPr>
                        <a:t>Resilience</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gridSpan="5">
                  <a:txBody>
                    <a:bodyPr/>
                    <a:lstStyle/>
                    <a:p>
                      <a:pPr marL="0" marR="0">
                        <a:spcBef>
                          <a:spcPts val="0"/>
                        </a:spcBef>
                        <a:spcAft>
                          <a:spcPts val="0"/>
                        </a:spcAft>
                      </a:pPr>
                      <a:r>
                        <a:rPr lang="en-US" sz="1200" dirty="0">
                          <a:effectLst/>
                        </a:rPr>
                        <a:t>Mitigate the impact of disruptive events, such as extreme weather or geological events.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64500477"/>
                  </a:ext>
                </a:extLst>
              </a:tr>
              <a:tr h="489180">
                <a:tc vMerge="1">
                  <a:txBody>
                    <a:bodyPr/>
                    <a:lstStyle/>
                    <a:p>
                      <a:endParaRPr lang="en-US"/>
                    </a:p>
                  </a:txBody>
                  <a:tcPr/>
                </a:tc>
                <a:tc>
                  <a:txBody>
                    <a:bodyPr/>
                    <a:lstStyle/>
                    <a:p>
                      <a:pPr marL="0" marR="0">
                        <a:spcBef>
                          <a:spcPts val="0"/>
                        </a:spcBef>
                        <a:spcAft>
                          <a:spcPts val="0"/>
                        </a:spcAft>
                      </a:pPr>
                      <a:r>
                        <a:rPr lang="en-US" sz="800" dirty="0">
                          <a:effectLst/>
                        </a:rPr>
                        <a:t>Engine conditions / flooding, mass vehicular stalls, emergency vehicle movements / warnings, utility vehicle proximity.</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Road, rail, tunnel, and bridge closures; route damage; route reversals / alternatives.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Freezing / icing, stream conditions, power grid conditions, signal system disruption.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Rerouting directions, evacuation warnings, loss-of-service messages, emergency transport protocols.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Impact predictions, weather paths, flood surge modeling, seismic damage mapping.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extLst>
                  <a:ext uri="{0D108BD9-81ED-4DB2-BD59-A6C34878D82A}">
                    <a16:rowId xmlns:a16="http://schemas.microsoft.com/office/drawing/2014/main" xmlns="" val="1494041610"/>
                  </a:ext>
                </a:extLst>
              </a:tr>
              <a:tr h="0">
                <a:tc rowSpan="2">
                  <a:txBody>
                    <a:bodyPr/>
                    <a:lstStyle/>
                    <a:p>
                      <a:pPr marL="0" marR="0">
                        <a:spcBef>
                          <a:spcPts val="0"/>
                        </a:spcBef>
                        <a:spcAft>
                          <a:spcPts val="0"/>
                        </a:spcAft>
                      </a:pPr>
                      <a:r>
                        <a:rPr lang="en-US" sz="1200" b="1" dirty="0">
                          <a:effectLst/>
                        </a:rPr>
                        <a:t>Cargo Visibility</a:t>
                      </a:r>
                      <a:r>
                        <a:rPr lang="en-US" sz="1200" b="1" baseline="0" dirty="0">
                          <a:effectLst/>
                        </a:rPr>
                        <a:t> &amp;</a:t>
                      </a:r>
                      <a:r>
                        <a:rPr lang="en-US" sz="1200" b="1" dirty="0">
                          <a:effectLst/>
                        </a:rPr>
                        <a:t> Reliability</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gridSpan="5">
                  <a:txBody>
                    <a:bodyPr/>
                    <a:lstStyle/>
                    <a:p>
                      <a:pPr marL="0" marR="0">
                        <a:spcBef>
                          <a:spcPts val="0"/>
                        </a:spcBef>
                        <a:spcAft>
                          <a:spcPts val="0"/>
                        </a:spcAft>
                      </a:pPr>
                      <a:r>
                        <a:rPr lang="en-US" sz="1200" dirty="0">
                          <a:effectLst/>
                        </a:rPr>
                        <a:t>Improve the reliability and timeliness of cargo transport, and improve the responsiveness of service providers.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54106614"/>
                  </a:ext>
                </a:extLst>
              </a:tr>
              <a:tr h="623340">
                <a:tc vMerge="1">
                  <a:txBody>
                    <a:bodyPr/>
                    <a:lstStyle/>
                    <a:p>
                      <a:endParaRPr lang="en-US"/>
                    </a:p>
                  </a:txBody>
                  <a:tcPr/>
                </a:tc>
                <a:tc>
                  <a:txBody>
                    <a:bodyPr/>
                    <a:lstStyle/>
                    <a:p>
                      <a:pPr marL="0" marR="0">
                        <a:spcBef>
                          <a:spcPts val="0"/>
                        </a:spcBef>
                        <a:spcAft>
                          <a:spcPts val="0"/>
                        </a:spcAft>
                      </a:pPr>
                      <a:r>
                        <a:rPr lang="en-US" sz="800" dirty="0">
                          <a:effectLst/>
                        </a:rPr>
                        <a:t>Peloton / convoy, multi-shipment manifest coordination, trailer size/ configuration.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Weights and weight limitations, construction areas, operational conditions that increase delays, truck parking tracking.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Vehicle characteristics, shipment location, transport unit location and condition, geofencing, net velocity, driver safety conditions, truck parking info. management system (TPIMS) availability.</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Route recalculation, scheduled route interruptions, vehicle / signal synchronization, variable priority movements, TPIMS synchronization.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Congestion tracking and projection, route balancing and load sharing, dynamic proactive route optimization, TPIMS optimization.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extLst>
                  <a:ext uri="{0D108BD9-81ED-4DB2-BD59-A6C34878D82A}">
                    <a16:rowId xmlns:a16="http://schemas.microsoft.com/office/drawing/2014/main" xmlns="" val="1844290239"/>
                  </a:ext>
                </a:extLst>
              </a:tr>
              <a:tr h="0">
                <a:tc rowSpan="2">
                  <a:txBody>
                    <a:bodyPr/>
                    <a:lstStyle/>
                    <a:p>
                      <a:pPr marL="0" marR="0">
                        <a:spcBef>
                          <a:spcPts val="0"/>
                        </a:spcBef>
                        <a:spcAft>
                          <a:spcPts val="0"/>
                        </a:spcAft>
                      </a:pPr>
                      <a:r>
                        <a:rPr lang="en-US" sz="1200" b="1" dirty="0">
                          <a:effectLst/>
                        </a:rPr>
                        <a:t>Vehicle Efficiency &amp;  Mobility</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gridSpan="5">
                  <a:txBody>
                    <a:bodyPr/>
                    <a:lstStyle/>
                    <a:p>
                      <a:pPr marL="0" marR="0">
                        <a:spcBef>
                          <a:spcPts val="0"/>
                        </a:spcBef>
                        <a:spcAft>
                          <a:spcPts val="0"/>
                        </a:spcAft>
                      </a:pPr>
                      <a:r>
                        <a:rPr lang="en-US" sz="1200" dirty="0">
                          <a:effectLst/>
                        </a:rPr>
                        <a:t>Reduce travel time, reduce queueing and idling, maintain network fluidity, and improve transport workforce efficiency.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40171059"/>
                  </a:ext>
                </a:extLst>
              </a:tr>
              <a:tr h="502959">
                <a:tc vMerge="1">
                  <a:txBody>
                    <a:bodyPr/>
                    <a:lstStyle/>
                    <a:p>
                      <a:endParaRPr lang="en-US"/>
                    </a:p>
                  </a:txBody>
                  <a:tcPr/>
                </a:tc>
                <a:tc>
                  <a:txBody>
                    <a:bodyPr/>
                    <a:lstStyle/>
                    <a:p>
                      <a:pPr marL="0" marR="0">
                        <a:spcBef>
                          <a:spcPts val="0"/>
                        </a:spcBef>
                        <a:spcAft>
                          <a:spcPts val="0"/>
                        </a:spcAft>
                        <a:tabLst>
                          <a:tab pos="1113155" algn="l"/>
                        </a:tabLst>
                      </a:pPr>
                      <a:r>
                        <a:rPr lang="en-US" sz="800" dirty="0">
                          <a:effectLst/>
                        </a:rPr>
                        <a:t>Peloton coordination, driver load splitting, driver team condition / coordination.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Signal pattern reporting, speed monitoring, geofence population tracking, dedicated lane / route indication.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Signal coordination conditions, speed enforcement, geofenced population management, dedicated lane / route utilization.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Queueing information, congestion reporting, priority path use, dynamic tolling, congestion pricing.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Dynamic modeling of transport space, movement optimization, congestion avoidance.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extLst>
                  <a:ext uri="{0D108BD9-81ED-4DB2-BD59-A6C34878D82A}">
                    <a16:rowId xmlns:a16="http://schemas.microsoft.com/office/drawing/2014/main" xmlns="" val="1083419738"/>
                  </a:ext>
                </a:extLst>
              </a:tr>
              <a:tr h="0">
                <a:tc rowSpan="2">
                  <a:txBody>
                    <a:bodyPr/>
                    <a:lstStyle/>
                    <a:p>
                      <a:pPr marL="0" marR="0">
                        <a:spcBef>
                          <a:spcPts val="0"/>
                        </a:spcBef>
                        <a:spcAft>
                          <a:spcPts val="0"/>
                        </a:spcAft>
                      </a:pPr>
                      <a:r>
                        <a:rPr lang="en-US" sz="1200" b="1" dirty="0">
                          <a:effectLst/>
                        </a:rPr>
                        <a:t>Gate Efficiency</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gridSpan="5">
                  <a:txBody>
                    <a:bodyPr/>
                    <a:lstStyle/>
                    <a:p>
                      <a:pPr marL="0" marR="0">
                        <a:spcBef>
                          <a:spcPts val="0"/>
                        </a:spcBef>
                        <a:spcAft>
                          <a:spcPts val="0"/>
                        </a:spcAft>
                      </a:pPr>
                      <a:r>
                        <a:rPr lang="en-US" sz="1200" dirty="0">
                          <a:effectLst/>
                        </a:rPr>
                        <a:t>Reduce queueing, improve accuracy, avoid transaction failure, gate transaction speed, extend hours, and optimize labor.</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08623002"/>
                  </a:ext>
                </a:extLst>
              </a:tr>
              <a:tr h="609561">
                <a:tc vMerge="1">
                  <a:txBody>
                    <a:bodyPr/>
                    <a:lstStyle/>
                    <a:p>
                      <a:endParaRPr lang="en-US"/>
                    </a:p>
                  </a:txBody>
                  <a:tcPr/>
                </a:tc>
                <a:tc>
                  <a:txBody>
                    <a:bodyPr/>
                    <a:lstStyle/>
                    <a:p>
                      <a:pPr marL="0" marR="0">
                        <a:spcBef>
                          <a:spcPts val="0"/>
                        </a:spcBef>
                        <a:spcAft>
                          <a:spcPts val="0"/>
                        </a:spcAft>
                      </a:pPr>
                      <a:r>
                        <a:rPr lang="en-US" sz="800">
                          <a:effectLst/>
                        </a:rPr>
                        <a:t>Multi-unit manifest coordination, team-wide transport monitoring and coordination.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Transaction-driven directional signage, queue entry/exit recording, queue-driven signal controls.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Vehicle / equipment ID OCR, RFID, LPR; dynamic tare + fuel for weighing; digital hazmat placard; digital seal; dead vehicle in queue; reefer temperature / condition.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Automatic transactions, off-terminal pre-processing, shift from “push” to “pull” processing, dynamic vehicle prioritization.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Align “pull” transactions to terminal resource availability, paperless liability controls, paperless manifest, transactions.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extLst>
                  <a:ext uri="{0D108BD9-81ED-4DB2-BD59-A6C34878D82A}">
                    <a16:rowId xmlns:a16="http://schemas.microsoft.com/office/drawing/2014/main" xmlns="" val="1468825378"/>
                  </a:ext>
                </a:extLst>
              </a:tr>
              <a:tr h="0">
                <a:tc rowSpan="2">
                  <a:txBody>
                    <a:bodyPr/>
                    <a:lstStyle/>
                    <a:p>
                      <a:pPr marL="0" marR="0">
                        <a:spcBef>
                          <a:spcPts val="0"/>
                        </a:spcBef>
                        <a:spcAft>
                          <a:spcPts val="0"/>
                        </a:spcAft>
                      </a:pPr>
                      <a:r>
                        <a:rPr lang="en-US" sz="1200" b="1" dirty="0">
                          <a:effectLst/>
                        </a:rPr>
                        <a:t>Terminal Yard Efficiency</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gridSpan="5">
                  <a:txBody>
                    <a:bodyPr/>
                    <a:lstStyle/>
                    <a:p>
                      <a:pPr marL="0" marR="0">
                        <a:spcBef>
                          <a:spcPts val="0"/>
                        </a:spcBef>
                        <a:spcAft>
                          <a:spcPts val="0"/>
                        </a:spcAft>
                      </a:pPr>
                      <a:r>
                        <a:rPr lang="en-US" sz="1200" dirty="0">
                          <a:effectLst/>
                        </a:rPr>
                        <a:t>Improve density and velocity, improve cargo handling equipment deployment, reduce cargo </a:t>
                      </a:r>
                      <a:r>
                        <a:rPr lang="en-US" sz="1200" dirty="0" err="1">
                          <a:effectLst/>
                        </a:rPr>
                        <a:t>rehandling</a:t>
                      </a:r>
                      <a:r>
                        <a:rPr lang="en-US" sz="1200" dirty="0">
                          <a:effectLst/>
                        </a:rPr>
                        <a:t>, reduce congestion.</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12741547"/>
                  </a:ext>
                </a:extLst>
              </a:tr>
              <a:tr h="548640">
                <a:tc vMerge="1">
                  <a:txBody>
                    <a:bodyPr/>
                    <a:lstStyle/>
                    <a:p>
                      <a:endParaRPr lang="en-US"/>
                    </a:p>
                  </a:txBody>
                  <a:tcPr/>
                </a:tc>
                <a:tc>
                  <a:txBody>
                    <a:bodyPr/>
                    <a:lstStyle/>
                    <a:p>
                      <a:pPr marL="0" marR="0">
                        <a:spcBef>
                          <a:spcPts val="0"/>
                        </a:spcBef>
                        <a:spcAft>
                          <a:spcPts val="0"/>
                        </a:spcAft>
                      </a:pPr>
                      <a:r>
                        <a:rPr lang="en-US" sz="800">
                          <a:effectLst/>
                        </a:rPr>
                        <a:t>Equipment queue management, report truck wait times, eliminate over-stows of moves in the queue.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Area closures, area restrictions, dynamic routing signage.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Mobile data terminal integration, geofenced density reporting, proximity to assigned equipment or location.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Dray-off yard areas for pre-lodged transactions, dynamic intra-terminal route management, internal queue management.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Equipment assignment optimization, awareness of upcoming moves to avoid over-stows, remote control operations.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extLst>
                  <a:ext uri="{0D108BD9-81ED-4DB2-BD59-A6C34878D82A}">
                    <a16:rowId xmlns:a16="http://schemas.microsoft.com/office/drawing/2014/main" xmlns="" val="2981746608"/>
                  </a:ext>
                </a:extLst>
              </a:tr>
              <a:tr h="0">
                <a:tc rowSpan="2">
                  <a:txBody>
                    <a:bodyPr/>
                    <a:lstStyle/>
                    <a:p>
                      <a:pPr marL="0" marR="0">
                        <a:spcBef>
                          <a:spcPts val="0"/>
                        </a:spcBef>
                        <a:spcAft>
                          <a:spcPts val="0"/>
                        </a:spcAft>
                      </a:pPr>
                      <a:r>
                        <a:rPr lang="en-US" sz="1200" b="1" dirty="0">
                          <a:effectLst/>
                        </a:rPr>
                        <a:t>Port Efficiency</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gridSpan="5">
                  <a:txBody>
                    <a:bodyPr/>
                    <a:lstStyle/>
                    <a:p>
                      <a:pPr marL="0" marR="0">
                        <a:spcBef>
                          <a:spcPts val="0"/>
                        </a:spcBef>
                        <a:spcAft>
                          <a:spcPts val="0"/>
                        </a:spcAft>
                      </a:pPr>
                      <a:r>
                        <a:rPr lang="en-US" sz="1200" dirty="0">
                          <a:effectLst/>
                        </a:rPr>
                        <a:t>Improve the efficiency of total port visit, balance load between resources, respond to congestion events.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30841243"/>
                  </a:ext>
                </a:extLst>
              </a:tr>
              <a:tr h="528755">
                <a:tc vMerge="1">
                  <a:txBody>
                    <a:bodyPr/>
                    <a:lstStyle/>
                    <a:p>
                      <a:endParaRPr lang="en-US"/>
                    </a:p>
                  </a:txBody>
                  <a:tcPr/>
                </a:tc>
                <a:tc>
                  <a:txBody>
                    <a:bodyPr/>
                    <a:lstStyle/>
                    <a:p>
                      <a:pPr marL="0" marR="0">
                        <a:spcBef>
                          <a:spcPts val="0"/>
                        </a:spcBef>
                        <a:spcAft>
                          <a:spcPts val="0"/>
                        </a:spcAft>
                      </a:pPr>
                      <a:r>
                        <a:rPr lang="en-US" sz="800">
                          <a:effectLst/>
                        </a:rPr>
                        <a:t>Train positioning and routing, vessel-lift bridge coordination.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Equipment pool conditions, port-wide routing, terminal populations, rail crossing closures, train locations and movements.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a:effectLst/>
                        </a:rPr>
                        <a:t>Bridge deck weight sensors, rail crossing equipment, lift-bridge conditions, berth utilization, rail yard utilization.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Equipment inventories and demands, storage inventories, space available, transactions cleared for pickup, double-cycle opportunities.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tc>
                  <a:txBody>
                    <a:bodyPr/>
                    <a:lstStyle/>
                    <a:p>
                      <a:pPr marL="0" marR="0">
                        <a:spcBef>
                          <a:spcPts val="0"/>
                        </a:spcBef>
                        <a:spcAft>
                          <a:spcPts val="0"/>
                        </a:spcAft>
                      </a:pPr>
                      <a:r>
                        <a:rPr lang="en-US" sz="800" dirty="0">
                          <a:effectLst/>
                        </a:rPr>
                        <a:t>Port wide chassis management, empty management, rail car management, train scheduling and vehicle move timing.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tc>
                <a:extLst>
                  <a:ext uri="{0D108BD9-81ED-4DB2-BD59-A6C34878D82A}">
                    <a16:rowId xmlns:a16="http://schemas.microsoft.com/office/drawing/2014/main" xmlns="" val="1333085579"/>
                  </a:ext>
                </a:extLst>
              </a:tr>
            </a:tbl>
          </a:graphicData>
        </a:graphic>
      </p:graphicFrame>
      <p:graphicFrame>
        <p:nvGraphicFramePr>
          <p:cNvPr id="6" name="Table 5">
            <a:extLst>
              <a:ext uri="{FF2B5EF4-FFF2-40B4-BE49-F238E27FC236}">
                <a16:creationId xmlns:a16="http://schemas.microsoft.com/office/drawing/2014/main" xmlns="" id="{3CA39400-798E-4CF6-8423-2C065DFBE154}"/>
              </a:ext>
            </a:extLst>
          </p:cNvPr>
          <p:cNvGraphicFramePr>
            <a:graphicFrameLocks noGrp="1"/>
          </p:cNvGraphicFramePr>
          <p:nvPr>
            <p:extLst>
              <p:ext uri="{D42A27DB-BD31-4B8C-83A1-F6EECF244321}">
                <p14:modId xmlns:p14="http://schemas.microsoft.com/office/powerpoint/2010/main" val="3837200692"/>
              </p:ext>
            </p:extLst>
          </p:nvPr>
        </p:nvGraphicFramePr>
        <p:xfrm>
          <a:off x="2514600" y="4724399"/>
          <a:ext cx="6248400" cy="2250876"/>
        </p:xfrm>
        <a:graphic>
          <a:graphicData uri="http://schemas.openxmlformats.org/drawingml/2006/table">
            <a:tbl>
              <a:tblPr firstRow="1" bandRow="1">
                <a:tableStyleId>{5C22544A-7EE6-4342-B048-85BDC9FD1C3A}</a:tableStyleId>
              </a:tblPr>
              <a:tblGrid>
                <a:gridCol w="2129969">
                  <a:extLst>
                    <a:ext uri="{9D8B030D-6E8A-4147-A177-3AD203B41FA5}">
                      <a16:colId xmlns:a16="http://schemas.microsoft.com/office/drawing/2014/main" xmlns="" val="2023969890"/>
                    </a:ext>
                  </a:extLst>
                </a:gridCol>
                <a:gridCol w="4118431">
                  <a:extLst>
                    <a:ext uri="{9D8B030D-6E8A-4147-A177-3AD203B41FA5}">
                      <a16:colId xmlns:a16="http://schemas.microsoft.com/office/drawing/2014/main" xmlns="" val="2907943024"/>
                    </a:ext>
                  </a:extLst>
                </a:gridCol>
              </a:tblGrid>
              <a:tr h="391457">
                <a:tc>
                  <a:txBody>
                    <a:bodyPr/>
                    <a:lstStyle/>
                    <a:p>
                      <a:r>
                        <a:rPr lang="en-US" sz="1800" dirty="0"/>
                        <a:t>Improvement</a:t>
                      </a: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800" b="1" dirty="0">
                          <a:solidFill>
                            <a:schemeClr val="bg1"/>
                          </a:solidFill>
                          <a:effectLst/>
                        </a:rPr>
                        <a:t>Vehicle ↔ Device</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207935858"/>
                  </a:ext>
                </a:extLst>
              </a:tr>
              <a:tr h="391457">
                <a:tc rowSpan="2">
                  <a:txBody>
                    <a:bodyPr/>
                    <a:lstStyle/>
                    <a:p>
                      <a:pPr marL="0" marR="0">
                        <a:spcBef>
                          <a:spcPts val="0"/>
                        </a:spcBef>
                        <a:spcAft>
                          <a:spcPts val="0"/>
                        </a:spcAft>
                      </a:pPr>
                      <a:r>
                        <a:rPr lang="en-US" sz="1800" b="1" dirty="0">
                          <a:effectLst/>
                        </a:rPr>
                        <a:t>Cargo Visibility</a:t>
                      </a:r>
                      <a:r>
                        <a:rPr lang="en-US" sz="1800" b="1" baseline="0" dirty="0">
                          <a:effectLst/>
                        </a:rPr>
                        <a:t> &amp;</a:t>
                      </a:r>
                      <a:r>
                        <a:rPr lang="en-US" sz="1800" b="1" dirty="0">
                          <a:effectLst/>
                        </a:rPr>
                        <a:t> Reliability</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nchor="ctr">
                    <a:lnL w="12700" cap="flat" cmpd="sng" algn="ctr">
                      <a:solidFill>
                        <a:srgbClr val="FF0000"/>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r>
                        <a:rPr lang="en-US" sz="1800" dirty="0"/>
                        <a:t>Reliability, timeliness, responsiveness</a:t>
                      </a:r>
                    </a:p>
                  </a:txBody>
                  <a:tcPr anchor="ctr">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xmlns="" val="3354106614"/>
                  </a:ext>
                </a:extLst>
              </a:tr>
              <a:tr h="1467962">
                <a:tc vMerge="1">
                  <a:txBody>
                    <a:bodyPr/>
                    <a:lstStyle/>
                    <a:p>
                      <a:endParaRPr lang="en-US"/>
                    </a:p>
                  </a:txBody>
                  <a:tcPr/>
                </a:tc>
                <a:tc>
                  <a:txBody>
                    <a:bodyPr/>
                    <a:lstStyle/>
                    <a:p>
                      <a:pPr marL="91440" marR="0">
                        <a:spcBef>
                          <a:spcPts val="0"/>
                        </a:spcBef>
                        <a:spcAft>
                          <a:spcPts val="0"/>
                        </a:spcAft>
                      </a:pPr>
                      <a:r>
                        <a:rPr lang="en-US" sz="1800" dirty="0">
                          <a:effectLst/>
                        </a:rPr>
                        <a:t>Vehicle characteristics, shipment location, transport unit location and condition, geofencing, net velocity, driver safety conditions, truck parking info. management system (TPIMS) availability.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68" marR="1768" marT="0" marB="0" anchor="ctr">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xmlns="" val="1844290239"/>
                  </a:ext>
                </a:extLst>
              </a:tr>
            </a:tbl>
          </a:graphicData>
        </a:graphic>
      </p:graphicFrame>
      <p:cxnSp>
        <p:nvCxnSpPr>
          <p:cNvPr id="7" name="Straight Connector 6" title="Connector">
            <a:extLst>
              <a:ext uri="{FF2B5EF4-FFF2-40B4-BE49-F238E27FC236}">
                <a16:creationId xmlns:a16="http://schemas.microsoft.com/office/drawing/2014/main" xmlns="" id="{2B381762-B8E8-4517-980F-1269C6AD6E14}"/>
              </a:ext>
            </a:extLst>
          </p:cNvPr>
          <p:cNvCxnSpPr>
            <a:cxnSpLocks/>
          </p:cNvCxnSpPr>
          <p:nvPr/>
        </p:nvCxnSpPr>
        <p:spPr>
          <a:xfrm flipV="1">
            <a:off x="2514600" y="3433763"/>
            <a:ext cx="2105025" cy="12906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title="Connector">
            <a:extLst>
              <a:ext uri="{FF2B5EF4-FFF2-40B4-BE49-F238E27FC236}">
                <a16:creationId xmlns:a16="http://schemas.microsoft.com/office/drawing/2014/main" xmlns="" id="{C2F196C0-BA02-4118-8DB7-71DADCD36387}"/>
              </a:ext>
            </a:extLst>
          </p:cNvPr>
          <p:cNvCxnSpPr>
            <a:cxnSpLocks/>
          </p:cNvCxnSpPr>
          <p:nvPr/>
        </p:nvCxnSpPr>
        <p:spPr>
          <a:xfrm>
            <a:off x="6510338" y="3433763"/>
            <a:ext cx="2252662" cy="1290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Vehicle to Everything (V2X) and IOT Communications</a:t>
            </a:r>
          </a:p>
        </p:txBody>
      </p:sp>
    </p:spTree>
    <p:extLst>
      <p:ext uri="{BB962C8B-B14F-4D97-AF65-F5344CB8AC3E}">
        <p14:creationId xmlns:p14="http://schemas.microsoft.com/office/powerpoint/2010/main" val="1265856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BE6AF7C-0279-4C49-A680-178F90188672}"/>
              </a:ext>
            </a:extLst>
          </p:cNvPr>
          <p:cNvSpPr>
            <a:spLocks noGrp="1"/>
          </p:cNvSpPr>
          <p:nvPr>
            <p:ph type="sldNum" sz="quarter" idx="10"/>
          </p:nvPr>
        </p:nvSpPr>
        <p:spPr/>
        <p:txBody>
          <a:bodyPr/>
          <a:lstStyle/>
          <a:p>
            <a:fld id="{6008F345-272B-4070-AF26-BA172EEA2059}" type="slidenum">
              <a:rPr lang="en-US" smtClean="0"/>
              <a:pPr/>
              <a:t>31</a:t>
            </a:fld>
            <a:endParaRPr lang="en-US" dirty="0"/>
          </a:p>
        </p:txBody>
      </p:sp>
      <p:pic>
        <p:nvPicPr>
          <p:cNvPr id="7" name="Picture 6" descr="This matrix shows the interaction between major project elements and stakeholders in the typical port. Stakeholders are grouped into government agencies, commercial entities, and individuals. Project elements are grouped by the marine terminal, the port area transportation network, and the region in which the port is located." title="Stakeholder Matrix"/>
          <p:cNvPicPr>
            <a:picLocks noChangeAspect="1"/>
          </p:cNvPicPr>
          <p:nvPr/>
        </p:nvPicPr>
        <p:blipFill>
          <a:blip r:embed="rId3"/>
          <a:stretch>
            <a:fillRect/>
          </a:stretch>
        </p:blipFill>
        <p:spPr>
          <a:xfrm>
            <a:off x="1371600" y="1473971"/>
            <a:ext cx="6553200" cy="5491246"/>
          </a:xfrm>
          <a:prstGeom prst="rect">
            <a:avLst/>
          </a:prstGeom>
        </p:spPr>
      </p:pic>
      <p:sp>
        <p:nvSpPr>
          <p:cNvPr id="2" name="Title 1">
            <a:extLst>
              <a:ext uri="{FF2B5EF4-FFF2-40B4-BE49-F238E27FC236}">
                <a16:creationId xmlns:a16="http://schemas.microsoft.com/office/drawing/2014/main" xmlns="" id="{EBDDCE94-76C3-4389-9F5F-5D990A73D197}"/>
              </a:ext>
            </a:extLst>
          </p:cNvPr>
          <p:cNvSpPr>
            <a:spLocks noGrp="1"/>
          </p:cNvSpPr>
          <p:nvPr>
            <p:ph type="title"/>
          </p:nvPr>
        </p:nvSpPr>
        <p:spPr/>
        <p:txBody>
          <a:bodyPr/>
          <a:lstStyle/>
          <a:p>
            <a:r>
              <a:rPr lang="en-US" dirty="0"/>
              <a:t>Stakeholder Matrix</a:t>
            </a:r>
          </a:p>
        </p:txBody>
      </p:sp>
    </p:spTree>
    <p:extLst>
      <p:ext uri="{BB962C8B-B14F-4D97-AF65-F5344CB8AC3E}">
        <p14:creationId xmlns:p14="http://schemas.microsoft.com/office/powerpoint/2010/main" val="2865644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07C25C7-56FC-4082-9AAA-A7743A530ADC}"/>
              </a:ext>
            </a:extLst>
          </p:cNvPr>
          <p:cNvSpPr>
            <a:spLocks noGrp="1"/>
          </p:cNvSpPr>
          <p:nvPr>
            <p:ph type="sldNum" sz="quarter" idx="10"/>
          </p:nvPr>
        </p:nvSpPr>
        <p:spPr/>
        <p:txBody>
          <a:bodyPr/>
          <a:lstStyle/>
          <a:p>
            <a:fld id="{6008F345-272B-4070-AF26-BA172EEA2059}" type="slidenum">
              <a:rPr lang="en-US" smtClean="0"/>
              <a:pPr/>
              <a:t>32</a:t>
            </a:fld>
            <a:endParaRPr lang="en-US" dirty="0"/>
          </a:p>
        </p:txBody>
      </p:sp>
      <p:sp>
        <p:nvSpPr>
          <p:cNvPr id="27" name="Arrow: Curved Right 26" title="Arrow used to link the Systems Engineering V Diagram to the ITS Planning Flow Diagram"/>
          <p:cNvSpPr/>
          <p:nvPr/>
        </p:nvSpPr>
        <p:spPr>
          <a:xfrm rot="604773">
            <a:off x="1060249" y="1808124"/>
            <a:ext cx="2506968" cy="4655928"/>
          </a:xfrm>
          <a:custGeom>
            <a:avLst/>
            <a:gdLst>
              <a:gd name="connsiteX0" fmla="*/ 0 w 1883803"/>
              <a:gd name="connsiteY0" fmla="*/ 1705984 h 4124960"/>
              <a:gd name="connsiteX1" fmla="*/ 1412852 w 1883803"/>
              <a:gd name="connsiteY1" fmla="*/ 3357796 h 4124960"/>
              <a:gd name="connsiteX2" fmla="*/ 1412852 w 1883803"/>
              <a:gd name="connsiteY2" fmla="*/ 3128886 h 4124960"/>
              <a:gd name="connsiteX3" fmla="*/ 1883803 w 1883803"/>
              <a:gd name="connsiteY3" fmla="*/ 3654009 h 4124960"/>
              <a:gd name="connsiteX4" fmla="*/ 1412852 w 1883803"/>
              <a:gd name="connsiteY4" fmla="*/ 4070788 h 4124960"/>
              <a:gd name="connsiteX5" fmla="*/ 1412852 w 1883803"/>
              <a:gd name="connsiteY5" fmla="*/ 3841878 h 4124960"/>
              <a:gd name="connsiteX6" fmla="*/ 0 w 1883803"/>
              <a:gd name="connsiteY6" fmla="*/ 2190066 h 4124960"/>
              <a:gd name="connsiteX7" fmla="*/ 0 w 1883803"/>
              <a:gd name="connsiteY7" fmla="*/ 1705984 h 4124960"/>
              <a:gd name="connsiteX0" fmla="*/ 1883803 w 1883803"/>
              <a:gd name="connsiteY0" fmla="*/ 484081 h 4124960"/>
              <a:gd name="connsiteX1" fmla="*/ 19056 w 1883803"/>
              <a:gd name="connsiteY1" fmla="*/ 1948024 h 4124960"/>
              <a:gd name="connsiteX2" fmla="*/ 531738 w 1883803"/>
              <a:gd name="connsiteY2" fmla="*/ 518072 h 4124960"/>
              <a:gd name="connsiteX3" fmla="*/ 1883802 w 1883803"/>
              <a:gd name="connsiteY3" fmla="*/ -1 h 4124960"/>
              <a:gd name="connsiteX4" fmla="*/ 1883803 w 1883803"/>
              <a:gd name="connsiteY4" fmla="*/ 484081 h 4124960"/>
              <a:gd name="connsiteX0" fmla="*/ 0 w 1883803"/>
              <a:gd name="connsiteY0" fmla="*/ 1705984 h 4124960"/>
              <a:gd name="connsiteX1" fmla="*/ 1412852 w 1883803"/>
              <a:gd name="connsiteY1" fmla="*/ 3357796 h 4124960"/>
              <a:gd name="connsiteX2" fmla="*/ 1412852 w 1883803"/>
              <a:gd name="connsiteY2" fmla="*/ 3128886 h 4124960"/>
              <a:gd name="connsiteX3" fmla="*/ 1883803 w 1883803"/>
              <a:gd name="connsiteY3" fmla="*/ 3654009 h 4124960"/>
              <a:gd name="connsiteX4" fmla="*/ 1412852 w 1883803"/>
              <a:gd name="connsiteY4" fmla="*/ 4070788 h 4124960"/>
              <a:gd name="connsiteX5" fmla="*/ 1412852 w 1883803"/>
              <a:gd name="connsiteY5" fmla="*/ 3841878 h 4124960"/>
              <a:gd name="connsiteX6" fmla="*/ 0 w 1883803"/>
              <a:gd name="connsiteY6" fmla="*/ 2190066 h 4124960"/>
              <a:gd name="connsiteX7" fmla="*/ 0 w 1883803"/>
              <a:gd name="connsiteY7" fmla="*/ 1705984 h 4124960"/>
              <a:gd name="connsiteX8" fmla="*/ 1883803 w 1883803"/>
              <a:gd name="connsiteY8" fmla="*/ 0 h 4124960"/>
              <a:gd name="connsiteX9" fmla="*/ 1883803 w 1883803"/>
              <a:gd name="connsiteY9" fmla="*/ 484081 h 4124960"/>
              <a:gd name="connsiteX10" fmla="*/ 19056 w 1883803"/>
              <a:gd name="connsiteY10" fmla="*/ 1948024 h 4124960"/>
              <a:gd name="connsiteX0" fmla="*/ 17 w 2105397"/>
              <a:gd name="connsiteY0" fmla="*/ 1705985 h 4070789"/>
              <a:gd name="connsiteX1" fmla="*/ 1412869 w 2105397"/>
              <a:gd name="connsiteY1" fmla="*/ 3357797 h 4070789"/>
              <a:gd name="connsiteX2" fmla="*/ 1412869 w 2105397"/>
              <a:gd name="connsiteY2" fmla="*/ 3128887 h 4070789"/>
              <a:gd name="connsiteX3" fmla="*/ 1883820 w 2105397"/>
              <a:gd name="connsiteY3" fmla="*/ 3654010 h 4070789"/>
              <a:gd name="connsiteX4" fmla="*/ 1412869 w 2105397"/>
              <a:gd name="connsiteY4" fmla="*/ 4070789 h 4070789"/>
              <a:gd name="connsiteX5" fmla="*/ 1412869 w 2105397"/>
              <a:gd name="connsiteY5" fmla="*/ 3841879 h 4070789"/>
              <a:gd name="connsiteX6" fmla="*/ 17 w 2105397"/>
              <a:gd name="connsiteY6" fmla="*/ 2190067 h 4070789"/>
              <a:gd name="connsiteX7" fmla="*/ 17 w 2105397"/>
              <a:gd name="connsiteY7" fmla="*/ 1705985 h 4070789"/>
              <a:gd name="connsiteX0" fmla="*/ 1883820 w 2105397"/>
              <a:gd name="connsiteY0" fmla="*/ 484082 h 4070789"/>
              <a:gd name="connsiteX1" fmla="*/ 19073 w 2105397"/>
              <a:gd name="connsiteY1" fmla="*/ 1948025 h 4070789"/>
              <a:gd name="connsiteX2" fmla="*/ 531755 w 2105397"/>
              <a:gd name="connsiteY2" fmla="*/ 518073 h 4070789"/>
              <a:gd name="connsiteX3" fmla="*/ 1883819 w 2105397"/>
              <a:gd name="connsiteY3" fmla="*/ 0 h 4070789"/>
              <a:gd name="connsiteX4" fmla="*/ 1883820 w 2105397"/>
              <a:gd name="connsiteY4" fmla="*/ 484082 h 4070789"/>
              <a:gd name="connsiteX0" fmla="*/ 17 w 2105397"/>
              <a:gd name="connsiteY0" fmla="*/ 1705985 h 4070789"/>
              <a:gd name="connsiteX1" fmla="*/ 1412869 w 2105397"/>
              <a:gd name="connsiteY1" fmla="*/ 3357797 h 4070789"/>
              <a:gd name="connsiteX2" fmla="*/ 1412869 w 2105397"/>
              <a:gd name="connsiteY2" fmla="*/ 3128887 h 4070789"/>
              <a:gd name="connsiteX3" fmla="*/ 1883820 w 2105397"/>
              <a:gd name="connsiteY3" fmla="*/ 3654010 h 4070789"/>
              <a:gd name="connsiteX4" fmla="*/ 1412869 w 2105397"/>
              <a:gd name="connsiteY4" fmla="*/ 4070789 h 4070789"/>
              <a:gd name="connsiteX5" fmla="*/ 1412869 w 2105397"/>
              <a:gd name="connsiteY5" fmla="*/ 3841879 h 4070789"/>
              <a:gd name="connsiteX6" fmla="*/ 17 w 2105397"/>
              <a:gd name="connsiteY6" fmla="*/ 2190067 h 4070789"/>
              <a:gd name="connsiteX7" fmla="*/ 17 w 2105397"/>
              <a:gd name="connsiteY7" fmla="*/ 1705985 h 4070789"/>
              <a:gd name="connsiteX8" fmla="*/ 1883820 w 2105397"/>
              <a:gd name="connsiteY8" fmla="*/ 1 h 4070789"/>
              <a:gd name="connsiteX9" fmla="*/ 2105397 w 2105397"/>
              <a:gd name="connsiteY9" fmla="*/ 1293705 h 4070789"/>
              <a:gd name="connsiteX10" fmla="*/ 19073 w 2105397"/>
              <a:gd name="connsiteY10" fmla="*/ 1948025 h 4070789"/>
              <a:gd name="connsiteX0" fmla="*/ 17 w 2130007"/>
              <a:gd name="connsiteY0" fmla="*/ 1705985 h 4070789"/>
              <a:gd name="connsiteX1" fmla="*/ 1412869 w 2130007"/>
              <a:gd name="connsiteY1" fmla="*/ 3357797 h 4070789"/>
              <a:gd name="connsiteX2" fmla="*/ 1412869 w 2130007"/>
              <a:gd name="connsiteY2" fmla="*/ 3128887 h 4070789"/>
              <a:gd name="connsiteX3" fmla="*/ 1883820 w 2130007"/>
              <a:gd name="connsiteY3" fmla="*/ 3654010 h 4070789"/>
              <a:gd name="connsiteX4" fmla="*/ 1412869 w 2130007"/>
              <a:gd name="connsiteY4" fmla="*/ 4070789 h 4070789"/>
              <a:gd name="connsiteX5" fmla="*/ 1412869 w 2130007"/>
              <a:gd name="connsiteY5" fmla="*/ 3841879 h 4070789"/>
              <a:gd name="connsiteX6" fmla="*/ 17 w 2130007"/>
              <a:gd name="connsiteY6" fmla="*/ 2190067 h 4070789"/>
              <a:gd name="connsiteX7" fmla="*/ 17 w 2130007"/>
              <a:gd name="connsiteY7" fmla="*/ 1705985 h 4070789"/>
              <a:gd name="connsiteX0" fmla="*/ 2130007 w 2130007"/>
              <a:gd name="connsiteY0" fmla="*/ 1359043 h 4070789"/>
              <a:gd name="connsiteX1" fmla="*/ 19073 w 2130007"/>
              <a:gd name="connsiteY1" fmla="*/ 1948025 h 4070789"/>
              <a:gd name="connsiteX2" fmla="*/ 531755 w 2130007"/>
              <a:gd name="connsiteY2" fmla="*/ 518073 h 4070789"/>
              <a:gd name="connsiteX3" fmla="*/ 1883819 w 2130007"/>
              <a:gd name="connsiteY3" fmla="*/ 0 h 4070789"/>
              <a:gd name="connsiteX4" fmla="*/ 2130007 w 2130007"/>
              <a:gd name="connsiteY4" fmla="*/ 1359043 h 4070789"/>
              <a:gd name="connsiteX0" fmla="*/ 17 w 2130007"/>
              <a:gd name="connsiteY0" fmla="*/ 1705985 h 4070789"/>
              <a:gd name="connsiteX1" fmla="*/ 1412869 w 2130007"/>
              <a:gd name="connsiteY1" fmla="*/ 3357797 h 4070789"/>
              <a:gd name="connsiteX2" fmla="*/ 1412869 w 2130007"/>
              <a:gd name="connsiteY2" fmla="*/ 3128887 h 4070789"/>
              <a:gd name="connsiteX3" fmla="*/ 1883820 w 2130007"/>
              <a:gd name="connsiteY3" fmla="*/ 3654010 h 4070789"/>
              <a:gd name="connsiteX4" fmla="*/ 1412869 w 2130007"/>
              <a:gd name="connsiteY4" fmla="*/ 4070789 h 4070789"/>
              <a:gd name="connsiteX5" fmla="*/ 1412869 w 2130007"/>
              <a:gd name="connsiteY5" fmla="*/ 3841879 h 4070789"/>
              <a:gd name="connsiteX6" fmla="*/ 17 w 2130007"/>
              <a:gd name="connsiteY6" fmla="*/ 2190067 h 4070789"/>
              <a:gd name="connsiteX7" fmla="*/ 17 w 2130007"/>
              <a:gd name="connsiteY7" fmla="*/ 1705985 h 4070789"/>
              <a:gd name="connsiteX8" fmla="*/ 1883820 w 2130007"/>
              <a:gd name="connsiteY8" fmla="*/ 1 h 4070789"/>
              <a:gd name="connsiteX9" fmla="*/ 2105397 w 2130007"/>
              <a:gd name="connsiteY9" fmla="*/ 1293705 h 4070789"/>
              <a:gd name="connsiteX10" fmla="*/ 19073 w 2130007"/>
              <a:gd name="connsiteY10" fmla="*/ 1948025 h 4070789"/>
              <a:gd name="connsiteX0" fmla="*/ 17 w 2461098"/>
              <a:gd name="connsiteY0" fmla="*/ 1705985 h 4070789"/>
              <a:gd name="connsiteX1" fmla="*/ 1412869 w 2461098"/>
              <a:gd name="connsiteY1" fmla="*/ 3357797 h 4070789"/>
              <a:gd name="connsiteX2" fmla="*/ 1412869 w 2461098"/>
              <a:gd name="connsiteY2" fmla="*/ 3128887 h 4070789"/>
              <a:gd name="connsiteX3" fmla="*/ 1883820 w 2461098"/>
              <a:gd name="connsiteY3" fmla="*/ 3654010 h 4070789"/>
              <a:gd name="connsiteX4" fmla="*/ 1412869 w 2461098"/>
              <a:gd name="connsiteY4" fmla="*/ 4070789 h 4070789"/>
              <a:gd name="connsiteX5" fmla="*/ 1412869 w 2461098"/>
              <a:gd name="connsiteY5" fmla="*/ 3841879 h 4070789"/>
              <a:gd name="connsiteX6" fmla="*/ 17 w 2461098"/>
              <a:gd name="connsiteY6" fmla="*/ 2190067 h 4070789"/>
              <a:gd name="connsiteX7" fmla="*/ 17 w 2461098"/>
              <a:gd name="connsiteY7" fmla="*/ 1705985 h 4070789"/>
              <a:gd name="connsiteX0" fmla="*/ 2130007 w 2461098"/>
              <a:gd name="connsiteY0" fmla="*/ 1359043 h 4070789"/>
              <a:gd name="connsiteX1" fmla="*/ 19073 w 2461098"/>
              <a:gd name="connsiteY1" fmla="*/ 1948025 h 4070789"/>
              <a:gd name="connsiteX2" fmla="*/ 531755 w 2461098"/>
              <a:gd name="connsiteY2" fmla="*/ 518073 h 4070789"/>
              <a:gd name="connsiteX3" fmla="*/ 1883819 w 2461098"/>
              <a:gd name="connsiteY3" fmla="*/ 0 h 4070789"/>
              <a:gd name="connsiteX4" fmla="*/ 2130007 w 2461098"/>
              <a:gd name="connsiteY4" fmla="*/ 1359043 h 4070789"/>
              <a:gd name="connsiteX0" fmla="*/ 17 w 2461098"/>
              <a:gd name="connsiteY0" fmla="*/ 1705985 h 4070789"/>
              <a:gd name="connsiteX1" fmla="*/ 1412869 w 2461098"/>
              <a:gd name="connsiteY1" fmla="*/ 3357797 h 4070789"/>
              <a:gd name="connsiteX2" fmla="*/ 1412869 w 2461098"/>
              <a:gd name="connsiteY2" fmla="*/ 3128887 h 4070789"/>
              <a:gd name="connsiteX3" fmla="*/ 1883820 w 2461098"/>
              <a:gd name="connsiteY3" fmla="*/ 3654010 h 4070789"/>
              <a:gd name="connsiteX4" fmla="*/ 1412869 w 2461098"/>
              <a:gd name="connsiteY4" fmla="*/ 4070789 h 4070789"/>
              <a:gd name="connsiteX5" fmla="*/ 1412869 w 2461098"/>
              <a:gd name="connsiteY5" fmla="*/ 3841879 h 4070789"/>
              <a:gd name="connsiteX6" fmla="*/ 17 w 2461098"/>
              <a:gd name="connsiteY6" fmla="*/ 2190067 h 4070789"/>
              <a:gd name="connsiteX7" fmla="*/ 17 w 2461098"/>
              <a:gd name="connsiteY7" fmla="*/ 1705985 h 4070789"/>
              <a:gd name="connsiteX8" fmla="*/ 1883820 w 2461098"/>
              <a:gd name="connsiteY8" fmla="*/ 1 h 4070789"/>
              <a:gd name="connsiteX9" fmla="*/ 2461098 w 2461098"/>
              <a:gd name="connsiteY9" fmla="*/ 1557063 h 4070789"/>
              <a:gd name="connsiteX10" fmla="*/ 19073 w 2461098"/>
              <a:gd name="connsiteY10" fmla="*/ 1948025 h 4070789"/>
              <a:gd name="connsiteX0" fmla="*/ 17 w 2461098"/>
              <a:gd name="connsiteY0" fmla="*/ 1705985 h 4070789"/>
              <a:gd name="connsiteX1" fmla="*/ 1412869 w 2461098"/>
              <a:gd name="connsiteY1" fmla="*/ 3357797 h 4070789"/>
              <a:gd name="connsiteX2" fmla="*/ 1412869 w 2461098"/>
              <a:gd name="connsiteY2" fmla="*/ 3128887 h 4070789"/>
              <a:gd name="connsiteX3" fmla="*/ 1883820 w 2461098"/>
              <a:gd name="connsiteY3" fmla="*/ 3654010 h 4070789"/>
              <a:gd name="connsiteX4" fmla="*/ 1412869 w 2461098"/>
              <a:gd name="connsiteY4" fmla="*/ 4070789 h 4070789"/>
              <a:gd name="connsiteX5" fmla="*/ 1412869 w 2461098"/>
              <a:gd name="connsiteY5" fmla="*/ 3841879 h 4070789"/>
              <a:gd name="connsiteX6" fmla="*/ 17 w 2461098"/>
              <a:gd name="connsiteY6" fmla="*/ 2190067 h 4070789"/>
              <a:gd name="connsiteX7" fmla="*/ 17 w 2461098"/>
              <a:gd name="connsiteY7" fmla="*/ 1705985 h 4070789"/>
              <a:gd name="connsiteX0" fmla="*/ 2130007 w 2461098"/>
              <a:gd name="connsiteY0" fmla="*/ 1359043 h 4070789"/>
              <a:gd name="connsiteX1" fmla="*/ 19073 w 2461098"/>
              <a:gd name="connsiteY1" fmla="*/ 1948025 h 4070789"/>
              <a:gd name="connsiteX2" fmla="*/ 531755 w 2461098"/>
              <a:gd name="connsiteY2" fmla="*/ 518073 h 4070789"/>
              <a:gd name="connsiteX3" fmla="*/ 1883819 w 2461098"/>
              <a:gd name="connsiteY3" fmla="*/ 0 h 4070789"/>
              <a:gd name="connsiteX4" fmla="*/ 2130007 w 2461098"/>
              <a:gd name="connsiteY4" fmla="*/ 1359043 h 4070789"/>
              <a:gd name="connsiteX0" fmla="*/ 17 w 2461098"/>
              <a:gd name="connsiteY0" fmla="*/ 1705985 h 4070789"/>
              <a:gd name="connsiteX1" fmla="*/ 1412869 w 2461098"/>
              <a:gd name="connsiteY1" fmla="*/ 3357797 h 4070789"/>
              <a:gd name="connsiteX2" fmla="*/ 1412869 w 2461098"/>
              <a:gd name="connsiteY2" fmla="*/ 3128887 h 4070789"/>
              <a:gd name="connsiteX3" fmla="*/ 1883820 w 2461098"/>
              <a:gd name="connsiteY3" fmla="*/ 3654010 h 4070789"/>
              <a:gd name="connsiteX4" fmla="*/ 1412869 w 2461098"/>
              <a:gd name="connsiteY4" fmla="*/ 4070789 h 4070789"/>
              <a:gd name="connsiteX5" fmla="*/ 1412869 w 2461098"/>
              <a:gd name="connsiteY5" fmla="*/ 3841879 h 4070789"/>
              <a:gd name="connsiteX6" fmla="*/ 17 w 2461098"/>
              <a:gd name="connsiteY6" fmla="*/ 2190067 h 4070789"/>
              <a:gd name="connsiteX7" fmla="*/ 17 w 2461098"/>
              <a:gd name="connsiteY7" fmla="*/ 1705985 h 4070789"/>
              <a:gd name="connsiteX8" fmla="*/ 1073479 w 2461098"/>
              <a:gd name="connsiteY8" fmla="*/ 480 h 4070789"/>
              <a:gd name="connsiteX9" fmla="*/ 2461098 w 2461098"/>
              <a:gd name="connsiteY9" fmla="*/ 1557063 h 4070789"/>
              <a:gd name="connsiteX10" fmla="*/ 19073 w 2461098"/>
              <a:gd name="connsiteY10" fmla="*/ 1948025 h 4070789"/>
              <a:gd name="connsiteX0" fmla="*/ 17 w 2461098"/>
              <a:gd name="connsiteY0" fmla="*/ 1705985 h 4070789"/>
              <a:gd name="connsiteX1" fmla="*/ 1412869 w 2461098"/>
              <a:gd name="connsiteY1" fmla="*/ 3357797 h 4070789"/>
              <a:gd name="connsiteX2" fmla="*/ 1412869 w 2461098"/>
              <a:gd name="connsiteY2" fmla="*/ 3128887 h 4070789"/>
              <a:gd name="connsiteX3" fmla="*/ 1883820 w 2461098"/>
              <a:gd name="connsiteY3" fmla="*/ 3654010 h 4070789"/>
              <a:gd name="connsiteX4" fmla="*/ 1412869 w 2461098"/>
              <a:gd name="connsiteY4" fmla="*/ 4070789 h 4070789"/>
              <a:gd name="connsiteX5" fmla="*/ 1412869 w 2461098"/>
              <a:gd name="connsiteY5" fmla="*/ 3841879 h 4070789"/>
              <a:gd name="connsiteX6" fmla="*/ 17 w 2461098"/>
              <a:gd name="connsiteY6" fmla="*/ 2190067 h 4070789"/>
              <a:gd name="connsiteX7" fmla="*/ 17 w 2461098"/>
              <a:gd name="connsiteY7" fmla="*/ 1705985 h 4070789"/>
              <a:gd name="connsiteX0" fmla="*/ 2130007 w 2461098"/>
              <a:gd name="connsiteY0" fmla="*/ 1359043 h 4070789"/>
              <a:gd name="connsiteX1" fmla="*/ 19073 w 2461098"/>
              <a:gd name="connsiteY1" fmla="*/ 1948025 h 4070789"/>
              <a:gd name="connsiteX2" fmla="*/ 531755 w 2461098"/>
              <a:gd name="connsiteY2" fmla="*/ 518073 h 4070789"/>
              <a:gd name="connsiteX3" fmla="*/ 1883819 w 2461098"/>
              <a:gd name="connsiteY3" fmla="*/ 0 h 4070789"/>
              <a:gd name="connsiteX4" fmla="*/ 2130007 w 2461098"/>
              <a:gd name="connsiteY4" fmla="*/ 1359043 h 4070789"/>
              <a:gd name="connsiteX0" fmla="*/ 17 w 2461098"/>
              <a:gd name="connsiteY0" fmla="*/ 1705985 h 4070789"/>
              <a:gd name="connsiteX1" fmla="*/ 1412869 w 2461098"/>
              <a:gd name="connsiteY1" fmla="*/ 3357797 h 4070789"/>
              <a:gd name="connsiteX2" fmla="*/ 1412869 w 2461098"/>
              <a:gd name="connsiteY2" fmla="*/ 3128887 h 4070789"/>
              <a:gd name="connsiteX3" fmla="*/ 1883820 w 2461098"/>
              <a:gd name="connsiteY3" fmla="*/ 3654010 h 4070789"/>
              <a:gd name="connsiteX4" fmla="*/ 1412869 w 2461098"/>
              <a:gd name="connsiteY4" fmla="*/ 4070789 h 4070789"/>
              <a:gd name="connsiteX5" fmla="*/ 1412869 w 2461098"/>
              <a:gd name="connsiteY5" fmla="*/ 3841879 h 4070789"/>
              <a:gd name="connsiteX6" fmla="*/ 17 w 2461098"/>
              <a:gd name="connsiteY6" fmla="*/ 2190067 h 4070789"/>
              <a:gd name="connsiteX7" fmla="*/ 17 w 2461098"/>
              <a:gd name="connsiteY7" fmla="*/ 1705985 h 4070789"/>
              <a:gd name="connsiteX8" fmla="*/ 1073479 w 2461098"/>
              <a:gd name="connsiteY8" fmla="*/ 480 h 4070789"/>
              <a:gd name="connsiteX9" fmla="*/ 2461098 w 2461098"/>
              <a:gd name="connsiteY9" fmla="*/ 1557063 h 4070789"/>
              <a:gd name="connsiteX10" fmla="*/ 19073 w 2461098"/>
              <a:gd name="connsiteY10" fmla="*/ 1948025 h 4070789"/>
              <a:gd name="connsiteX0" fmla="*/ 17 w 2461098"/>
              <a:gd name="connsiteY0" fmla="*/ 1705505 h 4070309"/>
              <a:gd name="connsiteX1" fmla="*/ 1412869 w 2461098"/>
              <a:gd name="connsiteY1" fmla="*/ 3357317 h 4070309"/>
              <a:gd name="connsiteX2" fmla="*/ 1412869 w 2461098"/>
              <a:gd name="connsiteY2" fmla="*/ 3128407 h 4070309"/>
              <a:gd name="connsiteX3" fmla="*/ 1883820 w 2461098"/>
              <a:gd name="connsiteY3" fmla="*/ 3653530 h 4070309"/>
              <a:gd name="connsiteX4" fmla="*/ 1412869 w 2461098"/>
              <a:gd name="connsiteY4" fmla="*/ 4070309 h 4070309"/>
              <a:gd name="connsiteX5" fmla="*/ 1412869 w 2461098"/>
              <a:gd name="connsiteY5" fmla="*/ 3841399 h 4070309"/>
              <a:gd name="connsiteX6" fmla="*/ 17 w 2461098"/>
              <a:gd name="connsiteY6" fmla="*/ 2189587 h 4070309"/>
              <a:gd name="connsiteX7" fmla="*/ 17 w 2461098"/>
              <a:gd name="connsiteY7" fmla="*/ 1705505 h 4070309"/>
              <a:gd name="connsiteX0" fmla="*/ 2130007 w 2461098"/>
              <a:gd name="connsiteY0" fmla="*/ 1358563 h 4070309"/>
              <a:gd name="connsiteX1" fmla="*/ 19073 w 2461098"/>
              <a:gd name="connsiteY1" fmla="*/ 1947545 h 4070309"/>
              <a:gd name="connsiteX2" fmla="*/ 531755 w 2461098"/>
              <a:gd name="connsiteY2" fmla="*/ 517593 h 4070309"/>
              <a:gd name="connsiteX3" fmla="*/ 1128397 w 2461098"/>
              <a:gd name="connsiteY3" fmla="*/ 21700 h 4070309"/>
              <a:gd name="connsiteX4" fmla="*/ 2130007 w 2461098"/>
              <a:gd name="connsiteY4" fmla="*/ 1358563 h 4070309"/>
              <a:gd name="connsiteX0" fmla="*/ 17 w 2461098"/>
              <a:gd name="connsiteY0" fmla="*/ 1705505 h 4070309"/>
              <a:gd name="connsiteX1" fmla="*/ 1412869 w 2461098"/>
              <a:gd name="connsiteY1" fmla="*/ 3357317 h 4070309"/>
              <a:gd name="connsiteX2" fmla="*/ 1412869 w 2461098"/>
              <a:gd name="connsiteY2" fmla="*/ 3128407 h 4070309"/>
              <a:gd name="connsiteX3" fmla="*/ 1883820 w 2461098"/>
              <a:gd name="connsiteY3" fmla="*/ 3653530 h 4070309"/>
              <a:gd name="connsiteX4" fmla="*/ 1412869 w 2461098"/>
              <a:gd name="connsiteY4" fmla="*/ 4070309 h 4070309"/>
              <a:gd name="connsiteX5" fmla="*/ 1412869 w 2461098"/>
              <a:gd name="connsiteY5" fmla="*/ 3841399 h 4070309"/>
              <a:gd name="connsiteX6" fmla="*/ 17 w 2461098"/>
              <a:gd name="connsiteY6" fmla="*/ 2189587 h 4070309"/>
              <a:gd name="connsiteX7" fmla="*/ 17 w 2461098"/>
              <a:gd name="connsiteY7" fmla="*/ 1705505 h 4070309"/>
              <a:gd name="connsiteX8" fmla="*/ 1073479 w 2461098"/>
              <a:gd name="connsiteY8" fmla="*/ 0 h 4070309"/>
              <a:gd name="connsiteX9" fmla="*/ 2461098 w 2461098"/>
              <a:gd name="connsiteY9" fmla="*/ 1556583 h 4070309"/>
              <a:gd name="connsiteX10" fmla="*/ 19073 w 2461098"/>
              <a:gd name="connsiteY10" fmla="*/ 1947545 h 4070309"/>
              <a:gd name="connsiteX0" fmla="*/ 17 w 2461098"/>
              <a:gd name="connsiteY0" fmla="*/ 1705505 h 4070309"/>
              <a:gd name="connsiteX1" fmla="*/ 1412869 w 2461098"/>
              <a:gd name="connsiteY1" fmla="*/ 3357317 h 4070309"/>
              <a:gd name="connsiteX2" fmla="*/ 1412869 w 2461098"/>
              <a:gd name="connsiteY2" fmla="*/ 3128407 h 4070309"/>
              <a:gd name="connsiteX3" fmla="*/ 1883820 w 2461098"/>
              <a:gd name="connsiteY3" fmla="*/ 3653530 h 4070309"/>
              <a:gd name="connsiteX4" fmla="*/ 1412869 w 2461098"/>
              <a:gd name="connsiteY4" fmla="*/ 4070309 h 4070309"/>
              <a:gd name="connsiteX5" fmla="*/ 1412869 w 2461098"/>
              <a:gd name="connsiteY5" fmla="*/ 3841399 h 4070309"/>
              <a:gd name="connsiteX6" fmla="*/ 17 w 2461098"/>
              <a:gd name="connsiteY6" fmla="*/ 2189587 h 4070309"/>
              <a:gd name="connsiteX7" fmla="*/ 17 w 2461098"/>
              <a:gd name="connsiteY7" fmla="*/ 1705505 h 4070309"/>
              <a:gd name="connsiteX0" fmla="*/ 2130007 w 2461098"/>
              <a:gd name="connsiteY0" fmla="*/ 1358563 h 4070309"/>
              <a:gd name="connsiteX1" fmla="*/ 19073 w 2461098"/>
              <a:gd name="connsiteY1" fmla="*/ 1947545 h 4070309"/>
              <a:gd name="connsiteX2" fmla="*/ 531755 w 2461098"/>
              <a:gd name="connsiteY2" fmla="*/ 517593 h 4070309"/>
              <a:gd name="connsiteX3" fmla="*/ 1128397 w 2461098"/>
              <a:gd name="connsiteY3" fmla="*/ 21700 h 4070309"/>
              <a:gd name="connsiteX4" fmla="*/ 2130007 w 2461098"/>
              <a:gd name="connsiteY4" fmla="*/ 1358563 h 4070309"/>
              <a:gd name="connsiteX0" fmla="*/ 17 w 2461098"/>
              <a:gd name="connsiteY0" fmla="*/ 1705505 h 4070309"/>
              <a:gd name="connsiteX1" fmla="*/ 1412869 w 2461098"/>
              <a:gd name="connsiteY1" fmla="*/ 3357317 h 4070309"/>
              <a:gd name="connsiteX2" fmla="*/ 1412869 w 2461098"/>
              <a:gd name="connsiteY2" fmla="*/ 3128407 h 4070309"/>
              <a:gd name="connsiteX3" fmla="*/ 1883820 w 2461098"/>
              <a:gd name="connsiteY3" fmla="*/ 3653530 h 4070309"/>
              <a:gd name="connsiteX4" fmla="*/ 1412869 w 2461098"/>
              <a:gd name="connsiteY4" fmla="*/ 4070309 h 4070309"/>
              <a:gd name="connsiteX5" fmla="*/ 1412869 w 2461098"/>
              <a:gd name="connsiteY5" fmla="*/ 3841399 h 4070309"/>
              <a:gd name="connsiteX6" fmla="*/ 17 w 2461098"/>
              <a:gd name="connsiteY6" fmla="*/ 2189587 h 4070309"/>
              <a:gd name="connsiteX7" fmla="*/ 17 w 2461098"/>
              <a:gd name="connsiteY7" fmla="*/ 1705505 h 4070309"/>
              <a:gd name="connsiteX8" fmla="*/ 1073479 w 2461098"/>
              <a:gd name="connsiteY8" fmla="*/ 0 h 4070309"/>
              <a:gd name="connsiteX9" fmla="*/ 2461098 w 2461098"/>
              <a:gd name="connsiteY9" fmla="*/ 1556583 h 4070309"/>
              <a:gd name="connsiteX10" fmla="*/ 19073 w 2461098"/>
              <a:gd name="connsiteY10" fmla="*/ 1947545 h 4070309"/>
              <a:gd name="connsiteX0" fmla="*/ 17 w 2461098"/>
              <a:gd name="connsiteY0" fmla="*/ 1705505 h 4070309"/>
              <a:gd name="connsiteX1" fmla="*/ 1412869 w 2461098"/>
              <a:gd name="connsiteY1" fmla="*/ 3357317 h 4070309"/>
              <a:gd name="connsiteX2" fmla="*/ 1412869 w 2461098"/>
              <a:gd name="connsiteY2" fmla="*/ 3128407 h 4070309"/>
              <a:gd name="connsiteX3" fmla="*/ 1883820 w 2461098"/>
              <a:gd name="connsiteY3" fmla="*/ 3653530 h 4070309"/>
              <a:gd name="connsiteX4" fmla="*/ 1412869 w 2461098"/>
              <a:gd name="connsiteY4" fmla="*/ 4070309 h 4070309"/>
              <a:gd name="connsiteX5" fmla="*/ 1412869 w 2461098"/>
              <a:gd name="connsiteY5" fmla="*/ 3841399 h 4070309"/>
              <a:gd name="connsiteX6" fmla="*/ 17 w 2461098"/>
              <a:gd name="connsiteY6" fmla="*/ 2189587 h 4070309"/>
              <a:gd name="connsiteX7" fmla="*/ 17 w 2461098"/>
              <a:gd name="connsiteY7" fmla="*/ 1705505 h 4070309"/>
              <a:gd name="connsiteX0" fmla="*/ 2288948 w 2461098"/>
              <a:gd name="connsiteY0" fmla="*/ 1394074 h 4070309"/>
              <a:gd name="connsiteX1" fmla="*/ 19073 w 2461098"/>
              <a:gd name="connsiteY1" fmla="*/ 1947545 h 4070309"/>
              <a:gd name="connsiteX2" fmla="*/ 531755 w 2461098"/>
              <a:gd name="connsiteY2" fmla="*/ 517593 h 4070309"/>
              <a:gd name="connsiteX3" fmla="*/ 1128397 w 2461098"/>
              <a:gd name="connsiteY3" fmla="*/ 21700 h 4070309"/>
              <a:gd name="connsiteX4" fmla="*/ 2288948 w 2461098"/>
              <a:gd name="connsiteY4" fmla="*/ 1394074 h 4070309"/>
              <a:gd name="connsiteX0" fmla="*/ 17 w 2461098"/>
              <a:gd name="connsiteY0" fmla="*/ 1705505 h 4070309"/>
              <a:gd name="connsiteX1" fmla="*/ 1412869 w 2461098"/>
              <a:gd name="connsiteY1" fmla="*/ 3357317 h 4070309"/>
              <a:gd name="connsiteX2" fmla="*/ 1412869 w 2461098"/>
              <a:gd name="connsiteY2" fmla="*/ 3128407 h 4070309"/>
              <a:gd name="connsiteX3" fmla="*/ 1883820 w 2461098"/>
              <a:gd name="connsiteY3" fmla="*/ 3653530 h 4070309"/>
              <a:gd name="connsiteX4" fmla="*/ 1412869 w 2461098"/>
              <a:gd name="connsiteY4" fmla="*/ 4070309 h 4070309"/>
              <a:gd name="connsiteX5" fmla="*/ 1412869 w 2461098"/>
              <a:gd name="connsiteY5" fmla="*/ 3841399 h 4070309"/>
              <a:gd name="connsiteX6" fmla="*/ 17 w 2461098"/>
              <a:gd name="connsiteY6" fmla="*/ 2189587 h 4070309"/>
              <a:gd name="connsiteX7" fmla="*/ 17 w 2461098"/>
              <a:gd name="connsiteY7" fmla="*/ 1705505 h 4070309"/>
              <a:gd name="connsiteX8" fmla="*/ 1073479 w 2461098"/>
              <a:gd name="connsiteY8" fmla="*/ 0 h 4070309"/>
              <a:gd name="connsiteX9" fmla="*/ 2461098 w 2461098"/>
              <a:gd name="connsiteY9" fmla="*/ 1556583 h 4070309"/>
              <a:gd name="connsiteX10" fmla="*/ 19073 w 2461098"/>
              <a:gd name="connsiteY10" fmla="*/ 1947545 h 4070309"/>
              <a:gd name="connsiteX0" fmla="*/ 17 w 2461098"/>
              <a:gd name="connsiteY0" fmla="*/ 1723584 h 4088388"/>
              <a:gd name="connsiteX1" fmla="*/ 1412869 w 2461098"/>
              <a:gd name="connsiteY1" fmla="*/ 3375396 h 4088388"/>
              <a:gd name="connsiteX2" fmla="*/ 1412869 w 2461098"/>
              <a:gd name="connsiteY2" fmla="*/ 3146486 h 4088388"/>
              <a:gd name="connsiteX3" fmla="*/ 1883820 w 2461098"/>
              <a:gd name="connsiteY3" fmla="*/ 3671609 h 4088388"/>
              <a:gd name="connsiteX4" fmla="*/ 1412869 w 2461098"/>
              <a:gd name="connsiteY4" fmla="*/ 4088388 h 4088388"/>
              <a:gd name="connsiteX5" fmla="*/ 1412869 w 2461098"/>
              <a:gd name="connsiteY5" fmla="*/ 3859478 h 4088388"/>
              <a:gd name="connsiteX6" fmla="*/ 17 w 2461098"/>
              <a:gd name="connsiteY6" fmla="*/ 2207666 h 4088388"/>
              <a:gd name="connsiteX7" fmla="*/ 17 w 2461098"/>
              <a:gd name="connsiteY7" fmla="*/ 1723584 h 4088388"/>
              <a:gd name="connsiteX0" fmla="*/ 2288948 w 2461098"/>
              <a:gd name="connsiteY0" fmla="*/ 1412153 h 4088388"/>
              <a:gd name="connsiteX1" fmla="*/ 19073 w 2461098"/>
              <a:gd name="connsiteY1" fmla="*/ 1965624 h 4088388"/>
              <a:gd name="connsiteX2" fmla="*/ 531755 w 2461098"/>
              <a:gd name="connsiteY2" fmla="*/ 535672 h 4088388"/>
              <a:gd name="connsiteX3" fmla="*/ 1280973 w 2461098"/>
              <a:gd name="connsiteY3" fmla="*/ 0 h 4088388"/>
              <a:gd name="connsiteX4" fmla="*/ 2288948 w 2461098"/>
              <a:gd name="connsiteY4" fmla="*/ 1412153 h 4088388"/>
              <a:gd name="connsiteX0" fmla="*/ 17 w 2461098"/>
              <a:gd name="connsiteY0" fmla="*/ 1723584 h 4088388"/>
              <a:gd name="connsiteX1" fmla="*/ 1412869 w 2461098"/>
              <a:gd name="connsiteY1" fmla="*/ 3375396 h 4088388"/>
              <a:gd name="connsiteX2" fmla="*/ 1412869 w 2461098"/>
              <a:gd name="connsiteY2" fmla="*/ 3146486 h 4088388"/>
              <a:gd name="connsiteX3" fmla="*/ 1883820 w 2461098"/>
              <a:gd name="connsiteY3" fmla="*/ 3671609 h 4088388"/>
              <a:gd name="connsiteX4" fmla="*/ 1412869 w 2461098"/>
              <a:gd name="connsiteY4" fmla="*/ 4088388 h 4088388"/>
              <a:gd name="connsiteX5" fmla="*/ 1412869 w 2461098"/>
              <a:gd name="connsiteY5" fmla="*/ 3859478 h 4088388"/>
              <a:gd name="connsiteX6" fmla="*/ 17 w 2461098"/>
              <a:gd name="connsiteY6" fmla="*/ 2207666 h 4088388"/>
              <a:gd name="connsiteX7" fmla="*/ 17 w 2461098"/>
              <a:gd name="connsiteY7" fmla="*/ 1723584 h 4088388"/>
              <a:gd name="connsiteX8" fmla="*/ 1073479 w 2461098"/>
              <a:gd name="connsiteY8" fmla="*/ 18079 h 4088388"/>
              <a:gd name="connsiteX9" fmla="*/ 2461098 w 2461098"/>
              <a:gd name="connsiteY9" fmla="*/ 1574662 h 4088388"/>
              <a:gd name="connsiteX10" fmla="*/ 19073 w 2461098"/>
              <a:gd name="connsiteY10" fmla="*/ 1965624 h 4088388"/>
              <a:gd name="connsiteX0" fmla="*/ 17 w 2461098"/>
              <a:gd name="connsiteY0" fmla="*/ 1705505 h 4070309"/>
              <a:gd name="connsiteX1" fmla="*/ 1412869 w 2461098"/>
              <a:gd name="connsiteY1" fmla="*/ 3357317 h 4070309"/>
              <a:gd name="connsiteX2" fmla="*/ 1412869 w 2461098"/>
              <a:gd name="connsiteY2" fmla="*/ 3128407 h 4070309"/>
              <a:gd name="connsiteX3" fmla="*/ 1883820 w 2461098"/>
              <a:gd name="connsiteY3" fmla="*/ 3653530 h 4070309"/>
              <a:gd name="connsiteX4" fmla="*/ 1412869 w 2461098"/>
              <a:gd name="connsiteY4" fmla="*/ 4070309 h 4070309"/>
              <a:gd name="connsiteX5" fmla="*/ 1412869 w 2461098"/>
              <a:gd name="connsiteY5" fmla="*/ 3841399 h 4070309"/>
              <a:gd name="connsiteX6" fmla="*/ 17 w 2461098"/>
              <a:gd name="connsiteY6" fmla="*/ 2189587 h 4070309"/>
              <a:gd name="connsiteX7" fmla="*/ 17 w 2461098"/>
              <a:gd name="connsiteY7" fmla="*/ 1705505 h 4070309"/>
              <a:gd name="connsiteX0" fmla="*/ 2288948 w 2461098"/>
              <a:gd name="connsiteY0" fmla="*/ 1394074 h 4070309"/>
              <a:gd name="connsiteX1" fmla="*/ 19073 w 2461098"/>
              <a:gd name="connsiteY1" fmla="*/ 1947545 h 4070309"/>
              <a:gd name="connsiteX2" fmla="*/ 531755 w 2461098"/>
              <a:gd name="connsiteY2" fmla="*/ 517593 h 4070309"/>
              <a:gd name="connsiteX3" fmla="*/ 1092754 w 2461098"/>
              <a:gd name="connsiteY3" fmla="*/ 12165 h 4070309"/>
              <a:gd name="connsiteX4" fmla="*/ 2288948 w 2461098"/>
              <a:gd name="connsiteY4" fmla="*/ 1394074 h 4070309"/>
              <a:gd name="connsiteX0" fmla="*/ 17 w 2461098"/>
              <a:gd name="connsiteY0" fmla="*/ 1705505 h 4070309"/>
              <a:gd name="connsiteX1" fmla="*/ 1412869 w 2461098"/>
              <a:gd name="connsiteY1" fmla="*/ 3357317 h 4070309"/>
              <a:gd name="connsiteX2" fmla="*/ 1412869 w 2461098"/>
              <a:gd name="connsiteY2" fmla="*/ 3128407 h 4070309"/>
              <a:gd name="connsiteX3" fmla="*/ 1883820 w 2461098"/>
              <a:gd name="connsiteY3" fmla="*/ 3653530 h 4070309"/>
              <a:gd name="connsiteX4" fmla="*/ 1412869 w 2461098"/>
              <a:gd name="connsiteY4" fmla="*/ 4070309 h 4070309"/>
              <a:gd name="connsiteX5" fmla="*/ 1412869 w 2461098"/>
              <a:gd name="connsiteY5" fmla="*/ 3841399 h 4070309"/>
              <a:gd name="connsiteX6" fmla="*/ 17 w 2461098"/>
              <a:gd name="connsiteY6" fmla="*/ 2189587 h 4070309"/>
              <a:gd name="connsiteX7" fmla="*/ 17 w 2461098"/>
              <a:gd name="connsiteY7" fmla="*/ 1705505 h 4070309"/>
              <a:gd name="connsiteX8" fmla="*/ 1073479 w 2461098"/>
              <a:gd name="connsiteY8" fmla="*/ 0 h 4070309"/>
              <a:gd name="connsiteX9" fmla="*/ 2461098 w 2461098"/>
              <a:gd name="connsiteY9" fmla="*/ 1556583 h 4070309"/>
              <a:gd name="connsiteX10" fmla="*/ 19073 w 2461098"/>
              <a:gd name="connsiteY10" fmla="*/ 1947545 h 407030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0" fmla="*/ 2288948 w 2461098"/>
              <a:gd name="connsiteY0" fmla="*/ 1455554 h 4131789"/>
              <a:gd name="connsiteX1" fmla="*/ 19073 w 2461098"/>
              <a:gd name="connsiteY1" fmla="*/ 2009025 h 4131789"/>
              <a:gd name="connsiteX2" fmla="*/ 531755 w 2461098"/>
              <a:gd name="connsiteY2" fmla="*/ 579073 h 4131789"/>
              <a:gd name="connsiteX3" fmla="*/ 1092754 w 2461098"/>
              <a:gd name="connsiteY3" fmla="*/ 73645 h 4131789"/>
              <a:gd name="connsiteX4" fmla="*/ 2288948 w 2461098"/>
              <a:gd name="connsiteY4" fmla="*/ 1455554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8" fmla="*/ 1171135 w 2461098"/>
              <a:gd name="connsiteY8" fmla="*/ 0 h 4131789"/>
              <a:gd name="connsiteX9" fmla="*/ 2461098 w 2461098"/>
              <a:gd name="connsiteY9" fmla="*/ 1618063 h 4131789"/>
              <a:gd name="connsiteX10" fmla="*/ 19073 w 2461098"/>
              <a:gd name="connsiteY10" fmla="*/ 2009025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0" fmla="*/ 2288948 w 2461098"/>
              <a:gd name="connsiteY0" fmla="*/ 1455554 h 4131789"/>
              <a:gd name="connsiteX1" fmla="*/ 19073 w 2461098"/>
              <a:gd name="connsiteY1" fmla="*/ 2009025 h 4131789"/>
              <a:gd name="connsiteX2" fmla="*/ 531755 w 2461098"/>
              <a:gd name="connsiteY2" fmla="*/ 579073 h 4131789"/>
              <a:gd name="connsiteX3" fmla="*/ 1092754 w 2461098"/>
              <a:gd name="connsiteY3" fmla="*/ 73645 h 4131789"/>
              <a:gd name="connsiteX4" fmla="*/ 2288948 w 2461098"/>
              <a:gd name="connsiteY4" fmla="*/ 1455554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8" fmla="*/ 1171135 w 2461098"/>
              <a:gd name="connsiteY8" fmla="*/ 0 h 4131789"/>
              <a:gd name="connsiteX9" fmla="*/ 2461098 w 2461098"/>
              <a:gd name="connsiteY9" fmla="*/ 1618063 h 4131789"/>
              <a:gd name="connsiteX10" fmla="*/ 19073 w 2461098"/>
              <a:gd name="connsiteY10" fmla="*/ 2009025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0" fmla="*/ 2288948 w 2461098"/>
              <a:gd name="connsiteY0" fmla="*/ 1455554 h 4131789"/>
              <a:gd name="connsiteX1" fmla="*/ 19073 w 2461098"/>
              <a:gd name="connsiteY1" fmla="*/ 2009025 h 4131789"/>
              <a:gd name="connsiteX2" fmla="*/ 531755 w 2461098"/>
              <a:gd name="connsiteY2" fmla="*/ 579073 h 4131789"/>
              <a:gd name="connsiteX3" fmla="*/ 1197685 w 2461098"/>
              <a:gd name="connsiteY3" fmla="*/ 49153 h 4131789"/>
              <a:gd name="connsiteX4" fmla="*/ 2288948 w 2461098"/>
              <a:gd name="connsiteY4" fmla="*/ 1455554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8" fmla="*/ 1171135 w 2461098"/>
              <a:gd name="connsiteY8" fmla="*/ 0 h 4131789"/>
              <a:gd name="connsiteX9" fmla="*/ 2461098 w 2461098"/>
              <a:gd name="connsiteY9" fmla="*/ 1618063 h 4131789"/>
              <a:gd name="connsiteX10" fmla="*/ 19073 w 2461098"/>
              <a:gd name="connsiteY10" fmla="*/ 2009025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0" fmla="*/ 2288948 w 2461098"/>
              <a:gd name="connsiteY0" fmla="*/ 1455554 h 4131789"/>
              <a:gd name="connsiteX1" fmla="*/ 19073 w 2461098"/>
              <a:gd name="connsiteY1" fmla="*/ 2009025 h 4131789"/>
              <a:gd name="connsiteX2" fmla="*/ 531755 w 2461098"/>
              <a:gd name="connsiteY2" fmla="*/ 579073 h 4131789"/>
              <a:gd name="connsiteX3" fmla="*/ 1197685 w 2461098"/>
              <a:gd name="connsiteY3" fmla="*/ 49153 h 4131789"/>
              <a:gd name="connsiteX4" fmla="*/ 2288948 w 2461098"/>
              <a:gd name="connsiteY4" fmla="*/ 1455554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8" fmla="*/ 1171135 w 2461098"/>
              <a:gd name="connsiteY8" fmla="*/ 0 h 4131789"/>
              <a:gd name="connsiteX9" fmla="*/ 2461098 w 2461098"/>
              <a:gd name="connsiteY9" fmla="*/ 1618063 h 4131789"/>
              <a:gd name="connsiteX10" fmla="*/ 19073 w 2461098"/>
              <a:gd name="connsiteY10" fmla="*/ 2009025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0" fmla="*/ 2288948 w 2461098"/>
              <a:gd name="connsiteY0" fmla="*/ 1455554 h 4131789"/>
              <a:gd name="connsiteX1" fmla="*/ 19073 w 2461098"/>
              <a:gd name="connsiteY1" fmla="*/ 2009025 h 4131789"/>
              <a:gd name="connsiteX2" fmla="*/ 531755 w 2461098"/>
              <a:gd name="connsiteY2" fmla="*/ 579073 h 4131789"/>
              <a:gd name="connsiteX3" fmla="*/ 1197685 w 2461098"/>
              <a:gd name="connsiteY3" fmla="*/ 49153 h 4131789"/>
              <a:gd name="connsiteX4" fmla="*/ 2288948 w 2461098"/>
              <a:gd name="connsiteY4" fmla="*/ 1455554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8" fmla="*/ 1171135 w 2461098"/>
              <a:gd name="connsiteY8" fmla="*/ 0 h 4131789"/>
              <a:gd name="connsiteX9" fmla="*/ 2461098 w 2461098"/>
              <a:gd name="connsiteY9" fmla="*/ 1618063 h 4131789"/>
              <a:gd name="connsiteX10" fmla="*/ 19073 w 2461098"/>
              <a:gd name="connsiteY10" fmla="*/ 2009025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0" fmla="*/ 2288948 w 2461098"/>
              <a:gd name="connsiteY0" fmla="*/ 1455554 h 4131789"/>
              <a:gd name="connsiteX1" fmla="*/ 19073 w 2461098"/>
              <a:gd name="connsiteY1" fmla="*/ 2009025 h 4131789"/>
              <a:gd name="connsiteX2" fmla="*/ 531755 w 2461098"/>
              <a:gd name="connsiteY2" fmla="*/ 579073 h 4131789"/>
              <a:gd name="connsiteX3" fmla="*/ 1197685 w 2461098"/>
              <a:gd name="connsiteY3" fmla="*/ 49153 h 4131789"/>
              <a:gd name="connsiteX4" fmla="*/ 2288948 w 2461098"/>
              <a:gd name="connsiteY4" fmla="*/ 1455554 h 4131789"/>
              <a:gd name="connsiteX0" fmla="*/ 17 w 2461098"/>
              <a:gd name="connsiteY0" fmla="*/ 1766985 h 4131789"/>
              <a:gd name="connsiteX1" fmla="*/ 1412869 w 2461098"/>
              <a:gd name="connsiteY1" fmla="*/ 3418797 h 4131789"/>
              <a:gd name="connsiteX2" fmla="*/ 1412869 w 2461098"/>
              <a:gd name="connsiteY2" fmla="*/ 3189887 h 4131789"/>
              <a:gd name="connsiteX3" fmla="*/ 1883820 w 2461098"/>
              <a:gd name="connsiteY3" fmla="*/ 3715010 h 4131789"/>
              <a:gd name="connsiteX4" fmla="*/ 1412869 w 2461098"/>
              <a:gd name="connsiteY4" fmla="*/ 4131789 h 4131789"/>
              <a:gd name="connsiteX5" fmla="*/ 1412869 w 2461098"/>
              <a:gd name="connsiteY5" fmla="*/ 3902879 h 4131789"/>
              <a:gd name="connsiteX6" fmla="*/ 17 w 2461098"/>
              <a:gd name="connsiteY6" fmla="*/ 2251067 h 4131789"/>
              <a:gd name="connsiteX7" fmla="*/ 17 w 2461098"/>
              <a:gd name="connsiteY7" fmla="*/ 1766985 h 4131789"/>
              <a:gd name="connsiteX8" fmla="*/ 1171135 w 2461098"/>
              <a:gd name="connsiteY8" fmla="*/ 0 h 4131789"/>
              <a:gd name="connsiteX9" fmla="*/ 2461098 w 2461098"/>
              <a:gd name="connsiteY9" fmla="*/ 1618063 h 4131789"/>
              <a:gd name="connsiteX10" fmla="*/ 19073 w 2461098"/>
              <a:gd name="connsiteY10" fmla="*/ 2009025 h 413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098" h="4131789" stroke="0" extrusionOk="0">
                <a:moveTo>
                  <a:pt x="17" y="1766985"/>
                </a:moveTo>
                <a:cubicBezTo>
                  <a:pt x="17" y="2544911"/>
                  <a:pt x="581135" y="3224315"/>
                  <a:pt x="1412869" y="3418797"/>
                </a:cubicBezTo>
                <a:lnTo>
                  <a:pt x="1412869" y="3189887"/>
                </a:lnTo>
                <a:lnTo>
                  <a:pt x="1883820" y="3715010"/>
                </a:lnTo>
                <a:lnTo>
                  <a:pt x="1412869" y="4131789"/>
                </a:lnTo>
                <a:lnTo>
                  <a:pt x="1412869" y="3902879"/>
                </a:lnTo>
                <a:cubicBezTo>
                  <a:pt x="581135" y="3708398"/>
                  <a:pt x="17" y="3028993"/>
                  <a:pt x="17" y="2251067"/>
                </a:cubicBezTo>
                <a:lnTo>
                  <a:pt x="17" y="1766985"/>
                </a:lnTo>
                <a:close/>
              </a:path>
              <a:path w="2461098" h="4131789" fill="darkenLess" stroke="0" extrusionOk="0">
                <a:moveTo>
                  <a:pt x="2288948" y="1455554"/>
                </a:moveTo>
                <a:cubicBezTo>
                  <a:pt x="1241240" y="1236750"/>
                  <a:pt x="152033" y="1168925"/>
                  <a:pt x="19073" y="2009025"/>
                </a:cubicBezTo>
                <a:cubicBezTo>
                  <a:pt x="-63672" y="1486202"/>
                  <a:pt x="125649" y="958154"/>
                  <a:pt x="531755" y="579073"/>
                </a:cubicBezTo>
                <a:cubicBezTo>
                  <a:pt x="886535" y="247903"/>
                  <a:pt x="684897" y="461772"/>
                  <a:pt x="1197685" y="49153"/>
                </a:cubicBezTo>
                <a:cubicBezTo>
                  <a:pt x="1197685" y="210514"/>
                  <a:pt x="2288948" y="1294193"/>
                  <a:pt x="2288948" y="1455554"/>
                </a:cubicBezTo>
                <a:close/>
              </a:path>
              <a:path w="2461098" h="4131789" fill="none" extrusionOk="0">
                <a:moveTo>
                  <a:pt x="17" y="1766985"/>
                </a:moveTo>
                <a:cubicBezTo>
                  <a:pt x="17" y="2544911"/>
                  <a:pt x="581135" y="3224315"/>
                  <a:pt x="1412869" y="3418797"/>
                </a:cubicBezTo>
                <a:lnTo>
                  <a:pt x="1412869" y="3189887"/>
                </a:lnTo>
                <a:lnTo>
                  <a:pt x="1883820" y="3715010"/>
                </a:lnTo>
                <a:lnTo>
                  <a:pt x="1412869" y="4131789"/>
                </a:lnTo>
                <a:lnTo>
                  <a:pt x="1412869" y="3902879"/>
                </a:lnTo>
                <a:cubicBezTo>
                  <a:pt x="581135" y="3708398"/>
                  <a:pt x="17" y="3028993"/>
                  <a:pt x="17" y="2251067"/>
                </a:cubicBezTo>
                <a:lnTo>
                  <a:pt x="17" y="1766985"/>
                </a:lnTo>
                <a:cubicBezTo>
                  <a:pt x="17" y="824796"/>
                  <a:pt x="421153" y="403582"/>
                  <a:pt x="1171135" y="0"/>
                </a:cubicBezTo>
                <a:cubicBezTo>
                  <a:pt x="1179139" y="30341"/>
                  <a:pt x="2461098" y="1456703"/>
                  <a:pt x="2461098" y="1618063"/>
                </a:cubicBezTo>
                <a:cubicBezTo>
                  <a:pt x="1511226" y="1467482"/>
                  <a:pt x="152033" y="1168925"/>
                  <a:pt x="19073" y="2009025"/>
                </a:cubicBezTo>
              </a:path>
            </a:pathLst>
          </a:custGeom>
          <a:gradFill>
            <a:gsLst>
              <a:gs pos="0">
                <a:schemeClr val="accent1">
                  <a:lumMod val="5000"/>
                  <a:lumOff val="95000"/>
                  <a:alpha val="25000"/>
                </a:schemeClr>
              </a:gs>
              <a:gs pos="41000">
                <a:srgbClr val="8EDAFA"/>
              </a:gs>
              <a:gs pos="83000">
                <a:srgbClr val="FFD51E"/>
              </a:gs>
              <a:gs pos="91857">
                <a:srgbClr val="97B5D7"/>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urved Right 25" title="Arrow used to link the Systems Engineering V Diagram to the ITS Planning Flow Diagram"/>
          <p:cNvSpPr/>
          <p:nvPr/>
        </p:nvSpPr>
        <p:spPr>
          <a:xfrm rot="20649487" flipH="1">
            <a:off x="5673050" y="2414199"/>
            <a:ext cx="3018386" cy="4085296"/>
          </a:xfrm>
          <a:custGeom>
            <a:avLst/>
            <a:gdLst>
              <a:gd name="connsiteX0" fmla="*/ 0 w 1943798"/>
              <a:gd name="connsiteY0" fmla="*/ 1731038 h 4191000"/>
              <a:gd name="connsiteX1" fmla="*/ 1457848 w 1943798"/>
              <a:gd name="connsiteY1" fmla="*/ 3407108 h 4191000"/>
              <a:gd name="connsiteX2" fmla="*/ 1457849 w 1943798"/>
              <a:gd name="connsiteY2" fmla="*/ 3164133 h 4191000"/>
              <a:gd name="connsiteX3" fmla="*/ 1943798 w 1943798"/>
              <a:gd name="connsiteY3" fmla="*/ 3705051 h 4191000"/>
              <a:gd name="connsiteX4" fmla="*/ 1457849 w 1943798"/>
              <a:gd name="connsiteY4" fmla="*/ 4136032 h 4191000"/>
              <a:gd name="connsiteX5" fmla="*/ 1457849 w 1943798"/>
              <a:gd name="connsiteY5" fmla="*/ 3893058 h 4191000"/>
              <a:gd name="connsiteX6" fmla="*/ 1 w 1943798"/>
              <a:gd name="connsiteY6" fmla="*/ 2216988 h 4191000"/>
              <a:gd name="connsiteX7" fmla="*/ 0 w 1943798"/>
              <a:gd name="connsiteY7" fmla="*/ 1731038 h 4191000"/>
              <a:gd name="connsiteX0" fmla="*/ 1943798 w 1943798"/>
              <a:gd name="connsiteY0" fmla="*/ 485950 h 4191000"/>
              <a:gd name="connsiteX1" fmla="*/ 19244 w 1943798"/>
              <a:gd name="connsiteY1" fmla="*/ 1974013 h 4191000"/>
              <a:gd name="connsiteX2" fmla="*/ 562475 w 1943798"/>
              <a:gd name="connsiteY2" fmla="*/ 513141 h 4191000"/>
              <a:gd name="connsiteX3" fmla="*/ 1943799 w 1943798"/>
              <a:gd name="connsiteY3" fmla="*/ 0 h 4191000"/>
              <a:gd name="connsiteX4" fmla="*/ 1943798 w 1943798"/>
              <a:gd name="connsiteY4" fmla="*/ 485950 h 4191000"/>
              <a:gd name="connsiteX0" fmla="*/ 0 w 1943798"/>
              <a:gd name="connsiteY0" fmla="*/ 1731038 h 4191000"/>
              <a:gd name="connsiteX1" fmla="*/ 1457848 w 1943798"/>
              <a:gd name="connsiteY1" fmla="*/ 3407108 h 4191000"/>
              <a:gd name="connsiteX2" fmla="*/ 1457849 w 1943798"/>
              <a:gd name="connsiteY2" fmla="*/ 3164133 h 4191000"/>
              <a:gd name="connsiteX3" fmla="*/ 1943798 w 1943798"/>
              <a:gd name="connsiteY3" fmla="*/ 3705051 h 4191000"/>
              <a:gd name="connsiteX4" fmla="*/ 1457849 w 1943798"/>
              <a:gd name="connsiteY4" fmla="*/ 4136032 h 4191000"/>
              <a:gd name="connsiteX5" fmla="*/ 1457849 w 1943798"/>
              <a:gd name="connsiteY5" fmla="*/ 3893058 h 4191000"/>
              <a:gd name="connsiteX6" fmla="*/ 1 w 1943798"/>
              <a:gd name="connsiteY6" fmla="*/ 2216988 h 4191000"/>
              <a:gd name="connsiteX7" fmla="*/ 0 w 1943798"/>
              <a:gd name="connsiteY7" fmla="*/ 1731038 h 4191000"/>
              <a:gd name="connsiteX8" fmla="*/ 1943798 w 1943798"/>
              <a:gd name="connsiteY8" fmla="*/ 0 h 4191000"/>
              <a:gd name="connsiteX9" fmla="*/ 1943798 w 1943798"/>
              <a:gd name="connsiteY9" fmla="*/ 485950 h 4191000"/>
              <a:gd name="connsiteX10" fmla="*/ 19244 w 1943798"/>
              <a:gd name="connsiteY10" fmla="*/ 1974013 h 4191000"/>
              <a:gd name="connsiteX0" fmla="*/ 18 w 2885541"/>
              <a:gd name="connsiteY0" fmla="*/ 1731038 h 4136032"/>
              <a:gd name="connsiteX1" fmla="*/ 1457866 w 2885541"/>
              <a:gd name="connsiteY1" fmla="*/ 3407108 h 4136032"/>
              <a:gd name="connsiteX2" fmla="*/ 1457867 w 2885541"/>
              <a:gd name="connsiteY2" fmla="*/ 3164133 h 4136032"/>
              <a:gd name="connsiteX3" fmla="*/ 1943816 w 2885541"/>
              <a:gd name="connsiteY3" fmla="*/ 3705051 h 4136032"/>
              <a:gd name="connsiteX4" fmla="*/ 1457867 w 2885541"/>
              <a:gd name="connsiteY4" fmla="*/ 4136032 h 4136032"/>
              <a:gd name="connsiteX5" fmla="*/ 1457867 w 2885541"/>
              <a:gd name="connsiteY5" fmla="*/ 3893058 h 4136032"/>
              <a:gd name="connsiteX6" fmla="*/ 19 w 2885541"/>
              <a:gd name="connsiteY6" fmla="*/ 2216988 h 4136032"/>
              <a:gd name="connsiteX7" fmla="*/ 18 w 2885541"/>
              <a:gd name="connsiteY7" fmla="*/ 1731038 h 4136032"/>
              <a:gd name="connsiteX0" fmla="*/ 1943816 w 2885541"/>
              <a:gd name="connsiteY0" fmla="*/ 485950 h 4136032"/>
              <a:gd name="connsiteX1" fmla="*/ 19262 w 2885541"/>
              <a:gd name="connsiteY1" fmla="*/ 1974013 h 4136032"/>
              <a:gd name="connsiteX2" fmla="*/ 562493 w 2885541"/>
              <a:gd name="connsiteY2" fmla="*/ 513141 h 4136032"/>
              <a:gd name="connsiteX3" fmla="*/ 1943817 w 2885541"/>
              <a:gd name="connsiteY3" fmla="*/ 0 h 4136032"/>
              <a:gd name="connsiteX4" fmla="*/ 1943816 w 2885541"/>
              <a:gd name="connsiteY4" fmla="*/ 485950 h 4136032"/>
              <a:gd name="connsiteX0" fmla="*/ 18 w 2885541"/>
              <a:gd name="connsiteY0" fmla="*/ 1731038 h 4136032"/>
              <a:gd name="connsiteX1" fmla="*/ 1457866 w 2885541"/>
              <a:gd name="connsiteY1" fmla="*/ 3407108 h 4136032"/>
              <a:gd name="connsiteX2" fmla="*/ 1457867 w 2885541"/>
              <a:gd name="connsiteY2" fmla="*/ 3164133 h 4136032"/>
              <a:gd name="connsiteX3" fmla="*/ 1943816 w 2885541"/>
              <a:gd name="connsiteY3" fmla="*/ 3705051 h 4136032"/>
              <a:gd name="connsiteX4" fmla="*/ 1457867 w 2885541"/>
              <a:gd name="connsiteY4" fmla="*/ 4136032 h 4136032"/>
              <a:gd name="connsiteX5" fmla="*/ 1457867 w 2885541"/>
              <a:gd name="connsiteY5" fmla="*/ 3893058 h 4136032"/>
              <a:gd name="connsiteX6" fmla="*/ 19 w 2885541"/>
              <a:gd name="connsiteY6" fmla="*/ 2216988 h 4136032"/>
              <a:gd name="connsiteX7" fmla="*/ 18 w 2885541"/>
              <a:gd name="connsiteY7" fmla="*/ 1731038 h 4136032"/>
              <a:gd name="connsiteX8" fmla="*/ 1943816 w 2885541"/>
              <a:gd name="connsiteY8" fmla="*/ 0 h 4136032"/>
              <a:gd name="connsiteX9" fmla="*/ 2885541 w 2885541"/>
              <a:gd name="connsiteY9" fmla="*/ 1292439 h 4136032"/>
              <a:gd name="connsiteX10" fmla="*/ 19262 w 2885541"/>
              <a:gd name="connsiteY10" fmla="*/ 1974013 h 4136032"/>
              <a:gd name="connsiteX0" fmla="*/ 18 w 2885541"/>
              <a:gd name="connsiteY0" fmla="*/ 1731038 h 4136032"/>
              <a:gd name="connsiteX1" fmla="*/ 1457866 w 2885541"/>
              <a:gd name="connsiteY1" fmla="*/ 3407108 h 4136032"/>
              <a:gd name="connsiteX2" fmla="*/ 1457867 w 2885541"/>
              <a:gd name="connsiteY2" fmla="*/ 3164133 h 4136032"/>
              <a:gd name="connsiteX3" fmla="*/ 1943816 w 2885541"/>
              <a:gd name="connsiteY3" fmla="*/ 3705051 h 4136032"/>
              <a:gd name="connsiteX4" fmla="*/ 1457867 w 2885541"/>
              <a:gd name="connsiteY4" fmla="*/ 4136032 h 4136032"/>
              <a:gd name="connsiteX5" fmla="*/ 1457867 w 2885541"/>
              <a:gd name="connsiteY5" fmla="*/ 3893058 h 4136032"/>
              <a:gd name="connsiteX6" fmla="*/ 19 w 2885541"/>
              <a:gd name="connsiteY6" fmla="*/ 2216988 h 4136032"/>
              <a:gd name="connsiteX7" fmla="*/ 18 w 2885541"/>
              <a:gd name="connsiteY7" fmla="*/ 1731038 h 4136032"/>
              <a:gd name="connsiteX0" fmla="*/ 2773934 w 2885541"/>
              <a:gd name="connsiteY0" fmla="*/ 1271304 h 4136032"/>
              <a:gd name="connsiteX1" fmla="*/ 19262 w 2885541"/>
              <a:gd name="connsiteY1" fmla="*/ 1974013 h 4136032"/>
              <a:gd name="connsiteX2" fmla="*/ 562493 w 2885541"/>
              <a:gd name="connsiteY2" fmla="*/ 513141 h 4136032"/>
              <a:gd name="connsiteX3" fmla="*/ 1943817 w 2885541"/>
              <a:gd name="connsiteY3" fmla="*/ 0 h 4136032"/>
              <a:gd name="connsiteX4" fmla="*/ 2773934 w 2885541"/>
              <a:gd name="connsiteY4" fmla="*/ 1271304 h 4136032"/>
              <a:gd name="connsiteX0" fmla="*/ 18 w 2885541"/>
              <a:gd name="connsiteY0" fmla="*/ 1731038 h 4136032"/>
              <a:gd name="connsiteX1" fmla="*/ 1457866 w 2885541"/>
              <a:gd name="connsiteY1" fmla="*/ 3407108 h 4136032"/>
              <a:gd name="connsiteX2" fmla="*/ 1457867 w 2885541"/>
              <a:gd name="connsiteY2" fmla="*/ 3164133 h 4136032"/>
              <a:gd name="connsiteX3" fmla="*/ 1943816 w 2885541"/>
              <a:gd name="connsiteY3" fmla="*/ 3705051 h 4136032"/>
              <a:gd name="connsiteX4" fmla="*/ 1457867 w 2885541"/>
              <a:gd name="connsiteY4" fmla="*/ 4136032 h 4136032"/>
              <a:gd name="connsiteX5" fmla="*/ 1457867 w 2885541"/>
              <a:gd name="connsiteY5" fmla="*/ 3893058 h 4136032"/>
              <a:gd name="connsiteX6" fmla="*/ 19 w 2885541"/>
              <a:gd name="connsiteY6" fmla="*/ 2216988 h 4136032"/>
              <a:gd name="connsiteX7" fmla="*/ 18 w 2885541"/>
              <a:gd name="connsiteY7" fmla="*/ 1731038 h 4136032"/>
              <a:gd name="connsiteX8" fmla="*/ 1943816 w 2885541"/>
              <a:gd name="connsiteY8" fmla="*/ 0 h 4136032"/>
              <a:gd name="connsiteX9" fmla="*/ 2885541 w 2885541"/>
              <a:gd name="connsiteY9" fmla="*/ 1292439 h 4136032"/>
              <a:gd name="connsiteX10" fmla="*/ 19262 w 2885541"/>
              <a:gd name="connsiteY10" fmla="*/ 1974013 h 4136032"/>
              <a:gd name="connsiteX0" fmla="*/ 17472 w 2902995"/>
              <a:gd name="connsiteY0" fmla="*/ 1731038 h 4136032"/>
              <a:gd name="connsiteX1" fmla="*/ 1475320 w 2902995"/>
              <a:gd name="connsiteY1" fmla="*/ 3407108 h 4136032"/>
              <a:gd name="connsiteX2" fmla="*/ 1475321 w 2902995"/>
              <a:gd name="connsiteY2" fmla="*/ 3164133 h 4136032"/>
              <a:gd name="connsiteX3" fmla="*/ 1961270 w 2902995"/>
              <a:gd name="connsiteY3" fmla="*/ 3705051 h 4136032"/>
              <a:gd name="connsiteX4" fmla="*/ 1475321 w 2902995"/>
              <a:gd name="connsiteY4" fmla="*/ 4136032 h 4136032"/>
              <a:gd name="connsiteX5" fmla="*/ 1475321 w 2902995"/>
              <a:gd name="connsiteY5" fmla="*/ 3893058 h 4136032"/>
              <a:gd name="connsiteX6" fmla="*/ 17473 w 2902995"/>
              <a:gd name="connsiteY6" fmla="*/ 2216988 h 4136032"/>
              <a:gd name="connsiteX7" fmla="*/ 17472 w 2902995"/>
              <a:gd name="connsiteY7" fmla="*/ 1731038 h 4136032"/>
              <a:gd name="connsiteX0" fmla="*/ 2791388 w 2902995"/>
              <a:gd name="connsiteY0" fmla="*/ 1271304 h 4136032"/>
              <a:gd name="connsiteX1" fmla="*/ 36716 w 2902995"/>
              <a:gd name="connsiteY1" fmla="*/ 1974013 h 4136032"/>
              <a:gd name="connsiteX2" fmla="*/ 417923 w 2902995"/>
              <a:gd name="connsiteY2" fmla="*/ 717534 h 4136032"/>
              <a:gd name="connsiteX3" fmla="*/ 1961271 w 2902995"/>
              <a:gd name="connsiteY3" fmla="*/ 0 h 4136032"/>
              <a:gd name="connsiteX4" fmla="*/ 2791388 w 2902995"/>
              <a:gd name="connsiteY4" fmla="*/ 1271304 h 4136032"/>
              <a:gd name="connsiteX0" fmla="*/ 17472 w 2902995"/>
              <a:gd name="connsiteY0" fmla="*/ 1731038 h 4136032"/>
              <a:gd name="connsiteX1" fmla="*/ 1475320 w 2902995"/>
              <a:gd name="connsiteY1" fmla="*/ 3407108 h 4136032"/>
              <a:gd name="connsiteX2" fmla="*/ 1475321 w 2902995"/>
              <a:gd name="connsiteY2" fmla="*/ 3164133 h 4136032"/>
              <a:gd name="connsiteX3" fmla="*/ 1961270 w 2902995"/>
              <a:gd name="connsiteY3" fmla="*/ 3705051 h 4136032"/>
              <a:gd name="connsiteX4" fmla="*/ 1475321 w 2902995"/>
              <a:gd name="connsiteY4" fmla="*/ 4136032 h 4136032"/>
              <a:gd name="connsiteX5" fmla="*/ 1475321 w 2902995"/>
              <a:gd name="connsiteY5" fmla="*/ 3893058 h 4136032"/>
              <a:gd name="connsiteX6" fmla="*/ 17473 w 2902995"/>
              <a:gd name="connsiteY6" fmla="*/ 2216988 h 4136032"/>
              <a:gd name="connsiteX7" fmla="*/ 17472 w 2902995"/>
              <a:gd name="connsiteY7" fmla="*/ 1731038 h 4136032"/>
              <a:gd name="connsiteX8" fmla="*/ 1961270 w 2902995"/>
              <a:gd name="connsiteY8" fmla="*/ 0 h 4136032"/>
              <a:gd name="connsiteX9" fmla="*/ 2902995 w 2902995"/>
              <a:gd name="connsiteY9" fmla="*/ 1292439 h 4136032"/>
              <a:gd name="connsiteX10" fmla="*/ 36716 w 2902995"/>
              <a:gd name="connsiteY10" fmla="*/ 1974013 h 4136032"/>
              <a:gd name="connsiteX0" fmla="*/ 132863 w 3018386"/>
              <a:gd name="connsiteY0" fmla="*/ 1731038 h 4136032"/>
              <a:gd name="connsiteX1" fmla="*/ 1590711 w 3018386"/>
              <a:gd name="connsiteY1" fmla="*/ 3407108 h 4136032"/>
              <a:gd name="connsiteX2" fmla="*/ 1590712 w 3018386"/>
              <a:gd name="connsiteY2" fmla="*/ 3164133 h 4136032"/>
              <a:gd name="connsiteX3" fmla="*/ 2076661 w 3018386"/>
              <a:gd name="connsiteY3" fmla="*/ 3705051 h 4136032"/>
              <a:gd name="connsiteX4" fmla="*/ 1590712 w 3018386"/>
              <a:gd name="connsiteY4" fmla="*/ 4136032 h 4136032"/>
              <a:gd name="connsiteX5" fmla="*/ 1590712 w 3018386"/>
              <a:gd name="connsiteY5" fmla="*/ 3893058 h 4136032"/>
              <a:gd name="connsiteX6" fmla="*/ 132864 w 3018386"/>
              <a:gd name="connsiteY6" fmla="*/ 2216988 h 4136032"/>
              <a:gd name="connsiteX7" fmla="*/ 132863 w 3018386"/>
              <a:gd name="connsiteY7" fmla="*/ 1731038 h 4136032"/>
              <a:gd name="connsiteX0" fmla="*/ 2906779 w 3018386"/>
              <a:gd name="connsiteY0" fmla="*/ 1271304 h 4136032"/>
              <a:gd name="connsiteX1" fmla="*/ 152107 w 3018386"/>
              <a:gd name="connsiteY1" fmla="*/ 1974013 h 4136032"/>
              <a:gd name="connsiteX2" fmla="*/ 533314 w 3018386"/>
              <a:gd name="connsiteY2" fmla="*/ 717534 h 4136032"/>
              <a:gd name="connsiteX3" fmla="*/ 2076662 w 3018386"/>
              <a:gd name="connsiteY3" fmla="*/ 0 h 4136032"/>
              <a:gd name="connsiteX4" fmla="*/ 2906779 w 3018386"/>
              <a:gd name="connsiteY4" fmla="*/ 1271304 h 4136032"/>
              <a:gd name="connsiteX0" fmla="*/ 132863 w 3018386"/>
              <a:gd name="connsiteY0" fmla="*/ 1731038 h 4136032"/>
              <a:gd name="connsiteX1" fmla="*/ 1590711 w 3018386"/>
              <a:gd name="connsiteY1" fmla="*/ 3407108 h 4136032"/>
              <a:gd name="connsiteX2" fmla="*/ 1590712 w 3018386"/>
              <a:gd name="connsiteY2" fmla="*/ 3164133 h 4136032"/>
              <a:gd name="connsiteX3" fmla="*/ 2076661 w 3018386"/>
              <a:gd name="connsiteY3" fmla="*/ 3705051 h 4136032"/>
              <a:gd name="connsiteX4" fmla="*/ 1590712 w 3018386"/>
              <a:gd name="connsiteY4" fmla="*/ 4136032 h 4136032"/>
              <a:gd name="connsiteX5" fmla="*/ 1590712 w 3018386"/>
              <a:gd name="connsiteY5" fmla="*/ 3893058 h 4136032"/>
              <a:gd name="connsiteX6" fmla="*/ 132864 w 3018386"/>
              <a:gd name="connsiteY6" fmla="*/ 2216988 h 4136032"/>
              <a:gd name="connsiteX7" fmla="*/ 132863 w 3018386"/>
              <a:gd name="connsiteY7" fmla="*/ 1731038 h 4136032"/>
              <a:gd name="connsiteX8" fmla="*/ 1926527 w 3018386"/>
              <a:gd name="connsiteY8" fmla="*/ 60205 h 4136032"/>
              <a:gd name="connsiteX9" fmla="*/ 3018386 w 3018386"/>
              <a:gd name="connsiteY9" fmla="*/ 1292439 h 4136032"/>
              <a:gd name="connsiteX10" fmla="*/ 152107 w 3018386"/>
              <a:gd name="connsiteY10" fmla="*/ 1974013 h 4136032"/>
              <a:gd name="connsiteX0" fmla="*/ 132863 w 3018386"/>
              <a:gd name="connsiteY0" fmla="*/ 1731038 h 4136032"/>
              <a:gd name="connsiteX1" fmla="*/ 1590711 w 3018386"/>
              <a:gd name="connsiteY1" fmla="*/ 3407108 h 4136032"/>
              <a:gd name="connsiteX2" fmla="*/ 1590712 w 3018386"/>
              <a:gd name="connsiteY2" fmla="*/ 3164133 h 4136032"/>
              <a:gd name="connsiteX3" fmla="*/ 2076661 w 3018386"/>
              <a:gd name="connsiteY3" fmla="*/ 3705051 h 4136032"/>
              <a:gd name="connsiteX4" fmla="*/ 1590712 w 3018386"/>
              <a:gd name="connsiteY4" fmla="*/ 4136032 h 4136032"/>
              <a:gd name="connsiteX5" fmla="*/ 1590712 w 3018386"/>
              <a:gd name="connsiteY5" fmla="*/ 3893058 h 4136032"/>
              <a:gd name="connsiteX6" fmla="*/ 132864 w 3018386"/>
              <a:gd name="connsiteY6" fmla="*/ 2216988 h 4136032"/>
              <a:gd name="connsiteX7" fmla="*/ 132863 w 3018386"/>
              <a:gd name="connsiteY7" fmla="*/ 1731038 h 4136032"/>
              <a:gd name="connsiteX0" fmla="*/ 2906779 w 3018386"/>
              <a:gd name="connsiteY0" fmla="*/ 1271304 h 4136032"/>
              <a:gd name="connsiteX1" fmla="*/ 152107 w 3018386"/>
              <a:gd name="connsiteY1" fmla="*/ 1974013 h 4136032"/>
              <a:gd name="connsiteX2" fmla="*/ 533314 w 3018386"/>
              <a:gd name="connsiteY2" fmla="*/ 717534 h 4136032"/>
              <a:gd name="connsiteX3" fmla="*/ 2076662 w 3018386"/>
              <a:gd name="connsiteY3" fmla="*/ 0 h 4136032"/>
              <a:gd name="connsiteX4" fmla="*/ 2906779 w 3018386"/>
              <a:gd name="connsiteY4" fmla="*/ 1271304 h 4136032"/>
              <a:gd name="connsiteX0" fmla="*/ 132863 w 3018386"/>
              <a:gd name="connsiteY0" fmla="*/ 1731038 h 4136032"/>
              <a:gd name="connsiteX1" fmla="*/ 1590711 w 3018386"/>
              <a:gd name="connsiteY1" fmla="*/ 3407108 h 4136032"/>
              <a:gd name="connsiteX2" fmla="*/ 1590712 w 3018386"/>
              <a:gd name="connsiteY2" fmla="*/ 3164133 h 4136032"/>
              <a:gd name="connsiteX3" fmla="*/ 2076661 w 3018386"/>
              <a:gd name="connsiteY3" fmla="*/ 3705051 h 4136032"/>
              <a:gd name="connsiteX4" fmla="*/ 1590712 w 3018386"/>
              <a:gd name="connsiteY4" fmla="*/ 4136032 h 4136032"/>
              <a:gd name="connsiteX5" fmla="*/ 1590712 w 3018386"/>
              <a:gd name="connsiteY5" fmla="*/ 3893058 h 4136032"/>
              <a:gd name="connsiteX6" fmla="*/ 132864 w 3018386"/>
              <a:gd name="connsiteY6" fmla="*/ 2216988 h 4136032"/>
              <a:gd name="connsiteX7" fmla="*/ 132863 w 3018386"/>
              <a:gd name="connsiteY7" fmla="*/ 1731038 h 4136032"/>
              <a:gd name="connsiteX8" fmla="*/ 1926527 w 3018386"/>
              <a:gd name="connsiteY8" fmla="*/ 60205 h 4136032"/>
              <a:gd name="connsiteX9" fmla="*/ 3018386 w 3018386"/>
              <a:gd name="connsiteY9" fmla="*/ 1292439 h 4136032"/>
              <a:gd name="connsiteX10" fmla="*/ 152107 w 3018386"/>
              <a:gd name="connsiteY10" fmla="*/ 1974013 h 4136032"/>
              <a:gd name="connsiteX0" fmla="*/ 132863 w 3018386"/>
              <a:gd name="connsiteY0" fmla="*/ 1680302 h 4085296"/>
              <a:gd name="connsiteX1" fmla="*/ 1590711 w 3018386"/>
              <a:gd name="connsiteY1" fmla="*/ 3356372 h 4085296"/>
              <a:gd name="connsiteX2" fmla="*/ 1590712 w 3018386"/>
              <a:gd name="connsiteY2" fmla="*/ 3113397 h 4085296"/>
              <a:gd name="connsiteX3" fmla="*/ 2076661 w 3018386"/>
              <a:gd name="connsiteY3" fmla="*/ 3654315 h 4085296"/>
              <a:gd name="connsiteX4" fmla="*/ 1590712 w 3018386"/>
              <a:gd name="connsiteY4" fmla="*/ 4085296 h 4085296"/>
              <a:gd name="connsiteX5" fmla="*/ 1590712 w 3018386"/>
              <a:gd name="connsiteY5" fmla="*/ 3842322 h 4085296"/>
              <a:gd name="connsiteX6" fmla="*/ 132864 w 3018386"/>
              <a:gd name="connsiteY6" fmla="*/ 2166252 h 4085296"/>
              <a:gd name="connsiteX7" fmla="*/ 132863 w 3018386"/>
              <a:gd name="connsiteY7" fmla="*/ 1680302 h 4085296"/>
              <a:gd name="connsiteX0" fmla="*/ 2906779 w 3018386"/>
              <a:gd name="connsiteY0" fmla="*/ 1220568 h 4085296"/>
              <a:gd name="connsiteX1" fmla="*/ 152107 w 3018386"/>
              <a:gd name="connsiteY1" fmla="*/ 1923277 h 4085296"/>
              <a:gd name="connsiteX2" fmla="*/ 533314 w 3018386"/>
              <a:gd name="connsiteY2" fmla="*/ 666798 h 4085296"/>
              <a:gd name="connsiteX3" fmla="*/ 1835831 w 3018386"/>
              <a:gd name="connsiteY3" fmla="*/ 0 h 4085296"/>
              <a:gd name="connsiteX4" fmla="*/ 2906779 w 3018386"/>
              <a:gd name="connsiteY4" fmla="*/ 1220568 h 4085296"/>
              <a:gd name="connsiteX0" fmla="*/ 132863 w 3018386"/>
              <a:gd name="connsiteY0" fmla="*/ 1680302 h 4085296"/>
              <a:gd name="connsiteX1" fmla="*/ 1590711 w 3018386"/>
              <a:gd name="connsiteY1" fmla="*/ 3356372 h 4085296"/>
              <a:gd name="connsiteX2" fmla="*/ 1590712 w 3018386"/>
              <a:gd name="connsiteY2" fmla="*/ 3113397 h 4085296"/>
              <a:gd name="connsiteX3" fmla="*/ 2076661 w 3018386"/>
              <a:gd name="connsiteY3" fmla="*/ 3654315 h 4085296"/>
              <a:gd name="connsiteX4" fmla="*/ 1590712 w 3018386"/>
              <a:gd name="connsiteY4" fmla="*/ 4085296 h 4085296"/>
              <a:gd name="connsiteX5" fmla="*/ 1590712 w 3018386"/>
              <a:gd name="connsiteY5" fmla="*/ 3842322 h 4085296"/>
              <a:gd name="connsiteX6" fmla="*/ 132864 w 3018386"/>
              <a:gd name="connsiteY6" fmla="*/ 2166252 h 4085296"/>
              <a:gd name="connsiteX7" fmla="*/ 132863 w 3018386"/>
              <a:gd name="connsiteY7" fmla="*/ 1680302 h 4085296"/>
              <a:gd name="connsiteX8" fmla="*/ 1926527 w 3018386"/>
              <a:gd name="connsiteY8" fmla="*/ 9469 h 4085296"/>
              <a:gd name="connsiteX9" fmla="*/ 3018386 w 3018386"/>
              <a:gd name="connsiteY9" fmla="*/ 1241703 h 4085296"/>
              <a:gd name="connsiteX10" fmla="*/ 152107 w 3018386"/>
              <a:gd name="connsiteY10" fmla="*/ 1923277 h 4085296"/>
              <a:gd name="connsiteX0" fmla="*/ 132863 w 3018386"/>
              <a:gd name="connsiteY0" fmla="*/ 1680302 h 4085296"/>
              <a:gd name="connsiteX1" fmla="*/ 1590711 w 3018386"/>
              <a:gd name="connsiteY1" fmla="*/ 3356372 h 4085296"/>
              <a:gd name="connsiteX2" fmla="*/ 1590712 w 3018386"/>
              <a:gd name="connsiteY2" fmla="*/ 3113397 h 4085296"/>
              <a:gd name="connsiteX3" fmla="*/ 2076661 w 3018386"/>
              <a:gd name="connsiteY3" fmla="*/ 3654315 h 4085296"/>
              <a:gd name="connsiteX4" fmla="*/ 1590712 w 3018386"/>
              <a:gd name="connsiteY4" fmla="*/ 4085296 h 4085296"/>
              <a:gd name="connsiteX5" fmla="*/ 1590712 w 3018386"/>
              <a:gd name="connsiteY5" fmla="*/ 3842322 h 4085296"/>
              <a:gd name="connsiteX6" fmla="*/ 132864 w 3018386"/>
              <a:gd name="connsiteY6" fmla="*/ 2166252 h 4085296"/>
              <a:gd name="connsiteX7" fmla="*/ 132863 w 3018386"/>
              <a:gd name="connsiteY7" fmla="*/ 1680302 h 4085296"/>
              <a:gd name="connsiteX0" fmla="*/ 2906779 w 3018386"/>
              <a:gd name="connsiteY0" fmla="*/ 1220568 h 4085296"/>
              <a:gd name="connsiteX1" fmla="*/ 152107 w 3018386"/>
              <a:gd name="connsiteY1" fmla="*/ 1923277 h 4085296"/>
              <a:gd name="connsiteX2" fmla="*/ 589341 w 3018386"/>
              <a:gd name="connsiteY2" fmla="*/ 554090 h 4085296"/>
              <a:gd name="connsiteX3" fmla="*/ 1835831 w 3018386"/>
              <a:gd name="connsiteY3" fmla="*/ 0 h 4085296"/>
              <a:gd name="connsiteX4" fmla="*/ 2906779 w 3018386"/>
              <a:gd name="connsiteY4" fmla="*/ 1220568 h 4085296"/>
              <a:gd name="connsiteX0" fmla="*/ 132863 w 3018386"/>
              <a:gd name="connsiteY0" fmla="*/ 1680302 h 4085296"/>
              <a:gd name="connsiteX1" fmla="*/ 1590711 w 3018386"/>
              <a:gd name="connsiteY1" fmla="*/ 3356372 h 4085296"/>
              <a:gd name="connsiteX2" fmla="*/ 1590712 w 3018386"/>
              <a:gd name="connsiteY2" fmla="*/ 3113397 h 4085296"/>
              <a:gd name="connsiteX3" fmla="*/ 2076661 w 3018386"/>
              <a:gd name="connsiteY3" fmla="*/ 3654315 h 4085296"/>
              <a:gd name="connsiteX4" fmla="*/ 1590712 w 3018386"/>
              <a:gd name="connsiteY4" fmla="*/ 4085296 h 4085296"/>
              <a:gd name="connsiteX5" fmla="*/ 1590712 w 3018386"/>
              <a:gd name="connsiteY5" fmla="*/ 3842322 h 4085296"/>
              <a:gd name="connsiteX6" fmla="*/ 132864 w 3018386"/>
              <a:gd name="connsiteY6" fmla="*/ 2166252 h 4085296"/>
              <a:gd name="connsiteX7" fmla="*/ 132863 w 3018386"/>
              <a:gd name="connsiteY7" fmla="*/ 1680302 h 4085296"/>
              <a:gd name="connsiteX8" fmla="*/ 1926527 w 3018386"/>
              <a:gd name="connsiteY8" fmla="*/ 9469 h 4085296"/>
              <a:gd name="connsiteX9" fmla="*/ 3018386 w 3018386"/>
              <a:gd name="connsiteY9" fmla="*/ 1241703 h 4085296"/>
              <a:gd name="connsiteX10" fmla="*/ 152107 w 3018386"/>
              <a:gd name="connsiteY10" fmla="*/ 1923277 h 40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8386" h="4085296" stroke="0" extrusionOk="0">
                <a:moveTo>
                  <a:pt x="132863" y="1680302"/>
                </a:moveTo>
                <a:cubicBezTo>
                  <a:pt x="132863" y="2469652"/>
                  <a:pt x="732489" y="3159035"/>
                  <a:pt x="1590711" y="3356372"/>
                </a:cubicBezTo>
                <a:cubicBezTo>
                  <a:pt x="1590711" y="3275380"/>
                  <a:pt x="1590712" y="3194389"/>
                  <a:pt x="1590712" y="3113397"/>
                </a:cubicBezTo>
                <a:lnTo>
                  <a:pt x="2076661" y="3654315"/>
                </a:lnTo>
                <a:lnTo>
                  <a:pt x="1590712" y="4085296"/>
                </a:lnTo>
                <a:lnTo>
                  <a:pt x="1590712" y="3842322"/>
                </a:lnTo>
                <a:cubicBezTo>
                  <a:pt x="732489" y="3644984"/>
                  <a:pt x="132864" y="2955602"/>
                  <a:pt x="132864" y="2166252"/>
                </a:cubicBezTo>
                <a:cubicBezTo>
                  <a:pt x="132864" y="2004269"/>
                  <a:pt x="132863" y="1842285"/>
                  <a:pt x="132863" y="1680302"/>
                </a:cubicBezTo>
                <a:close/>
              </a:path>
              <a:path w="3018386" h="4085296" fill="darkenLess" stroke="0" extrusionOk="0">
                <a:moveTo>
                  <a:pt x="2906779" y="1220568"/>
                </a:moveTo>
                <a:cubicBezTo>
                  <a:pt x="1938658" y="1220568"/>
                  <a:pt x="287995" y="1069658"/>
                  <a:pt x="152107" y="1923277"/>
                </a:cubicBezTo>
                <a:cubicBezTo>
                  <a:pt x="66811" y="1387471"/>
                  <a:pt x="161801" y="938658"/>
                  <a:pt x="589341" y="554090"/>
                </a:cubicBezTo>
                <a:cubicBezTo>
                  <a:pt x="954417" y="225709"/>
                  <a:pt x="1316937" y="0"/>
                  <a:pt x="1835831" y="0"/>
                </a:cubicBezTo>
                <a:cubicBezTo>
                  <a:pt x="1835831" y="161983"/>
                  <a:pt x="2906779" y="1058585"/>
                  <a:pt x="2906779" y="1220568"/>
                </a:cubicBezTo>
                <a:close/>
              </a:path>
              <a:path w="3018386" h="4085296" fill="none" extrusionOk="0">
                <a:moveTo>
                  <a:pt x="132863" y="1680302"/>
                </a:moveTo>
                <a:cubicBezTo>
                  <a:pt x="132863" y="2469652"/>
                  <a:pt x="732489" y="3159035"/>
                  <a:pt x="1590711" y="3356372"/>
                </a:cubicBezTo>
                <a:cubicBezTo>
                  <a:pt x="1590711" y="3275380"/>
                  <a:pt x="1590712" y="3194389"/>
                  <a:pt x="1590712" y="3113397"/>
                </a:cubicBezTo>
                <a:lnTo>
                  <a:pt x="2076661" y="3654315"/>
                </a:lnTo>
                <a:lnTo>
                  <a:pt x="1590712" y="4085296"/>
                </a:lnTo>
                <a:lnTo>
                  <a:pt x="1590712" y="3842322"/>
                </a:lnTo>
                <a:cubicBezTo>
                  <a:pt x="732489" y="3644984"/>
                  <a:pt x="132864" y="2955602"/>
                  <a:pt x="132864" y="2166252"/>
                </a:cubicBezTo>
                <a:cubicBezTo>
                  <a:pt x="132864" y="2004269"/>
                  <a:pt x="-166081" y="2039766"/>
                  <a:pt x="132863" y="1680302"/>
                </a:cubicBezTo>
                <a:cubicBezTo>
                  <a:pt x="431807" y="1320838"/>
                  <a:pt x="1178898" y="506654"/>
                  <a:pt x="1926527" y="9469"/>
                </a:cubicBezTo>
                <a:cubicBezTo>
                  <a:pt x="1926527" y="171452"/>
                  <a:pt x="3018386" y="1079720"/>
                  <a:pt x="3018386" y="1241703"/>
                </a:cubicBezTo>
                <a:cubicBezTo>
                  <a:pt x="2050265" y="1241703"/>
                  <a:pt x="287995" y="1069658"/>
                  <a:pt x="152107" y="1923277"/>
                </a:cubicBezTo>
              </a:path>
            </a:pathLst>
          </a:custGeom>
          <a:gradFill>
            <a:gsLst>
              <a:gs pos="0">
                <a:schemeClr val="accent1">
                  <a:lumMod val="5000"/>
                  <a:lumOff val="95000"/>
                  <a:alpha val="20000"/>
                </a:schemeClr>
              </a:gs>
              <a:gs pos="44000">
                <a:srgbClr val="8EDAFA"/>
              </a:gs>
              <a:gs pos="83000">
                <a:srgbClr val="B0A3D0"/>
              </a:gs>
              <a:gs pos="100000">
                <a:srgbClr val="B0A3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descr="The Planning Phase leads to the Feasibility Phase, which leads to the Financing Phase, which leads to the Deployment Phase.  Each phase has feedback loops to previous phases." title="ITS Module Elements "/>
          <p:cNvPicPr/>
          <p:nvPr/>
        </p:nvPicPr>
        <p:blipFill>
          <a:blip r:embed="rId3">
            <a:extLst>
              <a:ext uri="{28A0092B-C50C-407E-A947-70E740481C1C}">
                <a14:useLocalDpi xmlns:a14="http://schemas.microsoft.com/office/drawing/2010/main" val="0"/>
              </a:ext>
            </a:extLst>
          </a:blip>
          <a:stretch>
            <a:fillRect/>
          </a:stretch>
        </p:blipFill>
        <p:spPr bwMode="auto">
          <a:xfrm>
            <a:off x="2743200" y="5715000"/>
            <a:ext cx="4206240" cy="1391920"/>
          </a:xfrm>
          <a:prstGeom prst="rect">
            <a:avLst/>
          </a:prstGeom>
          <a:noFill/>
          <a:ln>
            <a:noFill/>
          </a:ln>
          <a:extLst>
            <a:ext uri="{53640926-AAD7-44D8-BBD7-CCE9431645EC}">
              <a14:shadowObscured xmlns:a14="http://schemas.microsoft.com/office/drawing/2010/main"/>
            </a:ext>
          </a:extLst>
        </p:spPr>
      </p:pic>
      <p:grpSp>
        <p:nvGrpSpPr>
          <p:cNvPr id="21" name="Group 20" descr="This image depicts the Systems Engineering &quot;V-Diagram&quot; and how it relates to the ITS project planning process." title="Systems Engineering V Diagram and ITS Planning Process Flowchart"/>
          <p:cNvGrpSpPr/>
          <p:nvPr/>
        </p:nvGrpSpPr>
        <p:grpSpPr>
          <a:xfrm>
            <a:off x="1409698" y="1417638"/>
            <a:ext cx="7239001" cy="3827253"/>
            <a:chOff x="1295399" y="1417638"/>
            <a:chExt cx="7239001" cy="3827253"/>
          </a:xfrm>
        </p:grpSpPr>
        <p:pic>
          <p:nvPicPr>
            <p:cNvPr id="9" name="Picture 8" descr="This image depicts the Systems Engineering V Diagram." title="Systems Engineering V Diagram">
              <a:extLst>
                <a:ext uri="{FF2B5EF4-FFF2-40B4-BE49-F238E27FC236}">
                  <a16:creationId xmlns:a16="http://schemas.microsoft.com/office/drawing/2014/main" xmlns="" id="{8DECA5A0-42E3-48AF-BAE9-56C1EEE5B666}"/>
                </a:ext>
              </a:extLst>
            </p:cNvPr>
            <p:cNvPicPr>
              <a:picLocks noChangeAspect="1"/>
            </p:cNvPicPr>
            <p:nvPr/>
          </p:nvPicPr>
          <p:blipFill>
            <a:blip r:embed="rId4"/>
            <a:stretch>
              <a:fillRect/>
            </a:stretch>
          </p:blipFill>
          <p:spPr>
            <a:xfrm>
              <a:off x="1295399" y="1417638"/>
              <a:ext cx="7239001" cy="3735076"/>
            </a:xfrm>
            <a:prstGeom prst="rect">
              <a:avLst/>
            </a:prstGeom>
          </p:spPr>
        </p:pic>
        <p:sp>
          <p:nvSpPr>
            <p:cNvPr id="19" name="Rectangle 18"/>
            <p:cNvSpPr/>
            <p:nvPr/>
          </p:nvSpPr>
          <p:spPr>
            <a:xfrm>
              <a:off x="2362199" y="4876800"/>
              <a:ext cx="144780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his image is a blank placeholder." title="Blank Placeholder"/>
            <p:cNvPicPr>
              <a:picLocks noChangeAspect="1"/>
            </p:cNvPicPr>
            <p:nvPr/>
          </p:nvPicPr>
          <p:blipFill>
            <a:blip r:embed="rId5"/>
            <a:stretch>
              <a:fillRect/>
            </a:stretch>
          </p:blipFill>
          <p:spPr>
            <a:xfrm>
              <a:off x="3657541" y="5013223"/>
              <a:ext cx="3291899" cy="231668"/>
            </a:xfrm>
            <a:prstGeom prst="rect">
              <a:avLst/>
            </a:prstGeom>
          </p:spPr>
        </p:pic>
      </p:grpSp>
      <p:sp>
        <p:nvSpPr>
          <p:cNvPr id="2" name="Title 1">
            <a:extLst>
              <a:ext uri="{FF2B5EF4-FFF2-40B4-BE49-F238E27FC236}">
                <a16:creationId xmlns:a16="http://schemas.microsoft.com/office/drawing/2014/main" xmlns="" id="{FDA60D97-1587-48F0-9DD1-25C9FB49EF5D}"/>
              </a:ext>
            </a:extLst>
          </p:cNvPr>
          <p:cNvSpPr>
            <a:spLocks noGrp="1"/>
          </p:cNvSpPr>
          <p:nvPr>
            <p:ph type="title"/>
          </p:nvPr>
        </p:nvSpPr>
        <p:spPr/>
        <p:txBody>
          <a:bodyPr/>
          <a:lstStyle/>
          <a:p>
            <a:r>
              <a:rPr lang="en-US" dirty="0">
                <a:solidFill>
                  <a:schemeClr val="tx1"/>
                </a:solidFill>
              </a:rPr>
              <a:t>A Systems Engineering Approach</a:t>
            </a:r>
          </a:p>
        </p:txBody>
      </p:sp>
    </p:spTree>
    <p:extLst>
      <p:ext uri="{BB962C8B-B14F-4D97-AF65-F5344CB8AC3E}">
        <p14:creationId xmlns:p14="http://schemas.microsoft.com/office/powerpoint/2010/main" val="1828888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8E2B648C-BF2D-4B51-86DB-77A387C55651}"/>
              </a:ext>
            </a:extLst>
          </p:cNvPr>
          <p:cNvSpPr>
            <a:spLocks noGrp="1"/>
          </p:cNvSpPr>
          <p:nvPr>
            <p:ph type="sldNum" sz="quarter" idx="10"/>
          </p:nvPr>
        </p:nvSpPr>
        <p:spPr/>
        <p:txBody>
          <a:bodyPr/>
          <a:lstStyle/>
          <a:p>
            <a:fld id="{6008F345-272B-4070-AF26-BA172EEA2059}" type="slidenum">
              <a:rPr lang="en-US" smtClean="0"/>
              <a:pPr/>
              <a:t>33</a:t>
            </a:fld>
            <a:endParaRPr lang="en-US" dirty="0"/>
          </a:p>
        </p:txBody>
      </p:sp>
      <p:pic>
        <p:nvPicPr>
          <p:cNvPr id="9" name="Content Placeholder 8" descr="This image depicts two individuals looking over a set of technical drawings." title="Individuals Looking Over a Drawing">
            <a:extLst>
              <a:ext uri="{FF2B5EF4-FFF2-40B4-BE49-F238E27FC236}">
                <a16:creationId xmlns:a16="http://schemas.microsoft.com/office/drawing/2014/main" xmlns="" id="{01CA97F7-CC34-4ECA-BBAE-7D7B9789E0CF}"/>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029200" y="2057400"/>
            <a:ext cx="4479925" cy="2986281"/>
          </a:xfrm>
        </p:spPr>
      </p:pic>
      <p:sp>
        <p:nvSpPr>
          <p:cNvPr id="4" name="Content Placeholder 3">
            <a:extLst>
              <a:ext uri="{FF2B5EF4-FFF2-40B4-BE49-F238E27FC236}">
                <a16:creationId xmlns:a16="http://schemas.microsoft.com/office/drawing/2014/main" xmlns="" id="{2C446901-AFA9-4501-BD25-2F16FEAF9D9A}"/>
              </a:ext>
            </a:extLst>
          </p:cNvPr>
          <p:cNvSpPr>
            <a:spLocks noGrp="1"/>
          </p:cNvSpPr>
          <p:nvPr>
            <p:ph sz="quarter" idx="12"/>
          </p:nvPr>
        </p:nvSpPr>
        <p:spPr/>
        <p:txBody>
          <a:bodyPr/>
          <a:lstStyle/>
          <a:p>
            <a:r>
              <a:rPr lang="en-US" dirty="0"/>
              <a:t>Initiate</a:t>
            </a:r>
          </a:p>
          <a:p>
            <a:pPr lvl="1"/>
            <a:r>
              <a:rPr lang="en-US" dirty="0"/>
              <a:t>Set Goals and Objectives</a:t>
            </a:r>
          </a:p>
          <a:p>
            <a:pPr lvl="1"/>
            <a:r>
              <a:rPr lang="en-US" dirty="0"/>
              <a:t>Collect Data</a:t>
            </a:r>
          </a:p>
          <a:p>
            <a:pPr lvl="1"/>
            <a:r>
              <a:rPr lang="en-US" dirty="0"/>
              <a:t>Engage Stakeholders</a:t>
            </a:r>
          </a:p>
          <a:p>
            <a:r>
              <a:rPr lang="en-US" dirty="0"/>
              <a:t>Quantify</a:t>
            </a:r>
          </a:p>
          <a:p>
            <a:pPr lvl="1"/>
            <a:r>
              <a:rPr lang="en-US" dirty="0"/>
              <a:t>Map Existing Conditions</a:t>
            </a:r>
          </a:p>
          <a:p>
            <a:pPr lvl="1"/>
            <a:r>
              <a:rPr lang="en-US" dirty="0"/>
              <a:t>Identify Needs and Drivers</a:t>
            </a:r>
          </a:p>
          <a:p>
            <a:r>
              <a:rPr lang="en-US" dirty="0"/>
              <a:t>Form</a:t>
            </a:r>
          </a:p>
          <a:p>
            <a:pPr lvl="1"/>
            <a:r>
              <a:rPr lang="en-US" dirty="0"/>
              <a:t>Develop and Refine Alternatives</a:t>
            </a:r>
          </a:p>
          <a:p>
            <a:pPr lvl="1"/>
            <a:r>
              <a:rPr lang="en-US" dirty="0"/>
              <a:t>Analyze and Compare</a:t>
            </a:r>
          </a:p>
        </p:txBody>
      </p:sp>
      <p:sp>
        <p:nvSpPr>
          <p:cNvPr id="2" name="Title 1">
            <a:extLst>
              <a:ext uri="{FF2B5EF4-FFF2-40B4-BE49-F238E27FC236}">
                <a16:creationId xmlns:a16="http://schemas.microsoft.com/office/drawing/2014/main" xmlns="" id="{91FC21EC-B5D5-4144-9807-563D43E6CDD4}"/>
              </a:ext>
            </a:extLst>
          </p:cNvPr>
          <p:cNvSpPr>
            <a:spLocks noGrp="1"/>
          </p:cNvSpPr>
          <p:nvPr>
            <p:ph type="title"/>
          </p:nvPr>
        </p:nvSpPr>
        <p:spPr>
          <a:xfrm>
            <a:off x="549275" y="381000"/>
            <a:ext cx="8681085" cy="1502305"/>
          </a:xfrm>
        </p:spPr>
        <p:txBody>
          <a:bodyPr/>
          <a:lstStyle/>
          <a:p>
            <a:r>
              <a:rPr lang="en-US" dirty="0"/>
              <a:t>Planning</a:t>
            </a:r>
          </a:p>
        </p:txBody>
      </p:sp>
    </p:spTree>
    <p:extLst>
      <p:ext uri="{BB962C8B-B14F-4D97-AF65-F5344CB8AC3E}">
        <p14:creationId xmlns:p14="http://schemas.microsoft.com/office/powerpoint/2010/main" val="1251467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81009F6-6E62-46CA-918A-A4290E6372E6}"/>
              </a:ext>
            </a:extLst>
          </p:cNvPr>
          <p:cNvSpPr>
            <a:spLocks noGrp="1"/>
          </p:cNvSpPr>
          <p:nvPr>
            <p:ph type="sldNum" sz="quarter" idx="10"/>
          </p:nvPr>
        </p:nvSpPr>
        <p:spPr/>
        <p:txBody>
          <a:bodyPr/>
          <a:lstStyle/>
          <a:p>
            <a:fld id="{6008F345-272B-4070-AF26-BA172EEA2059}" type="slidenum">
              <a:rPr lang="en-US" noProof="0" smtClean="0"/>
              <a:pPr/>
              <a:t>34</a:t>
            </a:fld>
            <a:endParaRPr lang="en-US" noProof="0" dirty="0"/>
          </a:p>
        </p:txBody>
      </p:sp>
      <p:pic>
        <p:nvPicPr>
          <p:cNvPr id="14" name="Content Placeholder 13" descr="This is an image of a cross-function flow digram that outlines the process involved with moving a full container out of a marine terminal." title="Cross-functional flow diagram">
            <a:extLst>
              <a:ext uri="{FF2B5EF4-FFF2-40B4-BE49-F238E27FC236}">
                <a16:creationId xmlns:a16="http://schemas.microsoft.com/office/drawing/2014/main" xmlns="" id="{64CDF562-0191-4B99-A1D4-6776C67C2F08}"/>
              </a:ext>
            </a:extLst>
          </p:cNvPr>
          <p:cNvPicPr>
            <a:picLocks noGrp="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2590800" y="4327600"/>
            <a:ext cx="6425956" cy="3048000"/>
          </a:xfrm>
          <a:prstGeom prst="rect">
            <a:avLst/>
          </a:prstGeom>
          <a:ln w="3175">
            <a:solidFill>
              <a:schemeClr val="tx1"/>
            </a:solidFill>
          </a:ln>
        </p:spPr>
      </p:pic>
      <p:pic>
        <p:nvPicPr>
          <p:cNvPr id="13" name="Content Placeholder 12" descr="This is and image of a cross-functional flow diagram that outlines the flow of a container moving out of a marine terminal. " title="Cross-functional Flow Diagram">
            <a:extLst>
              <a:ext uri="{FF2B5EF4-FFF2-40B4-BE49-F238E27FC236}">
                <a16:creationId xmlns:a16="http://schemas.microsoft.com/office/drawing/2014/main" xmlns="" id="{8C00A2C3-35CF-4A73-B4C2-3016CE5F3A62}"/>
              </a:ext>
            </a:extLst>
          </p:cNvPr>
          <p:cNvPicPr>
            <a:picLocks noGrp="1"/>
          </p:cNvPicPr>
          <p:nvPr>
            <p:ph sz="quarter" idx="12"/>
          </p:nvPr>
        </p:nvPicPr>
        <p:blipFill>
          <a:blip r:embed="rId4" cstate="print">
            <a:extLst>
              <a:ext uri="{28A0092B-C50C-407E-A947-70E740481C1C}">
                <a14:useLocalDpi xmlns:a14="http://schemas.microsoft.com/office/drawing/2010/main" val="0"/>
              </a:ext>
            </a:extLst>
          </a:blip>
          <a:stretch>
            <a:fillRect/>
          </a:stretch>
        </p:blipFill>
        <p:spPr>
          <a:xfrm>
            <a:off x="572721" y="1524000"/>
            <a:ext cx="6007834" cy="2743200"/>
          </a:xfrm>
          <a:prstGeom prst="rect">
            <a:avLst/>
          </a:prstGeom>
          <a:ln w="3175">
            <a:solidFill>
              <a:schemeClr val="tx1"/>
            </a:solidFill>
          </a:ln>
        </p:spPr>
      </p:pic>
      <p:sp>
        <p:nvSpPr>
          <p:cNvPr id="8" name="Title 7">
            <a:extLst>
              <a:ext uri="{FF2B5EF4-FFF2-40B4-BE49-F238E27FC236}">
                <a16:creationId xmlns:a16="http://schemas.microsoft.com/office/drawing/2014/main" xmlns="" id="{4F631A44-AA5D-4259-83D2-201AA7D3D0EA}"/>
              </a:ext>
            </a:extLst>
          </p:cNvPr>
          <p:cNvSpPr>
            <a:spLocks noGrp="1"/>
          </p:cNvSpPr>
          <p:nvPr>
            <p:ph type="title"/>
          </p:nvPr>
        </p:nvSpPr>
        <p:spPr>
          <a:xfrm>
            <a:off x="555137" y="381000"/>
            <a:ext cx="8681085" cy="1502305"/>
          </a:xfrm>
        </p:spPr>
        <p:txBody>
          <a:bodyPr/>
          <a:lstStyle/>
          <a:p>
            <a:r>
              <a:rPr lang="en-US" dirty="0"/>
              <a:t>Cross-functional flow diagrams</a:t>
            </a:r>
          </a:p>
        </p:txBody>
      </p:sp>
    </p:spTree>
    <p:extLst>
      <p:ext uri="{BB962C8B-B14F-4D97-AF65-F5344CB8AC3E}">
        <p14:creationId xmlns:p14="http://schemas.microsoft.com/office/powerpoint/2010/main" val="399723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3293946-CD99-468D-8A29-9C8689A1E767}"/>
              </a:ext>
            </a:extLst>
          </p:cNvPr>
          <p:cNvSpPr>
            <a:spLocks noGrp="1"/>
          </p:cNvSpPr>
          <p:nvPr>
            <p:ph type="sldNum" sz="quarter" idx="10"/>
          </p:nvPr>
        </p:nvSpPr>
        <p:spPr/>
        <p:txBody>
          <a:bodyPr/>
          <a:lstStyle/>
          <a:p>
            <a:fld id="{6008F345-272B-4070-AF26-BA172EEA2059}" type="slidenum">
              <a:rPr lang="en-US" smtClean="0"/>
              <a:pPr/>
              <a:t>35</a:t>
            </a:fld>
            <a:endParaRPr lang="en-US" dirty="0"/>
          </a:p>
        </p:txBody>
      </p:sp>
      <p:pic>
        <p:nvPicPr>
          <p:cNvPr id="7" name="Picture 6" descr="This is a screenshot of a spreadsheet used to evaluate the feasibility of an ITS project. Categories for evaluation include operational performance, development, finances, the workforce, and the environment." title="Screenshot of Evaluation Criteria and Process"/>
          <p:cNvPicPr/>
          <p:nvPr/>
        </p:nvPicPr>
        <p:blipFill rotWithShape="1">
          <a:blip r:embed="rId3" cstate="print">
            <a:extLst>
              <a:ext uri="{28A0092B-C50C-407E-A947-70E740481C1C}">
                <a14:useLocalDpi xmlns:a14="http://schemas.microsoft.com/office/drawing/2010/main" val="0"/>
              </a:ext>
            </a:extLst>
          </a:blip>
          <a:srcRect r="8970" b="20267"/>
          <a:stretch/>
        </p:blipFill>
        <p:spPr bwMode="auto">
          <a:xfrm>
            <a:off x="5364162" y="3581400"/>
            <a:ext cx="3810000" cy="3581400"/>
          </a:xfrm>
          <a:prstGeom prst="rect">
            <a:avLst/>
          </a:prstGeom>
          <a:solidFill>
            <a:schemeClr val="bg1"/>
          </a:solidFill>
          <a:ln>
            <a:solidFill>
              <a:schemeClr val="tx1"/>
            </a:solidFill>
          </a:ln>
        </p:spPr>
      </p:pic>
      <p:sp>
        <p:nvSpPr>
          <p:cNvPr id="4" name="Content Placeholder 3">
            <a:extLst>
              <a:ext uri="{FF2B5EF4-FFF2-40B4-BE49-F238E27FC236}">
                <a16:creationId xmlns:a16="http://schemas.microsoft.com/office/drawing/2014/main" xmlns="" id="{08E9D549-5080-4D66-8E1E-55161329C178}"/>
              </a:ext>
            </a:extLst>
          </p:cNvPr>
          <p:cNvSpPr>
            <a:spLocks noGrp="1"/>
          </p:cNvSpPr>
          <p:nvPr>
            <p:ph sz="quarter" idx="13"/>
          </p:nvPr>
        </p:nvSpPr>
        <p:spPr>
          <a:xfrm>
            <a:off x="5029199" y="1995486"/>
            <a:ext cx="4479926" cy="1474496"/>
          </a:xfrm>
        </p:spPr>
        <p:txBody>
          <a:bodyPr/>
          <a:lstStyle/>
          <a:p>
            <a:r>
              <a:rPr lang="en-US" dirty="0"/>
              <a:t>Criteria</a:t>
            </a:r>
          </a:p>
          <a:p>
            <a:r>
              <a:rPr lang="en-US" dirty="0"/>
              <a:t>Prioritization</a:t>
            </a:r>
          </a:p>
          <a:p>
            <a:r>
              <a:rPr lang="en-US" dirty="0"/>
              <a:t>Scoring &amp; Selection</a:t>
            </a:r>
          </a:p>
        </p:txBody>
      </p:sp>
      <p:sp>
        <p:nvSpPr>
          <p:cNvPr id="9" name="Text Placeholder 8">
            <a:extLst>
              <a:ext uri="{FF2B5EF4-FFF2-40B4-BE49-F238E27FC236}">
                <a16:creationId xmlns:a16="http://schemas.microsoft.com/office/drawing/2014/main" xmlns="" id="{F83BF5DE-F1DB-420C-AE26-31D286B3790F}"/>
              </a:ext>
            </a:extLst>
          </p:cNvPr>
          <p:cNvSpPr>
            <a:spLocks noGrp="1"/>
          </p:cNvSpPr>
          <p:nvPr>
            <p:ph type="body" sz="quarter" idx="15"/>
          </p:nvPr>
        </p:nvSpPr>
        <p:spPr/>
        <p:txBody>
          <a:bodyPr/>
          <a:lstStyle/>
          <a:p>
            <a:r>
              <a:rPr lang="en-US" dirty="0"/>
              <a:t>Evaluate</a:t>
            </a:r>
          </a:p>
        </p:txBody>
      </p:sp>
      <p:pic>
        <p:nvPicPr>
          <p:cNvPr id="8" name="Picture 7" descr="This graph illustrates the benefits - cost ratio of intermodal projects at 7%. The x-axis presents capital costs in M USD. The y-axis presents number of lifts per year after ramp-up in thousands of lifts per year." title="Benefits - Costs Ratio of Intermodal Projec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62" y="3611560"/>
            <a:ext cx="4448937" cy="3330249"/>
          </a:xfrm>
          <a:prstGeom prst="rect">
            <a:avLst/>
          </a:prstGeom>
        </p:spPr>
      </p:pic>
      <p:sp>
        <p:nvSpPr>
          <p:cNvPr id="6" name="Content Placeholder 5">
            <a:extLst>
              <a:ext uri="{FF2B5EF4-FFF2-40B4-BE49-F238E27FC236}">
                <a16:creationId xmlns:a16="http://schemas.microsoft.com/office/drawing/2014/main" xmlns="" id="{7D0C4A19-866A-4407-9821-32AAA7DF321B}"/>
              </a:ext>
            </a:extLst>
          </p:cNvPr>
          <p:cNvSpPr>
            <a:spLocks noGrp="1"/>
          </p:cNvSpPr>
          <p:nvPr>
            <p:ph sz="quarter" idx="12"/>
          </p:nvPr>
        </p:nvSpPr>
        <p:spPr>
          <a:xfrm>
            <a:off x="549275" y="1995485"/>
            <a:ext cx="4467225" cy="1585915"/>
          </a:xfrm>
        </p:spPr>
        <p:txBody>
          <a:bodyPr>
            <a:normAutofit lnSpcReduction="10000"/>
          </a:bodyPr>
          <a:lstStyle/>
          <a:p>
            <a:r>
              <a:rPr lang="en-US" dirty="0"/>
              <a:t>Potential Performance</a:t>
            </a:r>
          </a:p>
          <a:p>
            <a:r>
              <a:rPr lang="en-US" dirty="0"/>
              <a:t>Human Resource Needs</a:t>
            </a:r>
          </a:p>
          <a:p>
            <a:r>
              <a:rPr lang="en-US" dirty="0"/>
              <a:t>Impacts</a:t>
            </a:r>
          </a:p>
          <a:p>
            <a:r>
              <a:rPr lang="en-US" dirty="0"/>
              <a:t>Risks</a:t>
            </a:r>
          </a:p>
          <a:p>
            <a:endParaRPr lang="en-US" dirty="0"/>
          </a:p>
        </p:txBody>
      </p:sp>
      <p:sp>
        <p:nvSpPr>
          <p:cNvPr id="5" name="Text Placeholder 4">
            <a:extLst>
              <a:ext uri="{FF2B5EF4-FFF2-40B4-BE49-F238E27FC236}">
                <a16:creationId xmlns:a16="http://schemas.microsoft.com/office/drawing/2014/main" xmlns="" id="{2430E463-4521-424F-9ACF-036C4C982AE1}"/>
              </a:ext>
            </a:extLst>
          </p:cNvPr>
          <p:cNvSpPr>
            <a:spLocks noGrp="1"/>
          </p:cNvSpPr>
          <p:nvPr>
            <p:ph type="body" sz="quarter" idx="14"/>
          </p:nvPr>
        </p:nvSpPr>
        <p:spPr/>
        <p:txBody>
          <a:bodyPr/>
          <a:lstStyle/>
          <a:p>
            <a:r>
              <a:rPr lang="en-US" dirty="0"/>
              <a:t>Assess</a:t>
            </a:r>
          </a:p>
        </p:txBody>
      </p:sp>
      <p:sp>
        <p:nvSpPr>
          <p:cNvPr id="2" name="Title 1">
            <a:extLst>
              <a:ext uri="{FF2B5EF4-FFF2-40B4-BE49-F238E27FC236}">
                <a16:creationId xmlns:a16="http://schemas.microsoft.com/office/drawing/2014/main" xmlns="" id="{EF9833C3-3C04-4CC9-A5AD-1DADB62AAA4F}"/>
              </a:ext>
            </a:extLst>
          </p:cNvPr>
          <p:cNvSpPr>
            <a:spLocks noGrp="1"/>
          </p:cNvSpPr>
          <p:nvPr>
            <p:ph type="title"/>
          </p:nvPr>
        </p:nvSpPr>
        <p:spPr/>
        <p:txBody>
          <a:bodyPr/>
          <a:lstStyle/>
          <a:p>
            <a:r>
              <a:rPr lang="en-US" dirty="0">
                <a:solidFill>
                  <a:schemeClr val="tx1"/>
                </a:solidFill>
              </a:rPr>
              <a:t>Feasibility</a:t>
            </a:r>
          </a:p>
        </p:txBody>
      </p:sp>
    </p:spTree>
    <p:extLst>
      <p:ext uri="{BB962C8B-B14F-4D97-AF65-F5344CB8AC3E}">
        <p14:creationId xmlns:p14="http://schemas.microsoft.com/office/powerpoint/2010/main" val="198587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67AED09-B6E8-4FA9-A172-0333A1F4717D}"/>
              </a:ext>
            </a:extLst>
          </p:cNvPr>
          <p:cNvSpPr>
            <a:spLocks noGrp="1"/>
          </p:cNvSpPr>
          <p:nvPr>
            <p:ph type="sldNum" sz="quarter" idx="10"/>
          </p:nvPr>
        </p:nvSpPr>
        <p:spPr/>
        <p:txBody>
          <a:bodyPr/>
          <a:lstStyle/>
          <a:p>
            <a:fld id="{6008F345-272B-4070-AF26-BA172EEA2059}" type="slidenum">
              <a:rPr lang="en-US" noProof="0" smtClean="0"/>
              <a:pPr/>
              <a:t>36</a:t>
            </a:fld>
            <a:endParaRPr lang="en-US" noProof="0" dirty="0"/>
          </a:p>
        </p:txBody>
      </p:sp>
      <p:sp>
        <p:nvSpPr>
          <p:cNvPr id="10" name="Content Placeholder 9">
            <a:extLst>
              <a:ext uri="{FF2B5EF4-FFF2-40B4-BE49-F238E27FC236}">
                <a16:creationId xmlns:a16="http://schemas.microsoft.com/office/drawing/2014/main" xmlns="" id="{FD6236CB-AC67-4DD6-B252-A4B7F260B63B}"/>
              </a:ext>
            </a:extLst>
          </p:cNvPr>
          <p:cNvSpPr>
            <a:spLocks noGrp="1"/>
          </p:cNvSpPr>
          <p:nvPr>
            <p:ph sz="quarter" idx="13"/>
          </p:nvPr>
        </p:nvSpPr>
        <p:spPr/>
        <p:txBody>
          <a:bodyPr>
            <a:normAutofit/>
          </a:bodyPr>
          <a:lstStyle/>
          <a:p>
            <a:r>
              <a:rPr lang="en-US" dirty="0"/>
              <a:t>Labor</a:t>
            </a:r>
          </a:p>
          <a:p>
            <a:pPr lvl="1"/>
            <a:r>
              <a:rPr lang="en-US" dirty="0"/>
              <a:t>Bound by contract</a:t>
            </a:r>
          </a:p>
          <a:p>
            <a:pPr lvl="1"/>
            <a:r>
              <a:rPr lang="en-US" dirty="0"/>
              <a:t>Bound by tradition</a:t>
            </a:r>
          </a:p>
          <a:p>
            <a:pPr lvl="1"/>
            <a:r>
              <a:rPr lang="en-US" dirty="0"/>
              <a:t>Imbalances in power, control</a:t>
            </a:r>
          </a:p>
          <a:p>
            <a:r>
              <a:rPr lang="en-US" dirty="0"/>
              <a:t>Freight Security</a:t>
            </a:r>
          </a:p>
          <a:p>
            <a:pPr lvl="1"/>
            <a:r>
              <a:rPr lang="en-US" dirty="0"/>
              <a:t>Avoid theft, damage, pilfering</a:t>
            </a:r>
          </a:p>
          <a:p>
            <a:r>
              <a:rPr lang="en-US" dirty="0"/>
              <a:t>Transportation Security</a:t>
            </a:r>
          </a:p>
          <a:p>
            <a:pPr lvl="1"/>
            <a:r>
              <a:rPr lang="en-US" dirty="0"/>
              <a:t>Keep the Bad </a:t>
            </a:r>
            <a:r>
              <a:rPr lang="en-US" b="1" dirty="0"/>
              <a:t>Guys</a:t>
            </a:r>
            <a:r>
              <a:rPr lang="en-US" dirty="0"/>
              <a:t> out</a:t>
            </a:r>
          </a:p>
          <a:p>
            <a:pPr lvl="1"/>
            <a:r>
              <a:rPr lang="en-US" dirty="0"/>
              <a:t>Keep the Bad </a:t>
            </a:r>
            <a:r>
              <a:rPr lang="en-US" b="1" dirty="0"/>
              <a:t>Stuff</a:t>
            </a:r>
            <a:r>
              <a:rPr lang="en-US" dirty="0"/>
              <a:t> out</a:t>
            </a:r>
          </a:p>
          <a:p>
            <a:pPr lvl="1"/>
            <a:r>
              <a:rPr lang="en-US" dirty="0"/>
              <a:t>Find the Bad Stuff before it becomes </a:t>
            </a:r>
            <a:r>
              <a:rPr lang="en-US" b="1" dirty="0"/>
              <a:t>Really</a:t>
            </a:r>
            <a:r>
              <a:rPr lang="en-US" dirty="0"/>
              <a:t> Bad Stuff</a:t>
            </a:r>
          </a:p>
          <a:p>
            <a:r>
              <a:rPr lang="en-US" dirty="0"/>
              <a:t>Cybernetics</a:t>
            </a:r>
          </a:p>
          <a:p>
            <a:pPr lvl="1"/>
            <a:r>
              <a:rPr lang="en-US" dirty="0"/>
              <a:t>Who </a:t>
            </a:r>
            <a:r>
              <a:rPr lang="en-US" b="1" i="1" u="sng" dirty="0"/>
              <a:t>ARE</a:t>
            </a:r>
            <a:r>
              <a:rPr lang="en-US" dirty="0"/>
              <a:t> those Bad Guys?</a:t>
            </a:r>
          </a:p>
          <a:p>
            <a:endParaRPr lang="en-US" dirty="0"/>
          </a:p>
        </p:txBody>
      </p:sp>
      <p:sp>
        <p:nvSpPr>
          <p:cNvPr id="9" name="Content Placeholder 8">
            <a:extLst>
              <a:ext uri="{FF2B5EF4-FFF2-40B4-BE49-F238E27FC236}">
                <a16:creationId xmlns:a16="http://schemas.microsoft.com/office/drawing/2014/main" xmlns="" id="{5273DD90-3AA5-4310-81E6-C0D13E93272E}"/>
              </a:ext>
            </a:extLst>
          </p:cNvPr>
          <p:cNvSpPr>
            <a:spLocks noGrp="1"/>
          </p:cNvSpPr>
          <p:nvPr>
            <p:ph sz="quarter" idx="12"/>
          </p:nvPr>
        </p:nvSpPr>
        <p:spPr/>
        <p:txBody>
          <a:bodyPr>
            <a:normAutofit/>
          </a:bodyPr>
          <a:lstStyle/>
          <a:p>
            <a:r>
              <a:rPr lang="en-US" dirty="0"/>
              <a:t>Responsibility &amp; Authority</a:t>
            </a:r>
          </a:p>
          <a:p>
            <a:pPr lvl="1"/>
            <a:r>
              <a:rPr lang="en-US" dirty="0"/>
              <a:t>Many stakeholders</a:t>
            </a:r>
          </a:p>
          <a:p>
            <a:pPr lvl="1"/>
            <a:r>
              <a:rPr lang="en-US" dirty="0"/>
              <a:t>“Ownership” keeps shifting</a:t>
            </a:r>
          </a:p>
          <a:p>
            <a:pPr lvl="1"/>
            <a:r>
              <a:rPr lang="en-US" dirty="0"/>
              <a:t>Many drivers, few controls</a:t>
            </a:r>
          </a:p>
          <a:p>
            <a:r>
              <a:rPr lang="en-US" dirty="0"/>
              <a:t>Random Demand</a:t>
            </a:r>
          </a:p>
          <a:p>
            <a:pPr lvl="1"/>
            <a:r>
              <a:rPr lang="en-US" dirty="0"/>
              <a:t>Ports serve the fickle sea</a:t>
            </a:r>
          </a:p>
          <a:p>
            <a:pPr lvl="1"/>
            <a:r>
              <a:rPr lang="en-US" dirty="0"/>
              <a:t>The landside isn’t much better</a:t>
            </a:r>
          </a:p>
          <a:p>
            <a:r>
              <a:rPr lang="en-US" dirty="0"/>
              <a:t>Transactional Error</a:t>
            </a:r>
          </a:p>
          <a:p>
            <a:pPr lvl="1"/>
            <a:r>
              <a:rPr lang="en-US" dirty="0"/>
              <a:t>Freight moves neither faster nor better than its supporting data</a:t>
            </a:r>
          </a:p>
        </p:txBody>
      </p:sp>
      <p:sp>
        <p:nvSpPr>
          <p:cNvPr id="6" name="Title 5">
            <a:extLst>
              <a:ext uri="{FF2B5EF4-FFF2-40B4-BE49-F238E27FC236}">
                <a16:creationId xmlns:a16="http://schemas.microsoft.com/office/drawing/2014/main" xmlns="" id="{348BD89B-8DCA-4F87-9501-5BC83E41C87F}"/>
              </a:ext>
            </a:extLst>
          </p:cNvPr>
          <p:cNvSpPr>
            <a:spLocks noGrp="1"/>
          </p:cNvSpPr>
          <p:nvPr>
            <p:ph type="title"/>
          </p:nvPr>
        </p:nvSpPr>
        <p:spPr/>
        <p:txBody>
          <a:bodyPr/>
          <a:lstStyle/>
          <a:p>
            <a:r>
              <a:rPr lang="en-US" dirty="0"/>
              <a:t>Port ITS Considerations</a:t>
            </a:r>
          </a:p>
        </p:txBody>
      </p:sp>
    </p:spTree>
    <p:extLst>
      <p:ext uri="{BB962C8B-B14F-4D97-AF65-F5344CB8AC3E}">
        <p14:creationId xmlns:p14="http://schemas.microsoft.com/office/powerpoint/2010/main" val="1409143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08F345-272B-4070-AF26-BA172EEA2059}" type="slidenum">
              <a:rPr lang="en-US" noProof="0" smtClean="0"/>
              <a:pPr/>
              <a:t>37</a:t>
            </a:fld>
            <a:endParaRPr lang="en-US" noProof="0" dirty="0"/>
          </a:p>
        </p:txBody>
      </p:sp>
      <p:sp>
        <p:nvSpPr>
          <p:cNvPr id="5" name="Content Placeholder 4"/>
          <p:cNvSpPr>
            <a:spLocks noGrp="1"/>
          </p:cNvSpPr>
          <p:nvPr>
            <p:ph sz="quarter" idx="13"/>
          </p:nvPr>
        </p:nvSpPr>
        <p:spPr>
          <a:xfrm>
            <a:off x="5029200" y="1447799"/>
            <a:ext cx="4479923" cy="6169874"/>
          </a:xfrm>
        </p:spPr>
        <p:txBody>
          <a:bodyPr>
            <a:normAutofit fontScale="92500" lnSpcReduction="10000"/>
          </a:bodyPr>
          <a:lstStyle/>
          <a:p>
            <a:r>
              <a:rPr lang="en-US" b="1" dirty="0"/>
              <a:t>Vessels and Ports </a:t>
            </a:r>
            <a:r>
              <a:rPr lang="en-US" dirty="0"/>
              <a:t>– ABS</a:t>
            </a:r>
          </a:p>
          <a:p>
            <a:pPr lvl="1"/>
            <a:r>
              <a:rPr lang="en-US" dirty="0"/>
              <a:t>Guidance Notes on cybersecurity &amp;  resiliency matters. </a:t>
            </a:r>
          </a:p>
          <a:p>
            <a:pPr lvl="1"/>
            <a:r>
              <a:rPr lang="en-US" dirty="0"/>
              <a:t>FCI Cyber Risk™ algorithm at </a:t>
            </a:r>
            <a:br>
              <a:rPr lang="en-US" dirty="0"/>
            </a:br>
            <a:r>
              <a:rPr lang="en-US" dirty="0">
                <a:hlinkClick r:id="rId3"/>
              </a:rPr>
              <a:t>ABS Maritime Cyber Security</a:t>
            </a:r>
            <a:r>
              <a:rPr lang="en-US" dirty="0"/>
              <a:t>. </a:t>
            </a:r>
          </a:p>
          <a:p>
            <a:r>
              <a:rPr lang="en-US" b="1" dirty="0"/>
              <a:t>Ships at Sea </a:t>
            </a:r>
            <a:r>
              <a:rPr lang="en-US" dirty="0"/>
              <a:t>– IMO</a:t>
            </a:r>
          </a:p>
          <a:p>
            <a:pPr lvl="1"/>
            <a:r>
              <a:rPr lang="en-US" dirty="0"/>
              <a:t>Recommendations on maritime cyber risk management for shipping:</a:t>
            </a:r>
            <a:br>
              <a:rPr lang="en-US" dirty="0"/>
            </a:br>
            <a:r>
              <a:rPr lang="en-US" dirty="0">
                <a:hlinkClick r:id="rId4"/>
              </a:rPr>
              <a:t>Guidelines on Maritime Cyber Risk Management</a:t>
            </a:r>
            <a:r>
              <a:rPr lang="en-US" dirty="0"/>
              <a:t> </a:t>
            </a:r>
          </a:p>
          <a:p>
            <a:r>
              <a:rPr lang="en-US" b="1" dirty="0"/>
              <a:t>Homeland</a:t>
            </a:r>
            <a:r>
              <a:rPr lang="en-US" dirty="0"/>
              <a:t> - DHS </a:t>
            </a:r>
          </a:p>
          <a:p>
            <a:pPr lvl="1"/>
            <a:r>
              <a:rPr lang="en-US" dirty="0"/>
              <a:t>US Computer Emergency Response Team (US‐CERT)</a:t>
            </a:r>
          </a:p>
          <a:p>
            <a:pPr lvl="1"/>
            <a:r>
              <a:rPr lang="en-US" dirty="0"/>
              <a:t>Industrial Control Systems Cyber Emergency Response Team (ICS‐CERT) </a:t>
            </a:r>
          </a:p>
          <a:p>
            <a:pPr lvl="1"/>
            <a:r>
              <a:rPr lang="en-US" dirty="0">
                <a:hlinkClick r:id="rId5"/>
              </a:rPr>
              <a:t>US‐CERT Resources</a:t>
            </a:r>
            <a:r>
              <a:rPr lang="en-US" dirty="0"/>
              <a:t>,</a:t>
            </a:r>
            <a:r>
              <a:rPr lang="en-US" dirty="0">
                <a:hlinkClick r:id="rId6"/>
              </a:rPr>
              <a:t> ICS‐CERT Resources</a:t>
            </a:r>
            <a:r>
              <a:rPr lang="en-US" dirty="0"/>
              <a:t>.</a:t>
            </a:r>
          </a:p>
          <a:p>
            <a:r>
              <a:rPr lang="en-US" b="1" dirty="0"/>
              <a:t>Maritime</a:t>
            </a:r>
            <a:r>
              <a:rPr lang="en-US" dirty="0"/>
              <a:t> - MARAD’s </a:t>
            </a:r>
          </a:p>
          <a:p>
            <a:pPr lvl="1"/>
            <a:r>
              <a:rPr lang="en-US" dirty="0">
                <a:hlinkClick r:id="rId7"/>
              </a:rPr>
              <a:t>Office of Security</a:t>
            </a:r>
            <a:r>
              <a:rPr lang="en-US" dirty="0"/>
              <a:t> coordinates to issue US Maritime Alerts and US Maritime Advisories</a:t>
            </a:r>
          </a:p>
          <a:p>
            <a:endParaRPr lang="en-US" dirty="0"/>
          </a:p>
        </p:txBody>
      </p:sp>
      <p:sp>
        <p:nvSpPr>
          <p:cNvPr id="4" name="Content Placeholder 3"/>
          <p:cNvSpPr>
            <a:spLocks noGrp="1"/>
          </p:cNvSpPr>
          <p:nvPr>
            <p:ph sz="quarter" idx="12"/>
          </p:nvPr>
        </p:nvSpPr>
        <p:spPr>
          <a:xfrm>
            <a:off x="549275" y="1447799"/>
            <a:ext cx="4479923" cy="5756066"/>
          </a:xfrm>
        </p:spPr>
        <p:txBody>
          <a:bodyPr>
            <a:normAutofit lnSpcReduction="10000"/>
          </a:bodyPr>
          <a:lstStyle/>
          <a:p>
            <a:pPr lvl="0"/>
            <a:r>
              <a:rPr lang="en-US" b="1" dirty="0"/>
              <a:t>Vehicle</a:t>
            </a:r>
            <a:r>
              <a:rPr lang="en-US" dirty="0"/>
              <a:t> – NHTSA</a:t>
            </a:r>
          </a:p>
          <a:p>
            <a:pPr lvl="1"/>
            <a:r>
              <a:rPr lang="en-US" dirty="0"/>
              <a:t>Harden the vehicle’s electronics against potential attacks and ensure appropriate response. </a:t>
            </a:r>
          </a:p>
          <a:p>
            <a:pPr lvl="0"/>
            <a:r>
              <a:rPr lang="en-US" b="1" dirty="0"/>
              <a:t>Infrastructure</a:t>
            </a:r>
            <a:r>
              <a:rPr lang="en-US" dirty="0"/>
              <a:t> – NIST + USDOT</a:t>
            </a:r>
          </a:p>
          <a:p>
            <a:pPr lvl="1"/>
            <a:r>
              <a:rPr lang="en-US" i="1" dirty="0"/>
              <a:t>Framework for Improving Critical Infrastructure Cybersecurity</a:t>
            </a:r>
          </a:p>
          <a:p>
            <a:r>
              <a:rPr lang="en-US" b="1" dirty="0"/>
              <a:t>Integration</a:t>
            </a:r>
            <a:r>
              <a:rPr lang="en-US" dirty="0"/>
              <a:t> – USDOT ITS JPO et al</a:t>
            </a:r>
          </a:p>
          <a:p>
            <a:pPr lvl="1"/>
            <a:r>
              <a:rPr lang="en-US" dirty="0"/>
              <a:t>Research, develop, and educate on cybersecurity technical and policy mitigations. </a:t>
            </a:r>
          </a:p>
          <a:p>
            <a:pPr lvl="1"/>
            <a:r>
              <a:rPr lang="en-US" dirty="0"/>
              <a:t>Pursue a unified approach to vehicle, device, and infrastructure security for connected vehicles</a:t>
            </a:r>
          </a:p>
          <a:p>
            <a:r>
              <a:rPr lang="en-US" b="1" dirty="0"/>
              <a:t>Navigation</a:t>
            </a:r>
            <a:r>
              <a:rPr lang="en-US" dirty="0"/>
              <a:t> – USCG</a:t>
            </a:r>
          </a:p>
          <a:p>
            <a:pPr lvl="1"/>
            <a:r>
              <a:rPr lang="en-US" dirty="0"/>
              <a:t>Information, resources concerning maritime cybersecurity: </a:t>
            </a:r>
            <a:br>
              <a:rPr lang="en-US" dirty="0"/>
            </a:br>
            <a:r>
              <a:rPr lang="en-US" dirty="0">
                <a:hlinkClick r:id="rId8"/>
              </a:rPr>
              <a:t>USCG Homeport ‐ Cybersecurity</a:t>
            </a:r>
            <a:r>
              <a:rPr lang="en-US" dirty="0"/>
              <a:t>.</a:t>
            </a:r>
          </a:p>
        </p:txBody>
      </p:sp>
      <p:sp>
        <p:nvSpPr>
          <p:cNvPr id="2" name="Title 1"/>
          <p:cNvSpPr>
            <a:spLocks noGrp="1"/>
          </p:cNvSpPr>
          <p:nvPr>
            <p:ph type="title"/>
          </p:nvPr>
        </p:nvSpPr>
        <p:spPr/>
        <p:txBody>
          <a:bodyPr/>
          <a:lstStyle/>
          <a:p>
            <a:r>
              <a:rPr lang="en-US" dirty="0"/>
              <a:t>Cybersecurity and Resiliency</a:t>
            </a:r>
          </a:p>
        </p:txBody>
      </p:sp>
    </p:spTree>
    <p:extLst>
      <p:ext uri="{BB962C8B-B14F-4D97-AF65-F5344CB8AC3E}">
        <p14:creationId xmlns:p14="http://schemas.microsoft.com/office/powerpoint/2010/main" val="2454378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381C2B3-4847-48AF-912B-7CB705FC4D55}"/>
              </a:ext>
            </a:extLst>
          </p:cNvPr>
          <p:cNvSpPr>
            <a:spLocks noGrp="1"/>
          </p:cNvSpPr>
          <p:nvPr>
            <p:ph type="sldNum" sz="quarter" idx="10"/>
          </p:nvPr>
        </p:nvSpPr>
        <p:spPr/>
        <p:txBody>
          <a:bodyPr/>
          <a:lstStyle/>
          <a:p>
            <a:fld id="{6008F345-272B-4070-AF26-BA172EEA2059}" type="slidenum">
              <a:rPr lang="en-US" noProof="0" smtClean="0"/>
              <a:pPr/>
              <a:t>38</a:t>
            </a:fld>
            <a:endParaRPr lang="en-US" noProof="0" dirty="0"/>
          </a:p>
        </p:txBody>
      </p:sp>
      <p:pic>
        <p:nvPicPr>
          <p:cNvPr id="8" name="Picture 7" descr="This is a piechart depicting a breakdown of the federal funding received by the Port of Long Beach. The Port received: $153.7M from the State/CMIA, $28.6M from the LA Metro, $114M in committed POLB funding, $181.8M in POLB/other funding, $325M from the TIFIA, $100M from the SAFETEA-LU, $5.8M in other federal funding, $16.5M in state/SHOPP funding, $211.8M in state/HBP funding, and $329.8M in state/TCIF funding." title="Federal Funding Sources for the Port of Long Beach"/>
          <p:cNvPicPr>
            <a:picLocks noChangeAspect="1"/>
          </p:cNvPicPr>
          <p:nvPr/>
        </p:nvPicPr>
        <p:blipFill rotWithShape="1">
          <a:blip r:embed="rId3"/>
          <a:srcRect l="9191" t="35892" r="59375" b="3443"/>
          <a:stretch/>
        </p:blipFill>
        <p:spPr>
          <a:xfrm>
            <a:off x="5791873" y="4399622"/>
            <a:ext cx="3717252" cy="2804243"/>
          </a:xfrm>
          <a:prstGeom prst="rect">
            <a:avLst/>
          </a:prstGeom>
        </p:spPr>
      </p:pic>
      <p:pic>
        <p:nvPicPr>
          <p:cNvPr id="12" name="Content Placeholder 11" descr="This is an image of two individuals discussing a project outlined on the whiteboard behind them." title="Two Individuals Discussing a Project">
            <a:extLst>
              <a:ext uri="{FF2B5EF4-FFF2-40B4-BE49-F238E27FC236}">
                <a16:creationId xmlns:a16="http://schemas.microsoft.com/office/drawing/2014/main" xmlns="" id="{650D3916-F05C-4F55-9C7F-C1C227FFA741}"/>
              </a:ext>
            </a:extLst>
          </p:cNvPr>
          <p:cNvPicPr>
            <a:picLocks noGrp="1" noChangeAspect="1"/>
          </p:cNvPicPr>
          <p:nvPr>
            <p:ph sz="quarter" idx="14"/>
          </p:nvPr>
        </p:nvPicPr>
        <p:blipFill rotWithShape="1">
          <a:blip r:embed="rId4" cstate="print">
            <a:extLst>
              <a:ext uri="{28A0092B-C50C-407E-A947-70E740481C1C}">
                <a14:useLocalDpi xmlns:a14="http://schemas.microsoft.com/office/drawing/2010/main" val="0"/>
              </a:ext>
            </a:extLst>
          </a:blip>
          <a:srcRect r="8767"/>
          <a:stretch/>
        </p:blipFill>
        <p:spPr>
          <a:xfrm>
            <a:off x="5756966" y="1434970"/>
            <a:ext cx="3746444" cy="2743200"/>
          </a:xfrm>
        </p:spPr>
      </p:pic>
      <p:sp>
        <p:nvSpPr>
          <p:cNvPr id="6" name="Content Placeholder 5">
            <a:extLst>
              <a:ext uri="{FF2B5EF4-FFF2-40B4-BE49-F238E27FC236}">
                <a16:creationId xmlns:a16="http://schemas.microsoft.com/office/drawing/2014/main" xmlns="" id="{4CAE2DDE-EB36-4F7A-8347-E3358AE63DD3}"/>
              </a:ext>
            </a:extLst>
          </p:cNvPr>
          <p:cNvSpPr>
            <a:spLocks noGrp="1"/>
          </p:cNvSpPr>
          <p:nvPr>
            <p:ph sz="quarter" idx="12"/>
          </p:nvPr>
        </p:nvSpPr>
        <p:spPr>
          <a:xfrm>
            <a:off x="549275" y="1466334"/>
            <a:ext cx="4711123" cy="3181865"/>
          </a:xfrm>
        </p:spPr>
        <p:txBody>
          <a:bodyPr>
            <a:normAutofit/>
          </a:bodyPr>
          <a:lstStyle/>
          <a:p>
            <a:r>
              <a:rPr lang="en-US" dirty="0"/>
              <a:t>Strategize</a:t>
            </a:r>
          </a:p>
          <a:p>
            <a:pPr lvl="1"/>
            <a:r>
              <a:rPr lang="en-US" dirty="0"/>
              <a:t>Low cost, high return on investment</a:t>
            </a:r>
          </a:p>
          <a:p>
            <a:pPr lvl="1"/>
            <a:r>
              <a:rPr lang="en-US" dirty="0"/>
              <a:t>Identify funding opportunities and alternatives</a:t>
            </a:r>
          </a:p>
          <a:p>
            <a:r>
              <a:rPr lang="en-US" dirty="0"/>
              <a:t>Structure</a:t>
            </a:r>
          </a:p>
          <a:p>
            <a:pPr lvl="1"/>
            <a:r>
              <a:rPr lang="en-US" dirty="0"/>
              <a:t>Federal funding sources</a:t>
            </a:r>
          </a:p>
          <a:p>
            <a:pPr lvl="1"/>
            <a:r>
              <a:rPr lang="en-US" dirty="0"/>
              <a:t>State and local sources</a:t>
            </a:r>
          </a:p>
          <a:p>
            <a:pPr lvl="1"/>
            <a:r>
              <a:rPr lang="en-US" dirty="0"/>
              <a:t>Private funding sources</a:t>
            </a:r>
          </a:p>
        </p:txBody>
      </p:sp>
      <p:sp>
        <p:nvSpPr>
          <p:cNvPr id="2" name="Title 1">
            <a:extLst>
              <a:ext uri="{FF2B5EF4-FFF2-40B4-BE49-F238E27FC236}">
                <a16:creationId xmlns:a16="http://schemas.microsoft.com/office/drawing/2014/main" xmlns="" id="{8E743084-3149-42EE-B663-98CB0559E14D}"/>
              </a:ext>
            </a:extLst>
          </p:cNvPr>
          <p:cNvSpPr>
            <a:spLocks noGrp="1"/>
          </p:cNvSpPr>
          <p:nvPr>
            <p:ph type="title"/>
          </p:nvPr>
        </p:nvSpPr>
        <p:spPr/>
        <p:txBody>
          <a:bodyPr/>
          <a:lstStyle/>
          <a:p>
            <a:r>
              <a:rPr lang="en-US" dirty="0"/>
              <a:t>Financing</a:t>
            </a:r>
          </a:p>
        </p:txBody>
      </p:sp>
    </p:spTree>
    <p:extLst>
      <p:ext uri="{BB962C8B-B14F-4D97-AF65-F5344CB8AC3E}">
        <p14:creationId xmlns:p14="http://schemas.microsoft.com/office/powerpoint/2010/main" val="2274410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3ED5032-8D69-41DC-9955-3B7ADCC8572A}"/>
              </a:ext>
            </a:extLst>
          </p:cNvPr>
          <p:cNvSpPr>
            <a:spLocks noGrp="1"/>
          </p:cNvSpPr>
          <p:nvPr>
            <p:ph type="sldNum" sz="quarter" idx="10"/>
          </p:nvPr>
        </p:nvSpPr>
        <p:spPr/>
        <p:txBody>
          <a:bodyPr/>
          <a:lstStyle/>
          <a:p>
            <a:fld id="{6008F345-272B-4070-AF26-BA172EEA2059}" type="slidenum">
              <a:rPr lang="en-US" smtClean="0"/>
              <a:pPr/>
              <a:t>39</a:t>
            </a:fld>
            <a:endParaRPr lang="en-US" dirty="0"/>
          </a:p>
        </p:txBody>
      </p:sp>
      <p:graphicFrame>
        <p:nvGraphicFramePr>
          <p:cNvPr id="7" name="Content Placeholder 6">
            <a:extLst>
              <a:ext uri="{FF2B5EF4-FFF2-40B4-BE49-F238E27FC236}">
                <a16:creationId xmlns:a16="http://schemas.microsoft.com/office/drawing/2014/main" xmlns="" id="{0F3ED298-F09F-484A-9926-715DA4AB5CD1}"/>
              </a:ext>
            </a:extLst>
          </p:cNvPr>
          <p:cNvGraphicFramePr>
            <a:graphicFrameLocks noGrp="1"/>
          </p:cNvGraphicFramePr>
          <p:nvPr>
            <p:ph sz="quarter" idx="13"/>
            <p:extLst>
              <p:ext uri="{D42A27DB-BD31-4B8C-83A1-F6EECF244321}">
                <p14:modId xmlns:p14="http://schemas.microsoft.com/office/powerpoint/2010/main" val="454550391"/>
              </p:ext>
            </p:extLst>
          </p:nvPr>
        </p:nvGraphicFramePr>
        <p:xfrm>
          <a:off x="3651885" y="1491842"/>
          <a:ext cx="5851525" cy="5926956"/>
        </p:xfrm>
        <a:graphic>
          <a:graphicData uri="http://schemas.openxmlformats.org/drawingml/2006/table">
            <a:tbl>
              <a:tblPr firstRow="1" firstCol="1" bandRow="1">
                <a:tableStyleId>{B301B821-A1FF-4177-AEE7-76D212191A09}</a:tableStyleId>
              </a:tblPr>
              <a:tblGrid>
                <a:gridCol w="995298">
                  <a:extLst>
                    <a:ext uri="{9D8B030D-6E8A-4147-A177-3AD203B41FA5}">
                      <a16:colId xmlns:a16="http://schemas.microsoft.com/office/drawing/2014/main" xmlns="" val="778912891"/>
                    </a:ext>
                  </a:extLst>
                </a:gridCol>
                <a:gridCol w="4856227">
                  <a:extLst>
                    <a:ext uri="{9D8B030D-6E8A-4147-A177-3AD203B41FA5}">
                      <a16:colId xmlns:a16="http://schemas.microsoft.com/office/drawing/2014/main" xmlns="" val="2430803987"/>
                    </a:ext>
                  </a:extLst>
                </a:gridCol>
              </a:tblGrid>
              <a:tr h="491502">
                <a:tc>
                  <a:txBody>
                    <a:bodyPr/>
                    <a:lstStyle/>
                    <a:p>
                      <a:pPr marL="0" marR="0" algn="ctr">
                        <a:lnSpc>
                          <a:spcPct val="100000"/>
                        </a:lnSpc>
                        <a:spcBef>
                          <a:spcPts val="0"/>
                        </a:spcBef>
                        <a:spcAft>
                          <a:spcPts val="0"/>
                        </a:spcAft>
                      </a:pPr>
                      <a:r>
                        <a:rPr lang="en-US" sz="1400" dirty="0">
                          <a:effectLst/>
                        </a:rPr>
                        <a:t>Govt. Program</a:t>
                      </a:r>
                      <a:endParaRPr lang="en-US" sz="1400"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Summary Description</a:t>
                      </a:r>
                      <a:endParaRPr lang="en-US" sz="1400"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extLst>
                  <a:ext uri="{0D108BD9-81ED-4DB2-BD59-A6C34878D82A}">
                    <a16:rowId xmlns:a16="http://schemas.microsoft.com/office/drawing/2014/main" xmlns="" val="2702990178"/>
                  </a:ext>
                </a:extLst>
              </a:tr>
              <a:tr h="491502">
                <a:tc>
                  <a:txBody>
                    <a:bodyPr/>
                    <a:lstStyle/>
                    <a:p>
                      <a:pPr marL="0" marR="0" algn="ctr">
                        <a:lnSpc>
                          <a:spcPct val="100000"/>
                        </a:lnSpc>
                        <a:spcBef>
                          <a:spcPts val="0"/>
                        </a:spcBef>
                        <a:spcAft>
                          <a:spcPts val="0"/>
                        </a:spcAft>
                      </a:pPr>
                      <a:r>
                        <a:rPr lang="en-US" sz="1400" u="none" strike="noStrike" dirty="0">
                          <a:effectLst/>
                        </a:rPr>
                        <a:t>ATCMTD</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Competitive grant for deployment of deploy advanced transportation and congestion management technologies.</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3589186425"/>
                  </a:ext>
                </a:extLst>
              </a:tr>
              <a:tr h="648171">
                <a:tc>
                  <a:txBody>
                    <a:bodyPr/>
                    <a:lstStyle/>
                    <a:p>
                      <a:pPr marL="0" marR="0" algn="ctr">
                        <a:lnSpc>
                          <a:spcPct val="100000"/>
                        </a:lnSpc>
                        <a:spcBef>
                          <a:spcPts val="0"/>
                        </a:spcBef>
                        <a:spcAft>
                          <a:spcPts val="0"/>
                        </a:spcAft>
                      </a:pPr>
                      <a:r>
                        <a:rPr lang="en-US" sz="1400" u="none" strike="noStrike" dirty="0">
                          <a:effectLst/>
                        </a:rPr>
                        <a:t>ITS</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Funding for the development of ITS infrastructure, equipment, and systems; and ITS research initiatives, exploratory studies, and a deployment support programs.</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4106091622"/>
                  </a:ext>
                </a:extLst>
              </a:tr>
              <a:tr h="491502">
                <a:tc>
                  <a:txBody>
                    <a:bodyPr/>
                    <a:lstStyle/>
                    <a:p>
                      <a:pPr marL="0" marR="0" algn="ctr">
                        <a:lnSpc>
                          <a:spcPct val="100000"/>
                        </a:lnSpc>
                        <a:spcBef>
                          <a:spcPts val="0"/>
                        </a:spcBef>
                        <a:spcAft>
                          <a:spcPts val="0"/>
                        </a:spcAft>
                      </a:pPr>
                      <a:r>
                        <a:rPr lang="en-US" sz="1400" u="none" strike="noStrike" dirty="0">
                          <a:effectLst/>
                        </a:rPr>
                        <a:t>BUILD</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Competitive grant for enhancement of surface transportation infrastructure at local and regional level.</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1843599682"/>
                  </a:ext>
                </a:extLst>
              </a:tr>
              <a:tr h="491502">
                <a:tc>
                  <a:txBody>
                    <a:bodyPr/>
                    <a:lstStyle/>
                    <a:p>
                      <a:pPr marL="0" marR="0" algn="ctr">
                        <a:lnSpc>
                          <a:spcPct val="100000"/>
                        </a:lnSpc>
                        <a:spcBef>
                          <a:spcPts val="0"/>
                        </a:spcBef>
                        <a:spcAft>
                          <a:spcPts val="0"/>
                        </a:spcAft>
                      </a:pPr>
                      <a:r>
                        <a:rPr lang="en-US" sz="1400" u="none" strike="noStrike" dirty="0">
                          <a:effectLst/>
                        </a:rPr>
                        <a:t>INFRA</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Competitive grant or credit assistance for highway and freight projects of national or regional significance.</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1058814128"/>
                  </a:ext>
                </a:extLst>
              </a:tr>
              <a:tr h="491502">
                <a:tc>
                  <a:txBody>
                    <a:bodyPr/>
                    <a:lstStyle/>
                    <a:p>
                      <a:pPr marL="0" marR="0" algn="ctr">
                        <a:lnSpc>
                          <a:spcPct val="100000"/>
                        </a:lnSpc>
                        <a:spcBef>
                          <a:spcPts val="0"/>
                        </a:spcBef>
                        <a:spcAft>
                          <a:spcPts val="0"/>
                        </a:spcAft>
                      </a:pPr>
                      <a:r>
                        <a:rPr lang="en-US" sz="1400" u="none" strike="noStrike" dirty="0">
                          <a:effectLst/>
                        </a:rPr>
                        <a:t>STBG</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Formula funding for States and MPOs for priority transportation projects.</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288245454"/>
                  </a:ext>
                </a:extLst>
              </a:tr>
              <a:tr h="491502">
                <a:tc>
                  <a:txBody>
                    <a:bodyPr/>
                    <a:lstStyle/>
                    <a:p>
                      <a:pPr marL="0" marR="0" algn="ctr">
                        <a:lnSpc>
                          <a:spcPct val="100000"/>
                        </a:lnSpc>
                        <a:spcBef>
                          <a:spcPts val="0"/>
                        </a:spcBef>
                        <a:spcAft>
                          <a:spcPts val="0"/>
                        </a:spcAft>
                      </a:pPr>
                      <a:r>
                        <a:rPr lang="en-US" sz="1400" u="none" strike="noStrike" dirty="0">
                          <a:effectLst/>
                        </a:rPr>
                        <a:t>NHFP</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Formula funding for States to improve movement of freight on National Highway Freight Network.</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190439573"/>
                  </a:ext>
                </a:extLst>
              </a:tr>
              <a:tr h="648171">
                <a:tc>
                  <a:txBody>
                    <a:bodyPr/>
                    <a:lstStyle/>
                    <a:p>
                      <a:pPr marL="0" marR="0" algn="ctr">
                        <a:lnSpc>
                          <a:spcPct val="100000"/>
                        </a:lnSpc>
                        <a:spcBef>
                          <a:spcPts val="0"/>
                        </a:spcBef>
                        <a:spcAft>
                          <a:spcPts val="0"/>
                        </a:spcAft>
                      </a:pPr>
                      <a:r>
                        <a:rPr lang="en-US" sz="1400" u="none" strike="noStrike" dirty="0">
                          <a:effectLst/>
                        </a:rPr>
                        <a:t>CMAQ</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Formula funding for States, MPOs and local governments for transportation projects and programs to help meet the requirements of the Clean Air Act.</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2095554242"/>
                  </a:ext>
                </a:extLst>
              </a:tr>
              <a:tr h="648171">
                <a:tc>
                  <a:txBody>
                    <a:bodyPr/>
                    <a:lstStyle/>
                    <a:p>
                      <a:pPr marL="0" marR="0" algn="ctr">
                        <a:lnSpc>
                          <a:spcPct val="100000"/>
                        </a:lnSpc>
                        <a:spcBef>
                          <a:spcPts val="0"/>
                        </a:spcBef>
                        <a:spcAft>
                          <a:spcPts val="0"/>
                        </a:spcAft>
                      </a:pPr>
                      <a:r>
                        <a:rPr lang="en-US" sz="1400" u="none" strike="noStrike" dirty="0">
                          <a:effectLst/>
                        </a:rPr>
                        <a:t>TIFIA</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Financing assistance for ITS and surface transportation projects, certain freight rail projects, intermodal freight transfer facilities, and certain projects inside a port terminal.</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134765700"/>
                  </a:ext>
                </a:extLst>
              </a:tr>
              <a:tr h="491502">
                <a:tc>
                  <a:txBody>
                    <a:bodyPr/>
                    <a:lstStyle/>
                    <a:p>
                      <a:pPr marL="0" marR="0" algn="ctr">
                        <a:lnSpc>
                          <a:spcPct val="100000"/>
                        </a:lnSpc>
                        <a:spcBef>
                          <a:spcPts val="0"/>
                        </a:spcBef>
                        <a:spcAft>
                          <a:spcPts val="0"/>
                        </a:spcAft>
                      </a:pPr>
                      <a:r>
                        <a:rPr lang="en-US" sz="1400" u="none" strike="noStrike" dirty="0">
                          <a:effectLst/>
                        </a:rPr>
                        <a:t>RRIF</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Financing assistance for railroad equipment, facilities and infrastructure including positive train control systems.</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2794931961"/>
                  </a:ext>
                </a:extLst>
              </a:tr>
              <a:tr h="491502">
                <a:tc>
                  <a:txBody>
                    <a:bodyPr/>
                    <a:lstStyle/>
                    <a:p>
                      <a:pPr marL="0" marR="0" algn="ctr">
                        <a:lnSpc>
                          <a:spcPct val="100000"/>
                        </a:lnSpc>
                        <a:spcBef>
                          <a:spcPts val="0"/>
                        </a:spcBef>
                        <a:spcAft>
                          <a:spcPts val="0"/>
                        </a:spcAft>
                      </a:pPr>
                      <a:r>
                        <a:rPr lang="en-US" sz="1400" u="none" strike="noStrike" dirty="0">
                          <a:effectLst/>
                        </a:rPr>
                        <a:t>PABs</a:t>
                      </a:r>
                      <a:endParaRPr lang="en-US" sz="1400" u="none" dirty="0">
                        <a:effectLst/>
                        <a:latin typeface="Avenir"/>
                        <a:ea typeface="Times New Roman" panose="02020603050405020304" pitchFamily="18" charset="0"/>
                        <a:cs typeface="Times New Roman" panose="02020603050405020304" pitchFamily="18" charset="0"/>
                      </a:endParaRPr>
                    </a:p>
                  </a:txBody>
                  <a:tcPr marL="18461" marR="18461" marT="12450" marB="12450" anchor="ctr"/>
                </a:tc>
                <a:tc>
                  <a:txBody>
                    <a:bodyPr/>
                    <a:lstStyle/>
                    <a:p>
                      <a:pPr marL="45720" marR="0" algn="l">
                        <a:lnSpc>
                          <a:spcPct val="100000"/>
                        </a:lnSpc>
                        <a:spcBef>
                          <a:spcPts val="0"/>
                        </a:spcBef>
                        <a:spcAft>
                          <a:spcPts val="0"/>
                        </a:spcAft>
                      </a:pPr>
                      <a:r>
                        <a:rPr lang="en-US" sz="1400" dirty="0">
                          <a:effectLst/>
                        </a:rPr>
                        <a:t>Tax-exempt financing issued through a public conduit for privately developed infrastructure.</a:t>
                      </a:r>
                      <a:endParaRPr lang="en-US" sz="1600" dirty="0">
                        <a:effectLst/>
                        <a:latin typeface="Avenir"/>
                        <a:ea typeface="Times New Roman" panose="02020603050405020304" pitchFamily="18" charset="0"/>
                        <a:cs typeface="Times New Roman" panose="02020603050405020304" pitchFamily="18" charset="0"/>
                      </a:endParaRPr>
                    </a:p>
                  </a:txBody>
                  <a:tcPr marL="18461" marR="18461" marT="12450" marB="12450"/>
                </a:tc>
                <a:extLst>
                  <a:ext uri="{0D108BD9-81ED-4DB2-BD59-A6C34878D82A}">
                    <a16:rowId xmlns:a16="http://schemas.microsoft.com/office/drawing/2014/main" xmlns="" val="1548782176"/>
                  </a:ext>
                </a:extLst>
              </a:tr>
            </a:tbl>
          </a:graphicData>
        </a:graphic>
      </p:graphicFrame>
      <p:sp>
        <p:nvSpPr>
          <p:cNvPr id="5" name="Content Placeholder 4">
            <a:extLst>
              <a:ext uri="{FF2B5EF4-FFF2-40B4-BE49-F238E27FC236}">
                <a16:creationId xmlns:a16="http://schemas.microsoft.com/office/drawing/2014/main" xmlns="" id="{75F41AF9-1B5F-4721-B755-B064DAB8B31D}"/>
              </a:ext>
            </a:extLst>
          </p:cNvPr>
          <p:cNvSpPr>
            <a:spLocks noGrp="1"/>
          </p:cNvSpPr>
          <p:nvPr>
            <p:ph sz="quarter" idx="12"/>
          </p:nvPr>
        </p:nvSpPr>
        <p:spPr>
          <a:xfrm>
            <a:off x="549275" y="1447799"/>
            <a:ext cx="2574925" cy="5546725"/>
          </a:xfrm>
        </p:spPr>
        <p:txBody>
          <a:bodyPr/>
          <a:lstStyle/>
          <a:p>
            <a:r>
              <a:rPr lang="en-US" dirty="0"/>
              <a:t>Federal Programs</a:t>
            </a:r>
          </a:p>
          <a:p>
            <a:pPr lvl="1"/>
            <a:r>
              <a:rPr lang="en-US" dirty="0"/>
              <a:t>Discretionary Grants</a:t>
            </a:r>
          </a:p>
          <a:p>
            <a:pPr lvl="1"/>
            <a:r>
              <a:rPr lang="en-US" dirty="0"/>
              <a:t>Federal-Aid Grants</a:t>
            </a:r>
          </a:p>
          <a:p>
            <a:pPr lvl="1"/>
            <a:r>
              <a:rPr lang="en-US" dirty="0"/>
              <a:t>Federal Loans</a:t>
            </a:r>
          </a:p>
          <a:p>
            <a:pPr lvl="1"/>
            <a:r>
              <a:rPr lang="en-US" dirty="0"/>
              <a:t>Private Activity Bonds (PAB)</a:t>
            </a:r>
          </a:p>
          <a:p>
            <a:r>
              <a:rPr lang="en-US" dirty="0"/>
              <a:t>State, Regional, Local</a:t>
            </a:r>
          </a:p>
          <a:p>
            <a:r>
              <a:rPr lang="en-US" dirty="0"/>
              <a:t>Private</a:t>
            </a:r>
          </a:p>
        </p:txBody>
      </p:sp>
      <p:sp>
        <p:nvSpPr>
          <p:cNvPr id="2" name="Title 1">
            <a:extLst>
              <a:ext uri="{FF2B5EF4-FFF2-40B4-BE49-F238E27FC236}">
                <a16:creationId xmlns:a16="http://schemas.microsoft.com/office/drawing/2014/main" xmlns="" id="{644C7ACD-B0D2-4C90-92D2-E4717C8BA584}"/>
              </a:ext>
            </a:extLst>
          </p:cNvPr>
          <p:cNvSpPr>
            <a:spLocks noGrp="1"/>
          </p:cNvSpPr>
          <p:nvPr>
            <p:ph type="title"/>
          </p:nvPr>
        </p:nvSpPr>
        <p:spPr/>
        <p:txBody>
          <a:bodyPr/>
          <a:lstStyle/>
          <a:p>
            <a:r>
              <a:rPr lang="en-US" dirty="0"/>
              <a:t>External Funding Sources</a:t>
            </a:r>
          </a:p>
        </p:txBody>
      </p:sp>
    </p:spTree>
    <p:extLst>
      <p:ext uri="{BB962C8B-B14F-4D97-AF65-F5344CB8AC3E}">
        <p14:creationId xmlns:p14="http://schemas.microsoft.com/office/powerpoint/2010/main" val="1461477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p:cNvPr>
          <p:cNvSpPr/>
          <p:nvPr/>
        </p:nvSpPr>
        <p:spPr bwMode="auto">
          <a:xfrm>
            <a:off x="832565" y="1688985"/>
            <a:ext cx="8771550" cy="2349615"/>
          </a:xfrm>
          <a:prstGeom prst="roundRect">
            <a:avLst/>
          </a:prstGeom>
          <a:gradFill flip="none" rotWithShape="1">
            <a:gsLst>
              <a:gs pos="0">
                <a:srgbClr val="FFB953">
                  <a:tint val="66000"/>
                  <a:satMod val="160000"/>
                </a:srgbClr>
              </a:gs>
              <a:gs pos="50000">
                <a:srgbClr val="FFB953">
                  <a:tint val="44500"/>
                  <a:satMod val="160000"/>
                </a:srgbClr>
              </a:gs>
              <a:gs pos="100000">
                <a:srgbClr val="FFB953">
                  <a:tint val="23500"/>
                  <a:satMod val="160000"/>
                </a:srgbClr>
              </a:gs>
            </a:gsLst>
            <a:lin ang="0" scaled="1"/>
            <a:tileRect/>
          </a:gradFill>
          <a:ln w="9525" cap="flat" cmpd="sng" algn="ctr">
            <a:solidFill>
              <a:srgbClr val="BF7E22"/>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r>
              <a:rPr lang="en-US" sz="3520" b="1" kern="0" dirty="0"/>
              <a:t>Vision</a:t>
            </a:r>
            <a:r>
              <a:rPr lang="en-US" sz="3520" kern="0" dirty="0"/>
              <a:t>: Prepare a </a:t>
            </a:r>
            <a:r>
              <a:rPr lang="en-US" sz="3520" kern="0" dirty="0">
                <a:solidFill>
                  <a:srgbClr val="C00000"/>
                </a:solidFill>
              </a:rPr>
              <a:t>dynamically knowledgeable community of transportation industry professionals </a:t>
            </a:r>
            <a:r>
              <a:rPr lang="en-US" sz="3520" kern="0" dirty="0"/>
              <a:t>for a connected automated transportation system</a:t>
            </a:r>
          </a:p>
          <a:p>
            <a:pPr defTabSz="1005840" fontAlgn="base">
              <a:spcBef>
                <a:spcPct val="0"/>
              </a:spcBef>
              <a:spcAft>
                <a:spcPct val="0"/>
              </a:spcAft>
            </a:pPr>
            <a:endParaRPr lang="en-US" sz="3080" i="1" dirty="0">
              <a:solidFill>
                <a:schemeClr val="bg1"/>
              </a:solidFill>
              <a:latin typeface="Arial" charset="0"/>
            </a:endParaRPr>
          </a:p>
        </p:txBody>
      </p:sp>
      <p:sp>
        <p:nvSpPr>
          <p:cNvPr id="7" name="Rectangle: Rounded Corners 9">
            <a:extLst>
              <a:ext uri="{FF2B5EF4-FFF2-40B4-BE49-F238E27FC236}">
                <a16:creationId xmlns:a16="http://schemas.microsoft.com/office/drawing/2014/main" xmlns="" id="{60F57541-9F2B-4707-AC4A-E66576544594}"/>
              </a:ext>
            </a:extLst>
          </p:cNvPr>
          <p:cNvSpPr/>
          <p:nvPr/>
        </p:nvSpPr>
        <p:spPr bwMode="auto">
          <a:xfrm>
            <a:off x="925422" y="4114747"/>
            <a:ext cx="8678692" cy="2988587"/>
          </a:xfrm>
          <a:prstGeom prst="roundRect">
            <a:avLst/>
          </a:prstGeom>
          <a:solidFill>
            <a:schemeClr val="accent2">
              <a:lumMod val="20000"/>
              <a:lumOff val="80000"/>
            </a:schemeClr>
          </a:solidFill>
          <a:ln w="9525" cap="flat" cmpd="sng" algn="ctr">
            <a:solidFill>
              <a:srgbClr val="BF7E22"/>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r>
              <a:rPr lang="en-US" sz="3520" b="1" kern="0" dirty="0"/>
              <a:t>Mission</a:t>
            </a:r>
            <a:r>
              <a:rPr lang="en-US" sz="3520" kern="0" dirty="0"/>
              <a:t>: Provide a </a:t>
            </a:r>
            <a:r>
              <a:rPr lang="en-US" sz="3520" kern="0" dirty="0">
                <a:solidFill>
                  <a:srgbClr val="C00000"/>
                </a:solidFill>
              </a:rPr>
              <a:t>multimodal</a:t>
            </a:r>
            <a:r>
              <a:rPr lang="en-US" sz="3520" kern="0" dirty="0"/>
              <a:t> and </a:t>
            </a:r>
            <a:r>
              <a:rPr lang="en-US" sz="3520" kern="0" dirty="0">
                <a:solidFill>
                  <a:srgbClr val="C00000"/>
                </a:solidFill>
              </a:rPr>
              <a:t>multi-disciplinary</a:t>
            </a:r>
            <a:r>
              <a:rPr lang="en-US" sz="3520" kern="0" dirty="0"/>
              <a:t> capacity building program for all levels of current and future transportation professionals to accelerate preparation for and the deployment of innovative ITS</a:t>
            </a:r>
            <a:endParaRPr lang="en-US" sz="3080" i="1" dirty="0">
              <a:solidFill>
                <a:schemeClr val="bg1"/>
              </a:solidFill>
              <a:latin typeface="Arial" charset="0"/>
            </a:endParaRPr>
          </a:p>
        </p:txBody>
      </p:sp>
      <p:sp>
        <p:nvSpPr>
          <p:cNvPr id="2" name="Title 1"/>
          <p:cNvSpPr>
            <a:spLocks noGrp="1"/>
          </p:cNvSpPr>
          <p:nvPr>
            <p:ph type="title"/>
          </p:nvPr>
        </p:nvSpPr>
        <p:spPr>
          <a:xfrm>
            <a:off x="728869" y="777946"/>
            <a:ext cx="8638015" cy="606943"/>
          </a:xfrm>
        </p:spPr>
        <p:txBody>
          <a:bodyPr/>
          <a:lstStyle/>
          <a:p>
            <a:r>
              <a:rPr lang="en-US" sz="3520" dirty="0"/>
              <a:t>Program Strategy</a:t>
            </a:r>
          </a:p>
        </p:txBody>
      </p:sp>
    </p:spTree>
    <p:custDataLst>
      <p:tags r:id="rId1"/>
    </p:custDataLst>
    <p:extLst>
      <p:ext uri="{BB962C8B-B14F-4D97-AF65-F5344CB8AC3E}">
        <p14:creationId xmlns:p14="http://schemas.microsoft.com/office/powerpoint/2010/main" val="2650726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D51861E-AD98-4244-BF2C-48A4D2DE860E}"/>
              </a:ext>
            </a:extLst>
          </p:cNvPr>
          <p:cNvSpPr>
            <a:spLocks noGrp="1"/>
          </p:cNvSpPr>
          <p:nvPr>
            <p:ph type="sldNum" sz="quarter" idx="10"/>
          </p:nvPr>
        </p:nvSpPr>
        <p:spPr/>
        <p:txBody>
          <a:bodyPr/>
          <a:lstStyle/>
          <a:p>
            <a:fld id="{6008F345-272B-4070-AF26-BA172EEA2059}" type="slidenum">
              <a:rPr lang="en-US" noProof="0" smtClean="0"/>
              <a:pPr/>
              <a:t>40</a:t>
            </a:fld>
            <a:endParaRPr lang="en-US" noProof="0" dirty="0"/>
          </a:p>
        </p:txBody>
      </p:sp>
      <p:pic>
        <p:nvPicPr>
          <p:cNvPr id="5" name="Content Placeholder 4" descr="This is an image of a container ship sailing into a harbor." title="Container Ship">
            <a:extLst>
              <a:ext uri="{FF2B5EF4-FFF2-40B4-BE49-F238E27FC236}">
                <a16:creationId xmlns:a16="http://schemas.microsoft.com/office/drawing/2014/main" xmlns="" id="{D4A05452-E0B5-4E23-B550-0AF0C9BC9851}"/>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029198" y="1524000"/>
            <a:ext cx="4479925" cy="2986909"/>
          </a:xfrm>
        </p:spPr>
      </p:pic>
      <p:sp>
        <p:nvSpPr>
          <p:cNvPr id="7" name="Content Placeholder 6">
            <a:extLst>
              <a:ext uri="{FF2B5EF4-FFF2-40B4-BE49-F238E27FC236}">
                <a16:creationId xmlns:a16="http://schemas.microsoft.com/office/drawing/2014/main" xmlns="" id="{F45AA24F-5261-4685-AA43-43274FA6A218}"/>
              </a:ext>
            </a:extLst>
          </p:cNvPr>
          <p:cNvSpPr>
            <a:spLocks noGrp="1"/>
          </p:cNvSpPr>
          <p:nvPr>
            <p:ph sz="quarter" idx="12"/>
          </p:nvPr>
        </p:nvSpPr>
        <p:spPr/>
        <p:txBody>
          <a:bodyPr/>
          <a:lstStyle/>
          <a:p>
            <a:r>
              <a:rPr lang="en-US" dirty="0"/>
              <a:t>Prepare</a:t>
            </a:r>
          </a:p>
          <a:p>
            <a:pPr lvl="1"/>
            <a:r>
              <a:rPr lang="en-US" dirty="0"/>
              <a:t>Procurement Method</a:t>
            </a:r>
          </a:p>
          <a:p>
            <a:pPr lvl="1"/>
            <a:r>
              <a:rPr lang="en-US" dirty="0"/>
              <a:t>Deployment Plan</a:t>
            </a:r>
          </a:p>
          <a:p>
            <a:r>
              <a:rPr lang="en-US" dirty="0"/>
              <a:t>Verify</a:t>
            </a:r>
          </a:p>
          <a:p>
            <a:pPr lvl="1"/>
            <a:r>
              <a:rPr lang="en-US" dirty="0"/>
              <a:t>Field Operational Tests</a:t>
            </a:r>
          </a:p>
          <a:p>
            <a:pPr lvl="1"/>
            <a:r>
              <a:rPr lang="en-US" dirty="0"/>
              <a:t>Key Performance Indicators</a:t>
            </a:r>
          </a:p>
          <a:p>
            <a:pPr lvl="1"/>
            <a:r>
              <a:rPr lang="en-US" dirty="0"/>
              <a:t>Demonstrations</a:t>
            </a:r>
          </a:p>
          <a:p>
            <a:pPr lvl="1"/>
            <a:r>
              <a:rPr lang="en-US" dirty="0"/>
              <a:t>Go-Live Checklist</a:t>
            </a:r>
          </a:p>
          <a:p>
            <a:pPr lvl="1"/>
            <a:endParaRPr lang="en-US" dirty="0"/>
          </a:p>
        </p:txBody>
      </p:sp>
      <p:sp>
        <p:nvSpPr>
          <p:cNvPr id="6" name="Title 5">
            <a:extLst>
              <a:ext uri="{FF2B5EF4-FFF2-40B4-BE49-F238E27FC236}">
                <a16:creationId xmlns:a16="http://schemas.microsoft.com/office/drawing/2014/main" xmlns="" id="{D6CA1D61-E65A-4F2F-AE8A-7426C47F2167}"/>
              </a:ext>
            </a:extLst>
          </p:cNvPr>
          <p:cNvSpPr>
            <a:spLocks noGrp="1"/>
          </p:cNvSpPr>
          <p:nvPr>
            <p:ph type="title"/>
          </p:nvPr>
        </p:nvSpPr>
        <p:spPr>
          <a:xfrm>
            <a:off x="549275" y="381000"/>
            <a:ext cx="8681085" cy="1502305"/>
          </a:xfrm>
        </p:spPr>
        <p:txBody>
          <a:bodyPr/>
          <a:lstStyle/>
          <a:p>
            <a:r>
              <a:rPr lang="en-US" dirty="0"/>
              <a:t>Deployment</a:t>
            </a:r>
          </a:p>
        </p:txBody>
      </p:sp>
    </p:spTree>
    <p:extLst>
      <p:ext uri="{BB962C8B-B14F-4D97-AF65-F5344CB8AC3E}">
        <p14:creationId xmlns:p14="http://schemas.microsoft.com/office/powerpoint/2010/main" val="1243943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This is a radial diagram that illustrates the offerings of the ITS PCB Program. The ITS PCB Program is at the center of the diagram.  Around this are the programs various offerings. In clockwise order, the programs offerings include webinars, workshops, online training modules, technical assistance, classroom/courses, guidance and educational materials, and academic support." title="ITS Professional Capacity Building Program (PCB) Program Portfolio of Products"/>
          <p:cNvGrpSpPr/>
          <p:nvPr/>
        </p:nvGrpSpPr>
        <p:grpSpPr>
          <a:xfrm>
            <a:off x="838439" y="1295399"/>
            <a:ext cx="8381523" cy="5841819"/>
            <a:chOff x="628651" y="838200"/>
            <a:chExt cx="7896224" cy="5546271"/>
          </a:xfrm>
        </p:grpSpPr>
        <p:pic>
          <p:nvPicPr>
            <p:cNvPr id="4" name="Picture 3" descr="This is a radial diagram that illustrates the offerings of the ITS PCB Program. The ITS PCB Program is at the center of the diagram.  Around this are the programs various offerings. In clockwise order, the programs offerings include webinars, workshops, online training modules, technical assistance, classroom/courses, guidance and educational materials, and academic support." title="ITS Professional Capacity Building Program (PCB) Program Portfolio of Products">
              <a:extLst>
                <a:ext uri="{FF2B5EF4-FFF2-40B4-BE49-F238E27FC236}">
                  <a16:creationId xmlns:a16="http://schemas.microsoft.com/office/drawing/2014/main" xmlns="" id="{8D3BB092-3B3F-4723-B2AD-2274BB5A1902}"/>
                </a:ext>
              </a:extLst>
            </p:cNvPr>
            <p:cNvPicPr>
              <a:picLocks noChangeAspect="1"/>
            </p:cNvPicPr>
            <p:nvPr/>
          </p:nvPicPr>
          <p:blipFill rotWithShape="1">
            <a:blip r:embed="rId4"/>
            <a:srcRect t="-96" b="1"/>
            <a:stretch/>
          </p:blipFill>
          <p:spPr>
            <a:xfrm>
              <a:off x="628651" y="838200"/>
              <a:ext cx="7896224" cy="5546271"/>
            </a:xfrm>
            <a:prstGeom prst="rect">
              <a:avLst/>
            </a:prstGeom>
          </p:spPr>
        </p:pic>
        <p:pic>
          <p:nvPicPr>
            <p:cNvPr id="5" name="Picture 4" descr="This image is the background of the ITS PCB Program node in the ITS PCB Program Diagram." title="ITS PCB Program Node Background">
              <a:extLst>
                <a:ext uri="{FF2B5EF4-FFF2-40B4-BE49-F238E27FC236}">
                  <a16:creationId xmlns:a16="http://schemas.microsoft.com/office/drawing/2014/main" xmlns="" id="{E78D3A77-EBB2-41E8-90A6-2E90C2176302}"/>
                </a:ext>
              </a:extLst>
            </p:cNvPr>
            <p:cNvPicPr>
              <a:picLocks noChangeAspect="1"/>
            </p:cNvPicPr>
            <p:nvPr/>
          </p:nvPicPr>
          <p:blipFill>
            <a:blip r:embed="rId5"/>
            <a:stretch>
              <a:fillRect/>
            </a:stretch>
          </p:blipFill>
          <p:spPr>
            <a:xfrm>
              <a:off x="3889084" y="2883233"/>
              <a:ext cx="1374038" cy="1304077"/>
            </a:xfrm>
            <a:prstGeom prst="rect">
              <a:avLst/>
            </a:prstGeom>
          </p:spPr>
        </p:pic>
        <p:sp>
          <p:nvSpPr>
            <p:cNvPr id="6" name="Oval 5">
              <a:extLst>
                <a:ext uri="{FF2B5EF4-FFF2-40B4-BE49-F238E27FC236}">
                  <a16:creationId xmlns:a16="http://schemas.microsoft.com/office/drawing/2014/main" xmlns="" id="{7F692449-8ABB-4236-8578-58042C2B2E47}"/>
                </a:ext>
              </a:extLst>
            </p:cNvPr>
            <p:cNvSpPr/>
            <p:nvPr/>
          </p:nvSpPr>
          <p:spPr>
            <a:xfrm>
              <a:off x="3926301" y="2879498"/>
              <a:ext cx="1299604" cy="12870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53F7F"/>
                  </a:solidFill>
                  <a:latin typeface="Arial Narrow" panose="020B0606020202030204" pitchFamily="34" charset="0"/>
                </a:rPr>
                <a:t>ITS PCB Program</a:t>
              </a:r>
            </a:p>
          </p:txBody>
        </p:sp>
      </p:grpSp>
      <p:sp>
        <p:nvSpPr>
          <p:cNvPr id="2" name="Title 1"/>
          <p:cNvSpPr>
            <a:spLocks noGrp="1"/>
          </p:cNvSpPr>
          <p:nvPr>
            <p:ph type="title"/>
          </p:nvPr>
        </p:nvSpPr>
        <p:spPr>
          <a:xfrm>
            <a:off x="685800" y="762000"/>
            <a:ext cx="8681085" cy="533400"/>
          </a:xfrm>
          <a:solidFill>
            <a:schemeClr val="bg1"/>
          </a:solidFill>
        </p:spPr>
        <p:txBody>
          <a:bodyPr vert="horz" lIns="0" tIns="0" rIns="0" bIns="0" rtlCol="0" anchor="b">
            <a:noAutofit/>
          </a:bodyPr>
          <a:lstStyle/>
          <a:p>
            <a:r>
              <a:rPr lang="en-US" sz="3520" dirty="0"/>
              <a:t>ITS PCB Program – Portfolio of Products</a:t>
            </a:r>
          </a:p>
        </p:txBody>
      </p:sp>
    </p:spTree>
    <p:custDataLst>
      <p:tags r:id="rId1"/>
    </p:custDataLst>
    <p:extLst>
      <p:ext uri="{BB962C8B-B14F-4D97-AF65-F5344CB8AC3E}">
        <p14:creationId xmlns:p14="http://schemas.microsoft.com/office/powerpoint/2010/main" val="4013198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mage is a screenshot of the ITS JPO website. The image depicts links to fourteen ePrimer modules." title="ITS Joint Program Office (JPO) Website Screenshot">
            <a:extLst>
              <a:ext uri="{FF2B5EF4-FFF2-40B4-BE49-F238E27FC236}">
                <a16:creationId xmlns:a16="http://schemas.microsoft.com/office/drawing/2014/main" xmlns="" id="{0317D836-D2D6-42F9-BCA7-C06F833E3FCD}"/>
              </a:ext>
            </a:extLst>
          </p:cNvPr>
          <p:cNvPicPr>
            <a:picLocks noChangeAspect="1"/>
          </p:cNvPicPr>
          <p:nvPr/>
        </p:nvPicPr>
        <p:blipFill>
          <a:blip r:embed="rId4"/>
          <a:stretch>
            <a:fillRect/>
          </a:stretch>
        </p:blipFill>
        <p:spPr>
          <a:xfrm>
            <a:off x="339191" y="921312"/>
            <a:ext cx="9660742" cy="6202760"/>
          </a:xfrm>
          <a:prstGeom prst="rect">
            <a:avLst/>
          </a:prstGeom>
        </p:spPr>
      </p:pic>
      <p:sp>
        <p:nvSpPr>
          <p:cNvPr id="7" name="Oval 6" descr="This oval is used to outline the 'Resources for Practicioners' heading on the ITS JPO - ITS professional capacity building program website." title="Oval Outline">
            <a:extLst>
              <a:ext uri="{FF2B5EF4-FFF2-40B4-BE49-F238E27FC236}">
                <a16:creationId xmlns:a16="http://schemas.microsoft.com/office/drawing/2014/main" xmlns="" id="{7A9313E4-A62B-4FFD-BAFF-021D8986C48A}"/>
              </a:ext>
            </a:extLst>
          </p:cNvPr>
          <p:cNvSpPr/>
          <p:nvPr/>
        </p:nvSpPr>
        <p:spPr>
          <a:xfrm>
            <a:off x="725145" y="2453460"/>
            <a:ext cx="2994129" cy="585035"/>
          </a:xfrm>
          <a:prstGeom prst="ellipse">
            <a:avLst/>
          </a:prstGeom>
          <a:no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pic>
        <p:nvPicPr>
          <p:cNvPr id="8" name="Picture 2" descr="Intelligent Transportation Systems (ITS) ePri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0846" y="186889"/>
            <a:ext cx="4355184" cy="1088794"/>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583A1101-0E63-47C7-BF03-F51F5A0FC3B4}"/>
              </a:ext>
            </a:extLst>
          </p:cNvPr>
          <p:cNvSpPr txBox="1"/>
          <p:nvPr/>
        </p:nvSpPr>
        <p:spPr>
          <a:xfrm>
            <a:off x="4738858" y="4763812"/>
            <a:ext cx="5081046" cy="945515"/>
          </a:xfrm>
          <a:prstGeom prst="rect">
            <a:avLst/>
          </a:prstGeom>
          <a:solidFill>
            <a:schemeClr val="accent2">
              <a:lumMod val="20000"/>
              <a:lumOff val="80000"/>
            </a:schemeClr>
          </a:solidFill>
          <a:ln w="28575">
            <a:solidFill>
              <a:schemeClr val="accent2">
                <a:lumMod val="50000"/>
              </a:schemeClr>
            </a:solidFill>
            <a:prstDash val="sysDash"/>
          </a:ln>
        </p:spPr>
        <p:txBody>
          <a:bodyPr wrap="square" rtlCol="0">
            <a:spAutoFit/>
          </a:bodyPr>
          <a:lstStyle/>
          <a:p>
            <a:pPr algn="ctr">
              <a:lnSpc>
                <a:spcPct val="90000"/>
              </a:lnSpc>
            </a:pPr>
            <a:r>
              <a:rPr lang="en-US" sz="3080" b="1" dirty="0">
                <a:solidFill>
                  <a:srgbClr val="0000CC"/>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ITS PCB Program – </a:t>
            </a:r>
            <a:br>
              <a:rPr lang="en-US" sz="3080" b="1" dirty="0">
                <a:solidFill>
                  <a:srgbClr val="0000CC"/>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3080" b="1" dirty="0">
                <a:solidFill>
                  <a:srgbClr val="0000CC"/>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Resources for Practitioners Tab</a:t>
            </a:r>
          </a:p>
        </p:txBody>
      </p:sp>
      <p:sp>
        <p:nvSpPr>
          <p:cNvPr id="5" name="Content Placeholder 4" hidden="1">
            <a:extLst>
              <a:ext uri="{FF2B5EF4-FFF2-40B4-BE49-F238E27FC236}">
                <a16:creationId xmlns:a16="http://schemas.microsoft.com/office/drawing/2014/main" xmlns="" id="{97B4EDC2-B950-40F8-97A0-2BB7732C8DD9}"/>
              </a:ext>
            </a:extLst>
          </p:cNvPr>
          <p:cNvSpPr>
            <a:spLocks noGrp="1"/>
          </p:cNvSpPr>
          <p:nvPr>
            <p:ph idx="1"/>
          </p:nvPr>
        </p:nvSpPr>
        <p:spPr/>
        <p:txBody>
          <a:bodyPr/>
          <a:lstStyle/>
          <a:p>
            <a:endParaRPr lang="en-US"/>
          </a:p>
        </p:txBody>
      </p:sp>
      <p:sp>
        <p:nvSpPr>
          <p:cNvPr id="2" name="Title 1" hidden="1">
            <a:extLst>
              <a:ext uri="{FF2B5EF4-FFF2-40B4-BE49-F238E27FC236}">
                <a16:creationId xmlns:a16="http://schemas.microsoft.com/office/drawing/2014/main" xmlns="" id="{240530DC-FBC0-4BE9-9D80-809F581AF56F}"/>
              </a:ext>
            </a:extLst>
          </p:cNvPr>
          <p:cNvSpPr>
            <a:spLocks noGrp="1"/>
          </p:cNvSpPr>
          <p:nvPr>
            <p:ph type="title"/>
          </p:nvPr>
        </p:nvSpPr>
        <p:spPr/>
        <p:txBody>
          <a:bodyPr/>
          <a:lstStyle/>
          <a:p>
            <a:r>
              <a:rPr lang="en-US" dirty="0"/>
              <a:t>ITS </a:t>
            </a:r>
            <a:r>
              <a:rPr lang="en-US" dirty="0" err="1"/>
              <a:t>ePrimer</a:t>
            </a:r>
            <a:endParaRPr lang="en-US" dirty="0"/>
          </a:p>
        </p:txBody>
      </p:sp>
    </p:spTree>
    <p:custDataLst>
      <p:tags r:id="rId1"/>
    </p:custDataLst>
    <p:extLst>
      <p:ext uri="{BB962C8B-B14F-4D97-AF65-F5344CB8AC3E}">
        <p14:creationId xmlns:p14="http://schemas.microsoft.com/office/powerpoint/2010/main" val="341997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7068" y="6981846"/>
            <a:ext cx="6241305" cy="430887"/>
          </a:xfrm>
          <a:prstGeom prst="rect">
            <a:avLst/>
          </a:prstGeom>
        </p:spPr>
        <p:txBody>
          <a:bodyPr wrap="square">
            <a:spAutoFit/>
          </a:bodyPr>
          <a:lstStyle/>
          <a:p>
            <a:r>
              <a:rPr lang="en-US" sz="2200" i="1" dirty="0">
                <a:solidFill>
                  <a:srgbClr val="000099"/>
                </a:solidFill>
              </a:rPr>
              <a:t>(https://www.pcb.its.dot.gov/eprimer/default.aspx)</a:t>
            </a:r>
          </a:p>
        </p:txBody>
      </p:sp>
      <p:sp>
        <p:nvSpPr>
          <p:cNvPr id="13" name="TextBox 12"/>
          <p:cNvSpPr txBox="1"/>
          <p:nvPr/>
        </p:nvSpPr>
        <p:spPr>
          <a:xfrm>
            <a:off x="2870836" y="1528763"/>
            <a:ext cx="1959191" cy="430887"/>
          </a:xfrm>
          <a:prstGeom prst="rect">
            <a:avLst/>
          </a:prstGeom>
          <a:noFill/>
        </p:spPr>
        <p:txBody>
          <a:bodyPr wrap="none" rtlCol="0">
            <a:spAutoFit/>
          </a:bodyPr>
          <a:lstStyle/>
          <a:p>
            <a:pPr>
              <a:buNone/>
            </a:pPr>
            <a:r>
              <a:rPr lang="en-US" sz="2200" dirty="0">
                <a:solidFill>
                  <a:srgbClr val="FFFF00"/>
                </a:solidFill>
                <a:latin typeface="Arial" panose="020B0604020202020204" pitchFamily="34" charset="0"/>
                <a:cs typeface="Arial" panose="020B0604020202020204" pitchFamily="34" charset="0"/>
              </a:rPr>
              <a:t>Updated 2016</a:t>
            </a:r>
          </a:p>
        </p:txBody>
      </p:sp>
      <p:sp>
        <p:nvSpPr>
          <p:cNvPr id="14" name="TextBox 13"/>
          <p:cNvSpPr txBox="1"/>
          <p:nvPr/>
        </p:nvSpPr>
        <p:spPr>
          <a:xfrm>
            <a:off x="7368963" y="6406366"/>
            <a:ext cx="1959191" cy="430887"/>
          </a:xfrm>
          <a:prstGeom prst="rect">
            <a:avLst/>
          </a:prstGeom>
          <a:noFill/>
        </p:spPr>
        <p:txBody>
          <a:bodyPr wrap="none" rtlCol="0">
            <a:spAutoFit/>
          </a:bodyPr>
          <a:lstStyle/>
          <a:p>
            <a:pPr>
              <a:buNone/>
            </a:pPr>
            <a:r>
              <a:rPr lang="en-US" sz="2200" dirty="0">
                <a:solidFill>
                  <a:srgbClr val="FFFF00"/>
                </a:solidFill>
                <a:latin typeface="Arial" panose="020B0604020202020204" pitchFamily="34" charset="0"/>
                <a:cs typeface="Arial" panose="020B0604020202020204" pitchFamily="34" charset="0"/>
              </a:rPr>
              <a:t>Updated 2016</a:t>
            </a:r>
          </a:p>
        </p:txBody>
      </p:sp>
      <p:sp>
        <p:nvSpPr>
          <p:cNvPr id="15" name="TextBox 14"/>
          <p:cNvSpPr txBox="1"/>
          <p:nvPr/>
        </p:nvSpPr>
        <p:spPr>
          <a:xfrm>
            <a:off x="7348008" y="5604510"/>
            <a:ext cx="1959191" cy="430887"/>
          </a:xfrm>
          <a:prstGeom prst="rect">
            <a:avLst/>
          </a:prstGeom>
          <a:noFill/>
        </p:spPr>
        <p:txBody>
          <a:bodyPr wrap="none" rtlCol="0">
            <a:spAutoFit/>
          </a:bodyPr>
          <a:lstStyle/>
          <a:p>
            <a:pPr>
              <a:buNone/>
            </a:pPr>
            <a:r>
              <a:rPr lang="en-US" sz="2200" dirty="0">
                <a:solidFill>
                  <a:srgbClr val="FFFF00"/>
                </a:solidFill>
                <a:latin typeface="Arial" panose="020B0604020202020204" pitchFamily="34" charset="0"/>
                <a:cs typeface="Arial" panose="020B0604020202020204" pitchFamily="34" charset="0"/>
              </a:rPr>
              <a:t>Updated 2016</a:t>
            </a:r>
          </a:p>
        </p:txBody>
      </p:sp>
      <p:sp>
        <p:nvSpPr>
          <p:cNvPr id="16" name="TextBox 15"/>
          <p:cNvSpPr txBox="1"/>
          <p:nvPr/>
        </p:nvSpPr>
        <p:spPr>
          <a:xfrm>
            <a:off x="2860358" y="4766310"/>
            <a:ext cx="1959191" cy="430887"/>
          </a:xfrm>
          <a:prstGeom prst="rect">
            <a:avLst/>
          </a:prstGeom>
          <a:noFill/>
        </p:spPr>
        <p:txBody>
          <a:bodyPr wrap="none" rtlCol="0">
            <a:spAutoFit/>
          </a:bodyPr>
          <a:lstStyle/>
          <a:p>
            <a:pPr>
              <a:buNone/>
            </a:pPr>
            <a:r>
              <a:rPr lang="en-US" sz="2200" dirty="0">
                <a:solidFill>
                  <a:srgbClr val="FFFF00"/>
                </a:solidFill>
                <a:latin typeface="Arial" panose="020B0604020202020204" pitchFamily="34" charset="0"/>
                <a:cs typeface="Arial" panose="020B0604020202020204" pitchFamily="34" charset="0"/>
              </a:rPr>
              <a:t>Updated 2016</a:t>
            </a:r>
          </a:p>
        </p:txBody>
      </p:sp>
      <p:sp>
        <p:nvSpPr>
          <p:cNvPr id="17" name="TextBox 16"/>
          <p:cNvSpPr txBox="1"/>
          <p:nvPr/>
        </p:nvSpPr>
        <p:spPr>
          <a:xfrm>
            <a:off x="2870836" y="6400734"/>
            <a:ext cx="1959191" cy="430887"/>
          </a:xfrm>
          <a:prstGeom prst="rect">
            <a:avLst/>
          </a:prstGeom>
          <a:noFill/>
        </p:spPr>
        <p:txBody>
          <a:bodyPr wrap="none" rtlCol="0">
            <a:spAutoFit/>
          </a:bodyPr>
          <a:lstStyle/>
          <a:p>
            <a:pPr>
              <a:buNone/>
            </a:pPr>
            <a:r>
              <a:rPr lang="en-US" sz="2200" dirty="0">
                <a:solidFill>
                  <a:srgbClr val="FFFF00"/>
                </a:solidFill>
                <a:latin typeface="Arial" panose="020B0604020202020204" pitchFamily="34" charset="0"/>
                <a:cs typeface="Arial" panose="020B0604020202020204" pitchFamily="34" charset="0"/>
              </a:rPr>
              <a:t>Updated 2016</a:t>
            </a:r>
          </a:p>
        </p:txBody>
      </p:sp>
      <p:sp>
        <p:nvSpPr>
          <p:cNvPr id="18" name="TextBox 17"/>
          <p:cNvSpPr txBox="1"/>
          <p:nvPr/>
        </p:nvSpPr>
        <p:spPr>
          <a:xfrm>
            <a:off x="8008590" y="1245870"/>
            <a:ext cx="1598515" cy="363176"/>
          </a:xfrm>
          <a:prstGeom prst="rect">
            <a:avLst/>
          </a:prstGeom>
          <a:noFill/>
        </p:spPr>
        <p:txBody>
          <a:bodyPr wrap="none" rtlCol="0">
            <a:spAutoFit/>
          </a:bodyPr>
          <a:lstStyle/>
          <a:p>
            <a:pPr>
              <a:buNone/>
            </a:pPr>
            <a:r>
              <a:rPr lang="en-US" sz="1760" dirty="0">
                <a:solidFill>
                  <a:srgbClr val="FFFF00"/>
                </a:solidFill>
                <a:latin typeface="Arial" panose="020B0604020202020204" pitchFamily="34" charset="0"/>
                <a:cs typeface="Arial" panose="020B0604020202020204" pitchFamily="34" charset="0"/>
              </a:rPr>
              <a:t>Updated 2016</a:t>
            </a:r>
          </a:p>
        </p:txBody>
      </p:sp>
      <p:sp>
        <p:nvSpPr>
          <p:cNvPr id="19" name="TextBox 18"/>
          <p:cNvSpPr txBox="1"/>
          <p:nvPr/>
        </p:nvSpPr>
        <p:spPr>
          <a:xfrm>
            <a:off x="3245111" y="5625655"/>
            <a:ext cx="1598515" cy="363176"/>
          </a:xfrm>
          <a:prstGeom prst="rect">
            <a:avLst/>
          </a:prstGeom>
          <a:noFill/>
        </p:spPr>
        <p:txBody>
          <a:bodyPr wrap="none" rtlCol="0">
            <a:spAutoFit/>
          </a:bodyPr>
          <a:lstStyle/>
          <a:p>
            <a:pPr>
              <a:buNone/>
            </a:pPr>
            <a:r>
              <a:rPr lang="en-US" sz="1760" dirty="0">
                <a:solidFill>
                  <a:srgbClr val="FFFF00"/>
                </a:solidFill>
                <a:latin typeface="Arial" panose="020B0604020202020204" pitchFamily="34" charset="0"/>
                <a:cs typeface="Arial" panose="020B0604020202020204" pitchFamily="34" charset="0"/>
              </a:rPr>
              <a:t>Updated 2016</a:t>
            </a:r>
          </a:p>
        </p:txBody>
      </p:sp>
      <p:sp>
        <p:nvSpPr>
          <p:cNvPr id="20" name="TextBox 19"/>
          <p:cNvSpPr txBox="1"/>
          <p:nvPr/>
        </p:nvSpPr>
        <p:spPr>
          <a:xfrm>
            <a:off x="3620336" y="2317110"/>
            <a:ext cx="1221809" cy="430887"/>
          </a:xfrm>
          <a:prstGeom prst="rect">
            <a:avLst/>
          </a:prstGeom>
          <a:noFill/>
        </p:spPr>
        <p:txBody>
          <a:bodyPr wrap="none" rtlCol="0">
            <a:spAutoFit/>
          </a:bodyPr>
          <a:lstStyle/>
          <a:p>
            <a:pPr algn="ctr">
              <a:buNone/>
            </a:pPr>
            <a:r>
              <a:rPr lang="en-US" sz="2200" dirty="0">
                <a:solidFill>
                  <a:srgbClr val="C00000"/>
                </a:solidFill>
                <a:latin typeface="Arial" panose="020B0604020202020204" pitchFamily="34" charset="0"/>
                <a:cs typeface="Arial" panose="020B0604020202020204" pitchFamily="34" charset="0"/>
              </a:rPr>
              <a:t>2019-20</a:t>
            </a:r>
          </a:p>
        </p:txBody>
      </p:sp>
      <p:sp>
        <p:nvSpPr>
          <p:cNvPr id="29" name="TextBox 28">
            <a:extLst>
              <a:ext uri="{FF2B5EF4-FFF2-40B4-BE49-F238E27FC236}">
                <a16:creationId xmlns:a16="http://schemas.microsoft.com/office/drawing/2014/main" xmlns="" id="{0A85B703-E63C-4724-97C1-967E1C37C8F2}"/>
              </a:ext>
            </a:extLst>
          </p:cNvPr>
          <p:cNvSpPr txBox="1"/>
          <p:nvPr/>
        </p:nvSpPr>
        <p:spPr>
          <a:xfrm>
            <a:off x="3835293" y="3174813"/>
            <a:ext cx="1010213" cy="363176"/>
          </a:xfrm>
          <a:prstGeom prst="rect">
            <a:avLst/>
          </a:prstGeom>
          <a:noFill/>
        </p:spPr>
        <p:txBody>
          <a:bodyPr wrap="none" rtlCol="0">
            <a:spAutoFit/>
          </a:bodyPr>
          <a:lstStyle/>
          <a:p>
            <a:pPr algn="ctr">
              <a:buNone/>
            </a:pPr>
            <a:r>
              <a:rPr lang="en-US" sz="1760" dirty="0">
                <a:solidFill>
                  <a:srgbClr val="C00000"/>
                </a:solidFill>
                <a:latin typeface="Arial" panose="020B0604020202020204" pitchFamily="34" charset="0"/>
                <a:cs typeface="Arial" panose="020B0604020202020204" pitchFamily="34" charset="0"/>
              </a:rPr>
              <a:t>2019-20</a:t>
            </a:r>
          </a:p>
        </p:txBody>
      </p:sp>
      <p:sp>
        <p:nvSpPr>
          <p:cNvPr id="30" name="TextBox 29">
            <a:extLst>
              <a:ext uri="{FF2B5EF4-FFF2-40B4-BE49-F238E27FC236}">
                <a16:creationId xmlns:a16="http://schemas.microsoft.com/office/drawing/2014/main" xmlns="" id="{5662148D-425A-4268-8A8E-7A5EA501EB30}"/>
              </a:ext>
            </a:extLst>
          </p:cNvPr>
          <p:cNvSpPr txBox="1"/>
          <p:nvPr/>
        </p:nvSpPr>
        <p:spPr>
          <a:xfrm>
            <a:off x="3604727" y="3962323"/>
            <a:ext cx="1221809" cy="430887"/>
          </a:xfrm>
          <a:prstGeom prst="rect">
            <a:avLst/>
          </a:prstGeom>
          <a:noFill/>
        </p:spPr>
        <p:txBody>
          <a:bodyPr wrap="none" rtlCol="0">
            <a:spAutoFit/>
          </a:bodyPr>
          <a:lstStyle/>
          <a:p>
            <a:pPr algn="ctr">
              <a:buNone/>
            </a:pPr>
            <a:r>
              <a:rPr lang="en-US" sz="2200" dirty="0">
                <a:solidFill>
                  <a:srgbClr val="C00000"/>
                </a:solidFill>
                <a:latin typeface="Arial" panose="020B0604020202020204" pitchFamily="34" charset="0"/>
                <a:cs typeface="Arial" panose="020B0604020202020204" pitchFamily="34" charset="0"/>
              </a:rPr>
              <a:t>2019-20</a:t>
            </a:r>
          </a:p>
        </p:txBody>
      </p:sp>
      <p:sp>
        <p:nvSpPr>
          <p:cNvPr id="31" name="TextBox 30">
            <a:extLst>
              <a:ext uri="{FF2B5EF4-FFF2-40B4-BE49-F238E27FC236}">
                <a16:creationId xmlns:a16="http://schemas.microsoft.com/office/drawing/2014/main" xmlns="" id="{8C9BEBC9-E67D-4CA9-8B3B-532B0EB2B5C8}"/>
              </a:ext>
            </a:extLst>
          </p:cNvPr>
          <p:cNvSpPr txBox="1"/>
          <p:nvPr/>
        </p:nvSpPr>
        <p:spPr>
          <a:xfrm>
            <a:off x="8319867" y="3191662"/>
            <a:ext cx="1010213" cy="363176"/>
          </a:xfrm>
          <a:prstGeom prst="rect">
            <a:avLst/>
          </a:prstGeom>
          <a:noFill/>
        </p:spPr>
        <p:txBody>
          <a:bodyPr wrap="none" rtlCol="0">
            <a:spAutoFit/>
          </a:bodyPr>
          <a:lstStyle/>
          <a:p>
            <a:pPr algn="ctr">
              <a:buNone/>
            </a:pPr>
            <a:r>
              <a:rPr lang="en-US" sz="1760" dirty="0">
                <a:solidFill>
                  <a:srgbClr val="C00000"/>
                </a:solidFill>
                <a:latin typeface="Arial" panose="020B0604020202020204" pitchFamily="34" charset="0"/>
                <a:cs typeface="Arial" panose="020B0604020202020204" pitchFamily="34" charset="0"/>
              </a:rPr>
              <a:t>2019-20</a:t>
            </a:r>
          </a:p>
        </p:txBody>
      </p:sp>
      <p:sp>
        <p:nvSpPr>
          <p:cNvPr id="32" name="TextBox 31">
            <a:extLst>
              <a:ext uri="{FF2B5EF4-FFF2-40B4-BE49-F238E27FC236}">
                <a16:creationId xmlns:a16="http://schemas.microsoft.com/office/drawing/2014/main" xmlns="" id="{3AD81F66-75F6-4732-9E31-A56EA70DACAD}"/>
              </a:ext>
            </a:extLst>
          </p:cNvPr>
          <p:cNvSpPr txBox="1"/>
          <p:nvPr/>
        </p:nvSpPr>
        <p:spPr>
          <a:xfrm>
            <a:off x="8114439" y="3980076"/>
            <a:ext cx="1221809" cy="430887"/>
          </a:xfrm>
          <a:prstGeom prst="rect">
            <a:avLst/>
          </a:prstGeom>
          <a:noFill/>
        </p:spPr>
        <p:txBody>
          <a:bodyPr wrap="none" rtlCol="0">
            <a:spAutoFit/>
          </a:bodyPr>
          <a:lstStyle/>
          <a:p>
            <a:pPr algn="ctr">
              <a:buNone/>
            </a:pPr>
            <a:r>
              <a:rPr lang="en-US" sz="2200" dirty="0">
                <a:solidFill>
                  <a:srgbClr val="C00000"/>
                </a:solidFill>
                <a:latin typeface="Arial" panose="020B0604020202020204" pitchFamily="34" charset="0"/>
                <a:cs typeface="Arial" panose="020B0604020202020204" pitchFamily="34" charset="0"/>
              </a:rPr>
              <a:t>2019-20</a:t>
            </a:r>
          </a:p>
        </p:txBody>
      </p:sp>
      <p:sp>
        <p:nvSpPr>
          <p:cNvPr id="33" name="TextBox 32">
            <a:extLst>
              <a:ext uri="{FF2B5EF4-FFF2-40B4-BE49-F238E27FC236}">
                <a16:creationId xmlns:a16="http://schemas.microsoft.com/office/drawing/2014/main" xmlns="" id="{8C5185F8-DCFA-414D-AF17-C51D6198E89A}"/>
              </a:ext>
            </a:extLst>
          </p:cNvPr>
          <p:cNvSpPr txBox="1"/>
          <p:nvPr/>
        </p:nvSpPr>
        <p:spPr>
          <a:xfrm>
            <a:off x="8084243" y="4792734"/>
            <a:ext cx="1221809" cy="430887"/>
          </a:xfrm>
          <a:prstGeom prst="rect">
            <a:avLst/>
          </a:prstGeom>
          <a:noFill/>
        </p:spPr>
        <p:txBody>
          <a:bodyPr wrap="none" rtlCol="0">
            <a:spAutoFit/>
          </a:bodyPr>
          <a:lstStyle/>
          <a:p>
            <a:pPr algn="ctr">
              <a:buNone/>
            </a:pPr>
            <a:r>
              <a:rPr lang="en-US" sz="2200" dirty="0">
                <a:solidFill>
                  <a:srgbClr val="C00000"/>
                </a:solidFill>
                <a:latin typeface="Arial" panose="020B0604020202020204" pitchFamily="34" charset="0"/>
                <a:cs typeface="Arial" panose="020B0604020202020204" pitchFamily="34" charset="0"/>
              </a:rPr>
              <a:t>2019-20</a:t>
            </a:r>
          </a:p>
        </p:txBody>
      </p:sp>
      <p:sp>
        <p:nvSpPr>
          <p:cNvPr id="34" name="TextBox 33">
            <a:extLst>
              <a:ext uri="{FF2B5EF4-FFF2-40B4-BE49-F238E27FC236}">
                <a16:creationId xmlns:a16="http://schemas.microsoft.com/office/drawing/2014/main" xmlns="" id="{CAD545A0-82D1-47B2-B3A9-D003156AE000}"/>
              </a:ext>
            </a:extLst>
          </p:cNvPr>
          <p:cNvSpPr txBox="1"/>
          <p:nvPr/>
        </p:nvSpPr>
        <p:spPr>
          <a:xfrm>
            <a:off x="8106635" y="2334868"/>
            <a:ext cx="1221809" cy="430887"/>
          </a:xfrm>
          <a:prstGeom prst="rect">
            <a:avLst/>
          </a:prstGeom>
          <a:noFill/>
        </p:spPr>
        <p:txBody>
          <a:bodyPr wrap="none" rtlCol="0">
            <a:spAutoFit/>
          </a:bodyPr>
          <a:lstStyle/>
          <a:p>
            <a:pPr algn="ctr">
              <a:buNone/>
            </a:pPr>
            <a:r>
              <a:rPr lang="en-US" sz="2200" dirty="0">
                <a:solidFill>
                  <a:srgbClr val="C00000"/>
                </a:solidFill>
                <a:latin typeface="Arial" panose="020B0604020202020204" pitchFamily="34" charset="0"/>
                <a:cs typeface="Arial" panose="020B0604020202020204" pitchFamily="34" charset="0"/>
              </a:rPr>
              <a:t>2019-20</a:t>
            </a:r>
          </a:p>
        </p:txBody>
      </p:sp>
      <p:pic>
        <p:nvPicPr>
          <p:cNvPr id="8" name="Picture 7" descr="This image depicts links to fourteen ePrimer modules. The image specifies when certain modules were updated, and when others will be presented in webinars. Modules 1, 5, 6, 7, 8, 13, and 14 were updated in 2016. Modules 2, 3, 4, 9, 10, 11, and 12 are scheduled to be presented in webinars in late 2019-2020." title="ITS JPO ePrimer Modules"/>
          <p:cNvPicPr>
            <a:picLocks noChangeAspect="1"/>
          </p:cNvPicPr>
          <p:nvPr/>
        </p:nvPicPr>
        <p:blipFill rotWithShape="1">
          <a:blip r:embed="rId4"/>
          <a:srcRect l="23015" t="40040" r="5416" b="11296"/>
          <a:stretch/>
        </p:blipFill>
        <p:spPr>
          <a:xfrm>
            <a:off x="547202" y="1287779"/>
            <a:ext cx="9092098" cy="5703035"/>
          </a:xfrm>
          <a:prstGeom prst="rect">
            <a:avLst/>
          </a:prstGeom>
          <a:ln w="28575">
            <a:solidFill>
              <a:srgbClr val="000099"/>
            </a:solidFill>
          </a:ln>
        </p:spPr>
      </p:pic>
      <p:pic>
        <p:nvPicPr>
          <p:cNvPr id="21" name="Picture 2" descr="Intelligent Transportation Systems (ITS) ePri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8998" y="217997"/>
            <a:ext cx="4355184" cy="1027873"/>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4" name="Content Placeholder 3" hidden="1">
            <a:extLst>
              <a:ext uri="{FF2B5EF4-FFF2-40B4-BE49-F238E27FC236}">
                <a16:creationId xmlns:a16="http://schemas.microsoft.com/office/drawing/2014/main" xmlns="" id="{907040BA-5E78-41B1-B7E4-5A5C6E5A8D96}"/>
              </a:ext>
            </a:extLst>
          </p:cNvPr>
          <p:cNvSpPr>
            <a:spLocks noGrp="1"/>
          </p:cNvSpPr>
          <p:nvPr>
            <p:ph idx="1"/>
          </p:nvPr>
        </p:nvSpPr>
        <p:spPr/>
        <p:txBody>
          <a:bodyPr/>
          <a:lstStyle/>
          <a:p>
            <a:endParaRPr lang="en-US"/>
          </a:p>
        </p:txBody>
      </p:sp>
      <p:sp>
        <p:nvSpPr>
          <p:cNvPr id="3" name="Title 2" hidden="1">
            <a:extLst>
              <a:ext uri="{FF2B5EF4-FFF2-40B4-BE49-F238E27FC236}">
                <a16:creationId xmlns:a16="http://schemas.microsoft.com/office/drawing/2014/main" xmlns="" id="{CD014648-C354-4A82-91F0-75B569B984CD}"/>
              </a:ext>
            </a:extLst>
          </p:cNvPr>
          <p:cNvSpPr>
            <a:spLocks noGrp="1"/>
          </p:cNvSpPr>
          <p:nvPr>
            <p:ph type="title"/>
          </p:nvPr>
        </p:nvSpPr>
        <p:spPr/>
        <p:txBody>
          <a:bodyPr/>
          <a:lstStyle/>
          <a:p>
            <a:r>
              <a:rPr lang="en-US" dirty="0"/>
              <a:t>ITS </a:t>
            </a:r>
            <a:r>
              <a:rPr lang="en-US" dirty="0" err="1"/>
              <a:t>ePrimer</a:t>
            </a:r>
            <a:endParaRPr lang="en-US" dirty="0"/>
          </a:p>
        </p:txBody>
      </p:sp>
    </p:spTree>
    <p:custDataLst>
      <p:tags r:id="rId1"/>
    </p:custDataLst>
    <p:extLst>
      <p:ext uri="{BB962C8B-B14F-4D97-AF65-F5344CB8AC3E}">
        <p14:creationId xmlns:p14="http://schemas.microsoft.com/office/powerpoint/2010/main" val="2141749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1D8401-1C4B-4626-8312-77EB2A7FE59D}" type="slidenum">
              <a:rPr lang="en-US" smtClean="0"/>
              <a:t>8</a:t>
            </a:fld>
            <a:endParaRPr lang="en-US"/>
          </a:p>
        </p:txBody>
      </p:sp>
      <p:sp>
        <p:nvSpPr>
          <p:cNvPr id="3" name="Content Placeholder 2"/>
          <p:cNvSpPr>
            <a:spLocks noGrp="1"/>
          </p:cNvSpPr>
          <p:nvPr>
            <p:ph idx="1"/>
          </p:nvPr>
        </p:nvSpPr>
        <p:spPr/>
        <p:txBody>
          <a:bodyPr>
            <a:normAutofit lnSpcReduction="10000"/>
          </a:bodyPr>
          <a:lstStyle/>
          <a:p>
            <a:r>
              <a:rPr lang="en-US" dirty="0"/>
              <a:t>MARAD seeks to increase cargo capacity and reliability of freight moving through ports</a:t>
            </a:r>
          </a:p>
          <a:p>
            <a:r>
              <a:rPr lang="en-US" dirty="0"/>
              <a:t>Challenges &amp; Issues</a:t>
            </a:r>
          </a:p>
          <a:p>
            <a:pPr lvl="1"/>
            <a:r>
              <a:rPr lang="en-US" dirty="0"/>
              <a:t>Marine terminal congestion is an ongoing challenge in the U.S.</a:t>
            </a:r>
          </a:p>
          <a:p>
            <a:pPr lvl="1"/>
            <a:r>
              <a:rPr lang="en-US" dirty="0"/>
              <a:t>Economic growth driving cargo volume growth</a:t>
            </a:r>
          </a:p>
          <a:p>
            <a:pPr lvl="1"/>
            <a:r>
              <a:rPr lang="en-US" dirty="0"/>
              <a:t>Exacerbated by larger container ships, infrastructure improvements – channel deepening, air draft clearance projects, Panama Canal expansion</a:t>
            </a:r>
          </a:p>
          <a:p>
            <a:pPr lvl="1"/>
            <a:r>
              <a:rPr lang="en-US" dirty="0"/>
              <a:t>Complexity of multi-modal port operations</a:t>
            </a:r>
          </a:p>
          <a:p>
            <a:r>
              <a:rPr lang="en-US" i="1" dirty="0"/>
              <a:t>Maritime Administration Strategic Plan (2017-2021)</a:t>
            </a:r>
            <a:r>
              <a:rPr lang="en-US" dirty="0"/>
              <a:t> … Strategic Goal #5: Maritime Innovation</a:t>
            </a:r>
          </a:p>
          <a:p>
            <a:r>
              <a:rPr lang="en-US" dirty="0"/>
              <a:t>ITS MARAD Truck Staging Study (joint project with ITS JPO, FHWA, and FMSCA) – Webinar available at  </a:t>
            </a:r>
            <a:r>
              <a:rPr lang="en-US" dirty="0">
                <a:hlinkClick r:id="rId3"/>
              </a:rPr>
              <a:t>https://ops.fhwa.dot.gov/freight/fpd/talking_freight/index.htm</a:t>
            </a:r>
            <a:r>
              <a:rPr lang="en-US" dirty="0"/>
              <a:t> by June 2019</a:t>
            </a:r>
          </a:p>
          <a:p>
            <a:pPr marL="0" indent="0">
              <a:buNone/>
            </a:pPr>
            <a:endParaRPr lang="en-US" dirty="0"/>
          </a:p>
        </p:txBody>
      </p:sp>
      <p:pic>
        <p:nvPicPr>
          <p:cNvPr id="5" name="Picture 4" descr="This is an image of the U.S. Maritime Administration logo." title="U.S. Maritime Administration Logo">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881858"/>
            <a:ext cx="914399" cy="914399"/>
          </a:xfrm>
          <a:prstGeom prst="rect">
            <a:avLst/>
          </a:prstGeom>
          <a:noFill/>
          <a:ln>
            <a:noFill/>
          </a:ln>
        </p:spPr>
      </p:pic>
      <p:sp>
        <p:nvSpPr>
          <p:cNvPr id="2" name="Title 1"/>
          <p:cNvSpPr>
            <a:spLocks noGrp="1"/>
          </p:cNvSpPr>
          <p:nvPr>
            <p:ph type="title"/>
          </p:nvPr>
        </p:nvSpPr>
        <p:spPr/>
        <p:txBody>
          <a:bodyPr/>
          <a:lstStyle/>
          <a:p>
            <a:r>
              <a:rPr lang="en-US" dirty="0"/>
              <a:t>	U.S. Maritime Administration </a:t>
            </a:r>
          </a:p>
        </p:txBody>
      </p:sp>
    </p:spTree>
    <p:extLst>
      <p:ext uri="{BB962C8B-B14F-4D97-AF65-F5344CB8AC3E}">
        <p14:creationId xmlns:p14="http://schemas.microsoft.com/office/powerpoint/2010/main" val="259921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1D8401-1C4B-4626-8312-77EB2A7FE59D}" type="slidenum">
              <a:rPr lang="en-US" smtClean="0"/>
              <a:t>9</a:t>
            </a:fld>
            <a:endParaRPr lang="en-US"/>
          </a:p>
        </p:txBody>
      </p:sp>
      <p:sp>
        <p:nvSpPr>
          <p:cNvPr id="3" name="Content Placeholder 2"/>
          <p:cNvSpPr>
            <a:spLocks noGrp="1"/>
          </p:cNvSpPr>
          <p:nvPr>
            <p:ph idx="1"/>
          </p:nvPr>
        </p:nvSpPr>
        <p:spPr/>
        <p:txBody>
          <a:bodyPr>
            <a:normAutofit fontScale="92500" lnSpcReduction="20000"/>
          </a:bodyPr>
          <a:lstStyle/>
          <a:p>
            <a:r>
              <a:rPr lang="en-US" dirty="0"/>
              <a:t>The unified voice of the seaport industry in the Americas, representing more than 130 public port authorities in the U.S., Canada, the Caribbean and Latin America. </a:t>
            </a:r>
          </a:p>
          <a:p>
            <a:r>
              <a:rPr lang="en-US" dirty="0"/>
              <a:t>AAPA events, resources and partnerships</a:t>
            </a:r>
          </a:p>
          <a:p>
            <a:pPr lvl="1"/>
            <a:r>
              <a:rPr lang="en-US" dirty="0"/>
              <a:t>connect, inform and unify seaport leaders and maritime professionals</a:t>
            </a:r>
          </a:p>
          <a:p>
            <a:pPr lvl="1"/>
            <a:r>
              <a:rPr lang="en-US" dirty="0"/>
              <a:t>promotes the common interests of the port community</a:t>
            </a:r>
          </a:p>
          <a:p>
            <a:pPr lvl="1"/>
            <a:r>
              <a:rPr lang="en-US" dirty="0"/>
              <a:t>provides advocacy and effective public outreach to influence seaports’ most urgent public policy issues </a:t>
            </a:r>
          </a:p>
          <a:p>
            <a:pPr lvl="1"/>
            <a:endParaRPr lang="en-US" dirty="0">
              <a:hlinkClick r:id="rId3"/>
            </a:endParaRPr>
          </a:p>
          <a:p>
            <a:pPr marL="502912" lvl="1" indent="0">
              <a:lnSpc>
                <a:spcPct val="100000"/>
              </a:lnSpc>
              <a:buNone/>
            </a:pPr>
            <a:r>
              <a:rPr lang="en-US" dirty="0">
                <a:hlinkClick r:id="rId3"/>
              </a:rPr>
              <a:t>Information Technology Committee</a:t>
            </a:r>
            <a:r>
              <a:rPr lang="en-US" dirty="0"/>
              <a:t/>
            </a:r>
            <a:br>
              <a:rPr lang="en-US" dirty="0"/>
            </a:br>
            <a:r>
              <a:rPr lang="en-US" dirty="0"/>
              <a:t>The AAPA Information Technology Committee focuses on electronic data interchange, management information systems and other automation initiatives. The Committee is open to all members of the Association, including corporate (port) members and sustaining (port industry solution providers) members.</a:t>
            </a:r>
            <a:br>
              <a:rPr lang="en-US" dirty="0"/>
            </a:br>
            <a:r>
              <a:rPr lang="en-US" dirty="0"/>
              <a:t/>
            </a:r>
            <a:br>
              <a:rPr lang="en-US" dirty="0"/>
            </a:br>
            <a:r>
              <a:rPr lang="en-US" dirty="0">
                <a:hlinkClick r:id="rId4"/>
              </a:rPr>
              <a:t>Information Technology Awards Program</a:t>
            </a:r>
            <a:r>
              <a:rPr lang="en-US" dirty="0"/>
              <a:t/>
            </a:r>
            <a:br>
              <a:rPr lang="en-US" dirty="0"/>
            </a:br>
            <a:r>
              <a:rPr lang="en-US" dirty="0"/>
              <a:t>The AAPA Information Technology Awards highlight port technology accomplishments in the areas of “Port Operations and Management Systems” and “Improvements in Intermodal Freight Transportation.” Participation is open to all corporate members of the association.</a:t>
            </a:r>
          </a:p>
        </p:txBody>
      </p:sp>
      <p:pic>
        <p:nvPicPr>
          <p:cNvPr id="5" name="Picture 4" descr="This an image of the AAPA logo." title="AAPA Logo"/>
          <p:cNvPicPr>
            <a:picLocks noChangeAspect="1"/>
          </p:cNvPicPr>
          <p:nvPr/>
        </p:nvPicPr>
        <p:blipFill rotWithShape="1">
          <a:blip r:embed="rId5">
            <a:extLst>
              <a:ext uri="{28A0092B-C50C-407E-A947-70E740481C1C}">
                <a14:useLocalDpi xmlns:a14="http://schemas.microsoft.com/office/drawing/2010/main" val="0"/>
              </a:ext>
            </a:extLst>
          </a:blip>
          <a:srcRect l="38154" r="44492" b="20000"/>
          <a:stretch/>
        </p:blipFill>
        <p:spPr>
          <a:xfrm>
            <a:off x="697523" y="990600"/>
            <a:ext cx="826476" cy="762000"/>
          </a:xfrm>
          <a:prstGeom prst="rect">
            <a:avLst/>
          </a:prstGeom>
        </p:spPr>
      </p:pic>
      <p:sp>
        <p:nvSpPr>
          <p:cNvPr id="2" name="Title 1"/>
          <p:cNvSpPr>
            <a:spLocks noGrp="1"/>
          </p:cNvSpPr>
          <p:nvPr>
            <p:ph type="title"/>
          </p:nvPr>
        </p:nvSpPr>
        <p:spPr/>
        <p:txBody>
          <a:bodyPr/>
          <a:lstStyle/>
          <a:p>
            <a:pPr defTabSz="877888"/>
            <a:r>
              <a:rPr lang="en-US" dirty="0"/>
              <a:t>	American Association of Port Authorities</a:t>
            </a:r>
          </a:p>
        </p:txBody>
      </p:sp>
    </p:spTree>
    <p:extLst>
      <p:ext uri="{BB962C8B-B14F-4D97-AF65-F5344CB8AC3E}">
        <p14:creationId xmlns:p14="http://schemas.microsoft.com/office/powerpoint/2010/main" val="617440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10079</TotalTime>
  <Words>2447</Words>
  <Application>Microsoft Office PowerPoint</Application>
  <PresentationFormat>Custom</PresentationFormat>
  <Paragraphs>432</Paragraphs>
  <Slides>40</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Agency FB</vt:lpstr>
      <vt:lpstr>Arial</vt:lpstr>
      <vt:lpstr>Arial Narrow</vt:lpstr>
      <vt:lpstr>Avenir</vt:lpstr>
      <vt:lpstr>Calibri</vt:lpstr>
      <vt:lpstr>Calibri Light</vt:lpstr>
      <vt:lpstr>Century Gothic</vt:lpstr>
      <vt:lpstr>Georgia</vt:lpstr>
      <vt:lpstr>Montserrat</vt:lpstr>
      <vt:lpstr>Times New Roman</vt:lpstr>
      <vt:lpstr>Wingdings</vt:lpstr>
      <vt:lpstr>1_Custom Design</vt:lpstr>
      <vt:lpstr>Intelligent Transportation Systems Applications for Ports</vt:lpstr>
      <vt:lpstr>ITS Professional Capacity  Building Program</vt:lpstr>
      <vt:lpstr>ITS PCB Program Background</vt:lpstr>
      <vt:lpstr>Program Strategy</vt:lpstr>
      <vt:lpstr>ITS PCB Program – Portfolio of Products</vt:lpstr>
      <vt:lpstr>ITS ePrimer</vt:lpstr>
      <vt:lpstr>ITS ePrimer</vt:lpstr>
      <vt:lpstr> U.S. Maritime Administration </vt:lpstr>
      <vt:lpstr> American Association of Port Authorities</vt:lpstr>
      <vt:lpstr>Needed Port Investments – ITS Opportunities</vt:lpstr>
      <vt:lpstr>Port Planning &amp; Investment Toolkit (PPIT)</vt:lpstr>
      <vt:lpstr>PPIT and ePrimer Modules</vt:lpstr>
      <vt:lpstr>Intelligent Transportation Systems</vt:lpstr>
      <vt:lpstr>ITS in the Port Context</vt:lpstr>
      <vt:lpstr>ITS in the Port Context</vt:lpstr>
      <vt:lpstr>The Need for ITS in Ports</vt:lpstr>
      <vt:lpstr>Potential Benefits for Ports</vt:lpstr>
      <vt:lpstr>Not a Simple Playing Field - Terminals</vt:lpstr>
      <vt:lpstr>Not a Simple Playing Field – Networks</vt:lpstr>
      <vt:lpstr>Not a Simple Playing Field - Commerce</vt:lpstr>
      <vt:lpstr>Not a Simple Playing Field - Governance</vt:lpstr>
      <vt:lpstr>Not a Simple Playing Field - Transporters</vt:lpstr>
      <vt:lpstr>Enabling Technologies</vt:lpstr>
      <vt:lpstr>Enabling Technologies</vt:lpstr>
      <vt:lpstr>Enabling Technologies</vt:lpstr>
      <vt:lpstr>Technology Interactions</vt:lpstr>
      <vt:lpstr>Technology Interactions – Road and Gate</vt:lpstr>
      <vt:lpstr>ITS Applications </vt:lpstr>
      <vt:lpstr>A Recent Example</vt:lpstr>
      <vt:lpstr>Vehicle to Everything (V2X) and IOT Communications</vt:lpstr>
      <vt:lpstr>Stakeholder Matrix</vt:lpstr>
      <vt:lpstr>A Systems Engineering Approach</vt:lpstr>
      <vt:lpstr>Planning</vt:lpstr>
      <vt:lpstr>Cross-functional flow diagrams</vt:lpstr>
      <vt:lpstr>Feasibility</vt:lpstr>
      <vt:lpstr>Port ITS Considerations</vt:lpstr>
      <vt:lpstr>Cybersecurity and Resiliency</vt:lpstr>
      <vt:lpstr>Financing</vt:lpstr>
      <vt:lpstr>External Funding Sources</vt:lpstr>
      <vt:lpstr>Deployment</vt:lpstr>
    </vt:vector>
  </TitlesOfParts>
  <Company>Parsons Brinckerhoff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Ward</dc:creator>
  <cp:lastModifiedBy>Doherty, Don CTR (Volpe)</cp:lastModifiedBy>
  <cp:revision>165</cp:revision>
  <cp:lastPrinted>2019-05-01T12:15:47Z</cp:lastPrinted>
  <dcterms:created xsi:type="dcterms:W3CDTF">2019-03-08T17:46:26Z</dcterms:created>
  <dcterms:modified xsi:type="dcterms:W3CDTF">2019-05-14T22:00:17Z</dcterms:modified>
  <dc:language>Français</dc:language>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lobalDocType">
    <vt:lpwstr>Presentation</vt:lpwstr>
  </property>
  <property fmtid="{D5CDD505-2E9C-101B-9397-08002B2CF9AE}" pid="3" name="GlobalVersion">
    <vt:lpwstr>1.7</vt:lpwstr>
  </property>
</Properties>
</file>

<file path=userCustomization/customUI.xml><?xml version="1.0" encoding="utf-8"?>
<mso:customUI xmlns:doc="http://schemas.microsoft.com/office/2006/01/customui/currentDocument" xmlns:mso="http://schemas.microsoft.com/office/2006/01/customui">
  <mso:ribbon>
    <mso:qat>
      <mso:documentControls>
        <mso:separator idQ="doc:sep1" visible="true"/>
        <mso:control idQ="mso:ThemeColorsGallery" visible="true"/>
      </mso:documentControls>
    </mso:qat>
  </mso:ribbon>
</mso:customUI>
</file>