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32" r:id="rId2"/>
    <p:sldId id="334" r:id="rId3"/>
    <p:sldId id="352" r:id="rId4"/>
    <p:sldId id="353" r:id="rId5"/>
    <p:sldId id="356" r:id="rId6"/>
    <p:sldId id="355" r:id="rId7"/>
    <p:sldId id="351"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6958" autoAdjust="0"/>
  </p:normalViewPr>
  <p:slideViewPr>
    <p:cSldViewPr snapToGrid="0">
      <p:cViewPr varScale="1">
        <p:scale>
          <a:sx n="125" d="100"/>
          <a:sy n="125" d="100"/>
        </p:scale>
        <p:origin x="12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9693A-F70C-4F19-8977-EAAF6C5AF199}" type="datetimeFigureOut">
              <a:rPr lang="en-US" smtClean="0"/>
              <a:t>10/16/2019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66745-38B0-4A76-89DB-4C291C525310}" type="slidenum">
              <a:rPr lang="en-US" smtClean="0"/>
              <a:t>‹#›</a:t>
            </a:fld>
            <a:endParaRPr lang="en-US" dirty="0"/>
          </a:p>
        </p:txBody>
      </p:sp>
    </p:spTree>
    <p:extLst>
      <p:ext uri="{BB962C8B-B14F-4D97-AF65-F5344CB8AC3E}">
        <p14:creationId xmlns:p14="http://schemas.microsoft.com/office/powerpoint/2010/main" val="402007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fld id="{F1FCFCDB-25A8-440A-84D9-46D9F9132C52}" type="slidenum">
              <a:rPr lang="en-US" smtClean="0"/>
              <a:t>1</a:t>
            </a:fld>
            <a:endParaRPr lang="en-US" dirty="0"/>
          </a:p>
        </p:txBody>
      </p:sp>
    </p:spTree>
    <p:extLst>
      <p:ext uri="{BB962C8B-B14F-4D97-AF65-F5344CB8AC3E}">
        <p14:creationId xmlns:p14="http://schemas.microsoft.com/office/powerpoint/2010/main" val="376981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CFCDB-25A8-440A-84D9-46D9F9132C52}" type="slidenum">
              <a:rPr lang="en-US" smtClean="0"/>
              <a:t>2</a:t>
            </a:fld>
            <a:endParaRPr lang="en-US" dirty="0"/>
          </a:p>
        </p:txBody>
      </p:sp>
    </p:spTree>
    <p:extLst>
      <p:ext uri="{BB962C8B-B14F-4D97-AF65-F5344CB8AC3E}">
        <p14:creationId xmlns:p14="http://schemas.microsoft.com/office/powerpoint/2010/main" val="109214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CFCDB-25A8-440A-84D9-46D9F9132C52}" type="slidenum">
              <a:rPr lang="en-US" smtClean="0"/>
              <a:t>3</a:t>
            </a:fld>
            <a:endParaRPr lang="en-US" dirty="0"/>
          </a:p>
        </p:txBody>
      </p:sp>
    </p:spTree>
    <p:extLst>
      <p:ext uri="{BB962C8B-B14F-4D97-AF65-F5344CB8AC3E}">
        <p14:creationId xmlns:p14="http://schemas.microsoft.com/office/powerpoint/2010/main" val="364366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CFCDB-25A8-440A-84D9-46D9F9132C52}" type="slidenum">
              <a:rPr lang="en-US" smtClean="0"/>
              <a:t>4</a:t>
            </a:fld>
            <a:endParaRPr lang="en-US" dirty="0"/>
          </a:p>
        </p:txBody>
      </p:sp>
    </p:spTree>
    <p:extLst>
      <p:ext uri="{BB962C8B-B14F-4D97-AF65-F5344CB8AC3E}">
        <p14:creationId xmlns:p14="http://schemas.microsoft.com/office/powerpoint/2010/main" val="197974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CFCDB-25A8-440A-84D9-46D9F9132C52}" type="slidenum">
              <a:rPr lang="en-US" smtClean="0"/>
              <a:t>5</a:t>
            </a:fld>
            <a:endParaRPr lang="en-US" dirty="0"/>
          </a:p>
        </p:txBody>
      </p:sp>
    </p:spTree>
    <p:extLst>
      <p:ext uri="{BB962C8B-B14F-4D97-AF65-F5344CB8AC3E}">
        <p14:creationId xmlns:p14="http://schemas.microsoft.com/office/powerpoint/2010/main" val="30437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CFCDB-25A8-440A-84D9-46D9F9132C52}" type="slidenum">
              <a:rPr lang="en-US" smtClean="0"/>
              <a:t>6</a:t>
            </a:fld>
            <a:endParaRPr lang="en-US" dirty="0"/>
          </a:p>
        </p:txBody>
      </p:sp>
    </p:spTree>
    <p:extLst>
      <p:ext uri="{BB962C8B-B14F-4D97-AF65-F5344CB8AC3E}">
        <p14:creationId xmlns:p14="http://schemas.microsoft.com/office/powerpoint/2010/main" val="109364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CFCDB-25A8-440A-84D9-46D9F9132C52}" type="slidenum">
              <a:rPr lang="en-US" smtClean="0"/>
              <a:t>7</a:t>
            </a:fld>
            <a:endParaRPr lang="en-US" dirty="0"/>
          </a:p>
        </p:txBody>
      </p:sp>
    </p:spTree>
    <p:extLst>
      <p:ext uri="{BB962C8B-B14F-4D97-AF65-F5344CB8AC3E}">
        <p14:creationId xmlns:p14="http://schemas.microsoft.com/office/powerpoint/2010/main" val="121951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5C7F-0893-470F-A548-9A5247CF84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89EFAA-D53E-4758-81B4-64947A47A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DC0E98-BF90-41CB-B796-5E2423DB7DAC}"/>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5" name="Footer Placeholder 4">
            <a:extLst>
              <a:ext uri="{FF2B5EF4-FFF2-40B4-BE49-F238E27FC236}">
                <a16:creationId xmlns:a16="http://schemas.microsoft.com/office/drawing/2014/main" id="{03FE7272-9FB9-4979-8E4A-8D61C0885D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A9455C-B9C6-4A77-A128-02A6964F657C}"/>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240928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25A9-E7B0-4921-9773-33E4191FEE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A436E-AFF7-43F5-8EB5-F6E08267D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02C0D-C377-40F6-91F2-971645901D81}"/>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5" name="Footer Placeholder 4">
            <a:extLst>
              <a:ext uri="{FF2B5EF4-FFF2-40B4-BE49-F238E27FC236}">
                <a16:creationId xmlns:a16="http://schemas.microsoft.com/office/drawing/2014/main" id="{43CB37A0-5910-497B-9F60-064F645684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84B3C3-CF4B-4A7E-BA85-1B2CD2012606}"/>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107989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B347D5-540A-444C-9ED4-EE0586CD97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A1AD3-BB49-4FA1-8985-07FDF397AC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85202-9CD5-4C75-845B-6D25C0C7CF21}"/>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5" name="Footer Placeholder 4">
            <a:extLst>
              <a:ext uri="{FF2B5EF4-FFF2-40B4-BE49-F238E27FC236}">
                <a16:creationId xmlns:a16="http://schemas.microsoft.com/office/drawing/2014/main" id="{84163FA4-4A44-4E66-B727-5B1EECBFF6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AB4775-B716-4E04-AA2A-131647F41C06}"/>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354681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 Subtitle - White bg">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Title 1"/>
          <p:cNvSpPr>
            <a:spLocks noGrp="1"/>
          </p:cNvSpPr>
          <p:nvPr>
            <p:ph type="ctrTitle"/>
          </p:nvPr>
        </p:nvSpPr>
        <p:spPr>
          <a:xfrm>
            <a:off x="401216" y="578498"/>
            <a:ext cx="11790784" cy="4198615"/>
          </a:xfrm>
        </p:spPr>
        <p:txBody>
          <a:bodyPr anchor="b">
            <a:noAutofit/>
          </a:bodyPr>
          <a:lstStyle>
            <a:lvl1pPr algn="l">
              <a:lnSpc>
                <a:spcPct val="80000"/>
              </a:lnSpc>
              <a:defRPr sz="7500" spc="-120" baseline="0">
                <a:solidFill>
                  <a:srgbClr val="D12730"/>
                </a:solidFill>
                <a:latin typeface="Gill Sans MT" panose="020B0502020104020203" pitchFamily="34" charset="0"/>
              </a:defRPr>
            </a:lvl1pPr>
          </a:lstStyle>
          <a:p>
            <a:r>
              <a:rPr lang="en-US"/>
              <a:t>Click to edit Master title style</a:t>
            </a:r>
          </a:p>
        </p:txBody>
      </p:sp>
      <p:sp>
        <p:nvSpPr>
          <p:cNvPr id="7" name="Subtitle 2"/>
          <p:cNvSpPr>
            <a:spLocks noGrp="1"/>
          </p:cNvSpPr>
          <p:nvPr>
            <p:ph type="subTitle" idx="1"/>
          </p:nvPr>
        </p:nvSpPr>
        <p:spPr>
          <a:xfrm>
            <a:off x="401216" y="4792436"/>
            <a:ext cx="9476208" cy="1060360"/>
          </a:xfrm>
        </p:spPr>
        <p:txBody>
          <a:bodyPr>
            <a:normAutofit/>
          </a:bodyPr>
          <a:lstStyle>
            <a:lvl1pPr marL="0" indent="0" algn="l">
              <a:buNone/>
              <a:defRPr sz="28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10080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CF12-5700-4CFA-BBA5-6A5EE2201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203CC-0BB5-4ACC-A03A-340CF7838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E53E9-CADC-4D28-90B4-271EE6FDBAF2}"/>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5" name="Footer Placeholder 4">
            <a:extLst>
              <a:ext uri="{FF2B5EF4-FFF2-40B4-BE49-F238E27FC236}">
                <a16:creationId xmlns:a16="http://schemas.microsoft.com/office/drawing/2014/main" id="{6E047A17-034F-4B9E-9A25-F8A391668D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19706-8ACE-465E-A8F4-E7AD7D9A4AA4}"/>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6236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1A20-1E9C-49B2-9708-A250CB8E7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DA891-87A4-48DA-8186-E58E316FB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DEDC23-8F3F-47FA-9BE4-B15A2DCF0F89}"/>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5" name="Footer Placeholder 4">
            <a:extLst>
              <a:ext uri="{FF2B5EF4-FFF2-40B4-BE49-F238E27FC236}">
                <a16:creationId xmlns:a16="http://schemas.microsoft.com/office/drawing/2014/main" id="{19DC93F5-43AD-4837-9D4E-A99E4E175E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77CF8A-A870-4E2C-AA45-91AAAAB1C73D}"/>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156057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745D-D73E-4292-AF02-DB3D4D04B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D4BF6-E015-4DB8-8398-686444A81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D7DCE-132A-49DF-8E9F-D17AFEED6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DAA180-A01B-4D8B-B6A4-89F1BDAEC9A3}"/>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6" name="Footer Placeholder 5">
            <a:extLst>
              <a:ext uri="{FF2B5EF4-FFF2-40B4-BE49-F238E27FC236}">
                <a16:creationId xmlns:a16="http://schemas.microsoft.com/office/drawing/2014/main" id="{4686319F-7830-430B-A92A-D811AEC3D1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532DE1-669E-4E7D-8557-0775D3B9B95C}"/>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357352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F0E2-4836-4F4C-BEC1-344514C5FF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74E9CF-8884-4FE4-98F0-80AAD820A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CDF85-0652-47DD-ADE0-7F3213909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2129D5-DAB0-46DA-9F5D-F16EA9F00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EC1E7-C9B8-4C53-A287-46849ED648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FE3176-5A20-42DC-BCD2-240B296339DC}"/>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8" name="Footer Placeholder 7">
            <a:extLst>
              <a:ext uri="{FF2B5EF4-FFF2-40B4-BE49-F238E27FC236}">
                <a16:creationId xmlns:a16="http://schemas.microsoft.com/office/drawing/2014/main" id="{4654C735-507F-4C81-BF8A-643E9537CF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66413F-AD9C-440E-81E2-7DD6EB2E5962}"/>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150493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5538-F2D8-4B9A-82F9-65A4485AF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868612-D88E-4EEB-B0A0-C38D3FBDE31F}"/>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4" name="Footer Placeholder 3">
            <a:extLst>
              <a:ext uri="{FF2B5EF4-FFF2-40B4-BE49-F238E27FC236}">
                <a16:creationId xmlns:a16="http://schemas.microsoft.com/office/drawing/2014/main" id="{303DF3E8-35C7-4E1B-A5E4-FB272BD33C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5F872B-CF18-4F4D-BFC2-1FB1233E19CF}"/>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401700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1F3D9-92A8-4432-8A6E-9023381501C6}"/>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3" name="Footer Placeholder 2">
            <a:extLst>
              <a:ext uri="{FF2B5EF4-FFF2-40B4-BE49-F238E27FC236}">
                <a16:creationId xmlns:a16="http://schemas.microsoft.com/office/drawing/2014/main" id="{BAD873EF-68EE-4252-9AB1-0E5A342BF4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3C6F49A-8079-4D79-8A6D-E71AC1DFD3D9}"/>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229642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F9B4-9C51-465E-AE79-1D7EDDCA3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949FDD-9AFF-49EA-BC05-BA9704DC1D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1811E-837B-47D5-AC0C-8EA0790BF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AFCAA-1229-46E8-859D-FF7E9C43A84F}"/>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6" name="Footer Placeholder 5">
            <a:extLst>
              <a:ext uri="{FF2B5EF4-FFF2-40B4-BE49-F238E27FC236}">
                <a16:creationId xmlns:a16="http://schemas.microsoft.com/office/drawing/2014/main" id="{D3A7FF07-5A7D-4332-8217-16DFAA10B3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5314D0-0B9E-4FBF-8B8A-5B49A75CFB27}"/>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83806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B95C-583F-43C1-8811-FF76779CC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005BB-1E7E-4462-9E26-6A8A750698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CB2028D-A86A-4C5E-B697-0AD1529CA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C2B150-1482-42DB-B4BD-DC6E1B8340DC}"/>
              </a:ext>
            </a:extLst>
          </p:cNvPr>
          <p:cNvSpPr>
            <a:spLocks noGrp="1"/>
          </p:cNvSpPr>
          <p:nvPr>
            <p:ph type="dt" sz="half" idx="10"/>
          </p:nvPr>
        </p:nvSpPr>
        <p:spPr/>
        <p:txBody>
          <a:bodyPr/>
          <a:lstStyle/>
          <a:p>
            <a:fld id="{02D8112E-F7B0-49DB-BAD5-D482C8DD7802}" type="datetimeFigureOut">
              <a:rPr lang="en-US" smtClean="0"/>
              <a:t>10/16/2019</a:t>
            </a:fld>
            <a:endParaRPr lang="en-US" dirty="0"/>
          </a:p>
        </p:txBody>
      </p:sp>
      <p:sp>
        <p:nvSpPr>
          <p:cNvPr id="6" name="Footer Placeholder 5">
            <a:extLst>
              <a:ext uri="{FF2B5EF4-FFF2-40B4-BE49-F238E27FC236}">
                <a16:creationId xmlns:a16="http://schemas.microsoft.com/office/drawing/2014/main" id="{E4139B9E-890B-450A-8DF7-FC0F3D4703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41D25C-C7C8-48C6-91AC-DEC797FE3A97}"/>
              </a:ext>
            </a:extLst>
          </p:cNvPr>
          <p:cNvSpPr>
            <a:spLocks noGrp="1"/>
          </p:cNvSpPr>
          <p:nvPr>
            <p:ph type="sldNum" sz="quarter" idx="12"/>
          </p:nvPr>
        </p:nvSpPr>
        <p:spPr/>
        <p:txBody>
          <a:bodyPr/>
          <a:lstStyle/>
          <a:p>
            <a:fld id="{7C0B0D0E-B787-4921-8F99-45CF4C5B9812}" type="slidenum">
              <a:rPr lang="en-US" smtClean="0"/>
              <a:t>‹#›</a:t>
            </a:fld>
            <a:endParaRPr lang="en-US" dirty="0"/>
          </a:p>
        </p:txBody>
      </p:sp>
    </p:spTree>
    <p:extLst>
      <p:ext uri="{BB962C8B-B14F-4D97-AF65-F5344CB8AC3E}">
        <p14:creationId xmlns:p14="http://schemas.microsoft.com/office/powerpoint/2010/main" val="123836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BF140-9709-4CF6-916F-67F9FFA38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C56BC-76A9-499F-A958-332F09A0F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99189-9E1F-4964-9649-96160DF6E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8112E-F7B0-49DB-BAD5-D482C8DD7802}" type="datetimeFigureOut">
              <a:rPr lang="en-US" smtClean="0"/>
              <a:t>10/16/2019</a:t>
            </a:fld>
            <a:endParaRPr lang="en-US" dirty="0"/>
          </a:p>
        </p:txBody>
      </p:sp>
      <p:sp>
        <p:nvSpPr>
          <p:cNvPr id="5" name="Footer Placeholder 4">
            <a:extLst>
              <a:ext uri="{FF2B5EF4-FFF2-40B4-BE49-F238E27FC236}">
                <a16:creationId xmlns:a16="http://schemas.microsoft.com/office/drawing/2014/main" id="{295FA020-446B-43AE-ABB2-E70804AF1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A3DD58-4C3B-4AC9-9417-C0C011B4F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B0D0E-B787-4921-8F99-45CF4C5B9812}" type="slidenum">
              <a:rPr lang="en-US" smtClean="0"/>
              <a:t>‹#›</a:t>
            </a:fld>
            <a:endParaRPr lang="en-US" dirty="0"/>
          </a:p>
        </p:txBody>
      </p:sp>
    </p:spTree>
    <p:extLst>
      <p:ext uri="{BB962C8B-B14F-4D97-AF65-F5344CB8AC3E}">
        <p14:creationId xmlns:p14="http://schemas.microsoft.com/office/powerpoint/2010/main" val="50468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calban@itsa.org"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E243914-321E-4DB8-97CB-450510E68A38}"/>
              </a:ext>
            </a:extLst>
          </p:cNvPr>
          <p:cNvSpPr>
            <a:spLocks noGrp="1"/>
          </p:cNvSpPr>
          <p:nvPr>
            <p:ph type="sldNum" sz="quarter" idx="10"/>
          </p:nvPr>
        </p:nvSpPr>
        <p:spPr/>
        <p:txBody>
          <a:bodyPr/>
          <a:lstStyle/>
          <a:p>
            <a:fld id="{4FAB73BC-B049-4115-A692-8D63A059BFB8}" type="slidenum">
              <a:rPr lang="en-US" smtClean="0"/>
              <a:pPr/>
              <a:t>1</a:t>
            </a:fld>
            <a:endParaRPr lang="en-US" dirty="0"/>
          </a:p>
        </p:txBody>
      </p:sp>
      <p:pic>
        <p:nvPicPr>
          <p:cNvPr id="11" name="Picture 10">
            <a:extLst>
              <a:ext uri="{FF2B5EF4-FFF2-40B4-BE49-F238E27FC236}">
                <a16:creationId xmlns:a16="http://schemas.microsoft.com/office/drawing/2014/main" id="{5E7E5104-8F53-4A8C-A96A-FF4482B9B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925775"/>
          </a:xfrm>
          <a:prstGeom prst="rect">
            <a:avLst/>
          </a:prstGeom>
        </p:spPr>
      </p:pic>
      <p:sp>
        <p:nvSpPr>
          <p:cNvPr id="2" name="Rectangle 1">
            <a:extLst>
              <a:ext uri="{FF2B5EF4-FFF2-40B4-BE49-F238E27FC236}">
                <a16:creationId xmlns:a16="http://schemas.microsoft.com/office/drawing/2014/main" id="{6B1DAD26-18F3-4AA8-85FA-A1304BEB39E5}"/>
              </a:ext>
            </a:extLst>
          </p:cNvPr>
          <p:cNvSpPr/>
          <p:nvPr/>
        </p:nvSpPr>
        <p:spPr>
          <a:xfrm>
            <a:off x="5733288" y="5577129"/>
            <a:ext cx="6289836" cy="1015663"/>
          </a:xfrm>
          <a:prstGeom prst="rect">
            <a:avLst/>
          </a:prstGeom>
        </p:spPr>
        <p:txBody>
          <a:bodyPr wrap="square">
            <a:spAutoFit/>
          </a:bodyPr>
          <a:lstStyle/>
          <a:p>
            <a:pPr algn="r"/>
            <a:r>
              <a:rPr lang="en-US" sz="3600" b="1" dirty="0">
                <a:solidFill>
                  <a:schemeClr val="bg1"/>
                </a:solidFill>
                <a:latin typeface="Tw Cen MT" panose="020B0602020104020603" pitchFamily="34" charset="0"/>
              </a:rPr>
              <a:t>Carlos Alban</a:t>
            </a:r>
          </a:p>
          <a:p>
            <a:pPr algn="r"/>
            <a:r>
              <a:rPr lang="en-US" sz="2400" b="1" dirty="0">
                <a:solidFill>
                  <a:schemeClr val="bg1"/>
                </a:solidFill>
                <a:latin typeface="Tw Cen MT" panose="020B0602020104020603" pitchFamily="34" charset="0"/>
              </a:rPr>
              <a:t>ITS PCB Academic Workshop – March 27, 2019 </a:t>
            </a:r>
          </a:p>
        </p:txBody>
      </p:sp>
    </p:spTree>
    <p:custDataLst>
      <p:tags r:id="rId1"/>
    </p:custDataLst>
    <p:extLst>
      <p:ext uri="{BB962C8B-B14F-4D97-AF65-F5344CB8AC3E}">
        <p14:creationId xmlns:p14="http://schemas.microsoft.com/office/powerpoint/2010/main" val="277442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D3C6A1-2B62-4B51-98C0-9F80F2BF9E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86000"/>
                    </a14:imgEffect>
                  </a14:imgLayer>
                </a14:imgProps>
              </a:ext>
              <a:ext uri="{28A0092B-C50C-407E-A947-70E740481C1C}">
                <a14:useLocalDpi xmlns:a14="http://schemas.microsoft.com/office/drawing/2010/main" val="0"/>
              </a:ext>
            </a:extLst>
          </a:blip>
          <a:srcRect b="64097"/>
          <a:stretch/>
        </p:blipFill>
        <p:spPr>
          <a:xfrm>
            <a:off x="0" y="-59306"/>
            <a:ext cx="12192000" cy="1388376"/>
          </a:xfrm>
          <a:prstGeom prst="rect">
            <a:avLst/>
          </a:prstGeom>
        </p:spPr>
      </p:pic>
      <p:sp>
        <p:nvSpPr>
          <p:cNvPr id="2" name="Slide Number Placeholder 1">
            <a:extLst>
              <a:ext uri="{FF2B5EF4-FFF2-40B4-BE49-F238E27FC236}">
                <a16:creationId xmlns:a16="http://schemas.microsoft.com/office/drawing/2014/main" id="{5FE5A727-F3D5-4B41-ABF1-DC09B9B8C51A}"/>
              </a:ext>
            </a:extLst>
          </p:cNvPr>
          <p:cNvSpPr>
            <a:spLocks noGrp="1"/>
          </p:cNvSpPr>
          <p:nvPr>
            <p:ph type="sldNum" sz="quarter" idx="12"/>
          </p:nvPr>
        </p:nvSpPr>
        <p:spPr/>
        <p:txBody>
          <a:bodyPr/>
          <a:lstStyle/>
          <a:p>
            <a:fld id="{A17FB099-33A4-4D7A-BA2E-0F333F838FA1}" type="slidenum">
              <a:rPr lang="en-US" smtClean="0"/>
              <a:t>2</a:t>
            </a:fld>
            <a:endParaRPr lang="en-US" dirty="0"/>
          </a:p>
        </p:txBody>
      </p:sp>
      <p:sp>
        <p:nvSpPr>
          <p:cNvPr id="5" name="Rectangle 4">
            <a:extLst>
              <a:ext uri="{FF2B5EF4-FFF2-40B4-BE49-F238E27FC236}">
                <a16:creationId xmlns:a16="http://schemas.microsoft.com/office/drawing/2014/main" id="{0946E22D-AD15-4E26-8986-EE7A14407471}"/>
              </a:ext>
            </a:extLst>
          </p:cNvPr>
          <p:cNvSpPr/>
          <p:nvPr/>
        </p:nvSpPr>
        <p:spPr>
          <a:xfrm>
            <a:off x="368969" y="157290"/>
            <a:ext cx="10984831" cy="1015663"/>
          </a:xfrm>
          <a:prstGeom prst="rect">
            <a:avLst/>
          </a:prstGeom>
        </p:spPr>
        <p:txBody>
          <a:bodyPr wrap="square" anchor="t">
            <a:spAutoFit/>
          </a:bodyPr>
          <a:lstStyle/>
          <a:p>
            <a:r>
              <a:rPr lang="en-US" sz="6000" dirty="0">
                <a:solidFill>
                  <a:schemeClr val="bg1"/>
                </a:solidFill>
                <a:latin typeface="Tw Cen MT" panose="020B0602020104020603" pitchFamily="34" charset="0"/>
                <a:cs typeface="Calibri"/>
              </a:rPr>
              <a:t>Who We Are</a:t>
            </a:r>
          </a:p>
        </p:txBody>
      </p:sp>
      <p:sp>
        <p:nvSpPr>
          <p:cNvPr id="9" name="Content Placeholder 2">
            <a:extLst>
              <a:ext uri="{FF2B5EF4-FFF2-40B4-BE49-F238E27FC236}">
                <a16:creationId xmlns:a16="http://schemas.microsoft.com/office/drawing/2014/main" id="{650246C6-B15A-4F3D-A452-BB2CCDE3B4DE}"/>
              </a:ext>
            </a:extLst>
          </p:cNvPr>
          <p:cNvSpPr txBox="1">
            <a:spLocks/>
          </p:cNvSpPr>
          <p:nvPr/>
        </p:nvSpPr>
        <p:spPr>
          <a:xfrm>
            <a:off x="368969" y="1498773"/>
            <a:ext cx="11454731" cy="50026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b="1" dirty="0">
                <a:solidFill>
                  <a:srgbClr val="0000CC"/>
                </a:solidFill>
                <a:latin typeface="Tw Cen MT" panose="020B0602020104020603" pitchFamily="34" charset="0"/>
              </a:rPr>
              <a:t>Our Vision: </a:t>
            </a:r>
          </a:p>
          <a:p>
            <a:pPr lvl="1">
              <a:lnSpc>
                <a:spcPct val="100000"/>
              </a:lnSpc>
              <a:spcBef>
                <a:spcPts val="0"/>
              </a:spcBef>
            </a:pPr>
            <a:r>
              <a:rPr lang="en-US" sz="1800" b="1" dirty="0">
                <a:latin typeface="Tw Cen MT" panose="020B0602020104020603" pitchFamily="34" charset="0"/>
              </a:rPr>
              <a:t>A better future transformed by intelligent mobility. One that is Safer. Greener. Smarter.</a:t>
            </a:r>
          </a:p>
          <a:p>
            <a:pPr marL="0" indent="0">
              <a:lnSpc>
                <a:spcPct val="100000"/>
              </a:lnSpc>
              <a:spcBef>
                <a:spcPts val="0"/>
              </a:spcBef>
              <a:buNone/>
            </a:pPr>
            <a:endParaRPr lang="en-US" sz="1100" b="1" dirty="0">
              <a:latin typeface="Tw Cen MT" panose="020B0602020104020603" pitchFamily="34" charset="0"/>
            </a:endParaRPr>
          </a:p>
          <a:p>
            <a:pPr marL="0" indent="0">
              <a:lnSpc>
                <a:spcPct val="100000"/>
              </a:lnSpc>
              <a:spcBef>
                <a:spcPts val="0"/>
              </a:spcBef>
              <a:buNone/>
            </a:pPr>
            <a:r>
              <a:rPr lang="en-US" sz="2200" b="1" dirty="0">
                <a:solidFill>
                  <a:srgbClr val="0000CC"/>
                </a:solidFill>
                <a:latin typeface="Tw Cen MT" panose="020B0602020104020603" pitchFamily="34" charset="0"/>
              </a:rPr>
              <a:t>Our Mission: </a:t>
            </a:r>
          </a:p>
          <a:p>
            <a:pPr lvl="1">
              <a:lnSpc>
                <a:spcPct val="100000"/>
              </a:lnSpc>
              <a:spcBef>
                <a:spcPts val="0"/>
              </a:spcBef>
            </a:pPr>
            <a:r>
              <a:rPr lang="en-US" sz="1800" b="1" dirty="0">
                <a:latin typeface="Tw Cen MT" panose="020B0602020104020603" pitchFamily="34" charset="0"/>
              </a:rPr>
              <a:t>We advance the research and deployment of intelligent transportation technologies to save lives, improve mobility, promote sustainability, and increase efficiency and productivity by:</a:t>
            </a:r>
          </a:p>
          <a:p>
            <a:pPr lvl="1">
              <a:lnSpc>
                <a:spcPct val="100000"/>
              </a:lnSpc>
              <a:spcBef>
                <a:spcPts val="0"/>
              </a:spcBef>
            </a:pPr>
            <a:endParaRPr lang="en-US" sz="500" b="1" dirty="0">
              <a:latin typeface="Tw Cen MT" panose="020B0602020104020603" pitchFamily="34" charset="0"/>
            </a:endParaRPr>
          </a:p>
          <a:p>
            <a:pPr lvl="2">
              <a:lnSpc>
                <a:spcPct val="100000"/>
              </a:lnSpc>
              <a:spcBef>
                <a:spcPts val="0"/>
              </a:spcBef>
              <a:buFont typeface="Wingdings" panose="05000000000000000000" pitchFamily="2" charset="2"/>
              <a:buChar char="Ø"/>
            </a:pPr>
            <a:r>
              <a:rPr lang="en-US" sz="1600" b="1" dirty="0">
                <a:latin typeface="Tw Cen MT" panose="020B0602020104020603" pitchFamily="34" charset="0"/>
              </a:rPr>
              <a:t>Convening leaders from the public sector, private companies, academia, and research organizations to create an environment that fosters innovation.</a:t>
            </a:r>
          </a:p>
          <a:p>
            <a:pPr lvl="2">
              <a:lnSpc>
                <a:spcPct val="100000"/>
              </a:lnSpc>
              <a:spcBef>
                <a:spcPts val="0"/>
              </a:spcBef>
              <a:buFont typeface="Wingdings" panose="05000000000000000000" pitchFamily="2" charset="2"/>
              <a:buChar char="Ø"/>
            </a:pPr>
            <a:r>
              <a:rPr lang="en-US" sz="1600" b="1" dirty="0">
                <a:latin typeface="Tw Cen MT" panose="020B0602020104020603" pitchFamily="34" charset="0"/>
              </a:rPr>
              <a:t>Promoting a legislative and regulatory environment that supports investment in and the deployment of intelligent systems.</a:t>
            </a:r>
          </a:p>
          <a:p>
            <a:pPr lvl="2">
              <a:lnSpc>
                <a:spcPct val="100000"/>
              </a:lnSpc>
              <a:spcBef>
                <a:spcPts val="0"/>
              </a:spcBef>
              <a:buFont typeface="Wingdings" panose="05000000000000000000" pitchFamily="2" charset="2"/>
              <a:buChar char="Ø"/>
            </a:pPr>
            <a:r>
              <a:rPr lang="en-US" sz="1600" b="1" dirty="0">
                <a:latin typeface="Tw Cen MT" panose="020B0602020104020603" pitchFamily="34" charset="0"/>
              </a:rPr>
              <a:t>Conducting research, educating stakeholders, and building awareness of advancements in smart transportation technologies.</a:t>
            </a:r>
          </a:p>
          <a:p>
            <a:pPr lvl="2">
              <a:lnSpc>
                <a:spcPct val="100000"/>
              </a:lnSpc>
              <a:spcBef>
                <a:spcPts val="0"/>
              </a:spcBef>
              <a:buFont typeface="Wingdings" panose="05000000000000000000" pitchFamily="2" charset="2"/>
              <a:buChar char="Ø"/>
            </a:pPr>
            <a:endParaRPr lang="en-US" sz="1100" b="1" dirty="0">
              <a:latin typeface="Tw Cen MT" panose="020B0602020104020603" pitchFamily="34" charset="0"/>
            </a:endParaRPr>
          </a:p>
          <a:p>
            <a:pPr marL="0" indent="0">
              <a:lnSpc>
                <a:spcPct val="100000"/>
              </a:lnSpc>
              <a:spcBef>
                <a:spcPts val="0"/>
              </a:spcBef>
              <a:buNone/>
            </a:pPr>
            <a:r>
              <a:rPr lang="en-US" sz="2200" b="1" dirty="0">
                <a:solidFill>
                  <a:srgbClr val="0000CC"/>
                </a:solidFill>
                <a:latin typeface="Tw Cen MT" panose="020B0602020104020603" pitchFamily="34" charset="0"/>
              </a:rPr>
              <a:t>Our Members: </a:t>
            </a:r>
          </a:p>
          <a:p>
            <a:pPr lvl="1">
              <a:lnSpc>
                <a:spcPct val="100000"/>
              </a:lnSpc>
              <a:spcBef>
                <a:spcPts val="0"/>
              </a:spcBef>
            </a:pPr>
            <a:r>
              <a:rPr lang="en-US" sz="1800" b="1" dirty="0">
                <a:latin typeface="Tw Cen MT" panose="020B0602020104020603" pitchFamily="34" charset="0"/>
              </a:rPr>
              <a:t>Are involved in all facets of Intelligent Transportation Systems (ITS) research, planning, development and deployment. State DOTs, regional and local transportation and planning agencies, private companies providing ITS products and services, auto manufacturers and suppliers, research organizations, academic institutions and transportation associations all derive benefit from their interaction through ITS America</a:t>
            </a:r>
            <a:r>
              <a:rPr lang="en-US" sz="1800" b="1" dirty="0"/>
              <a:t>. </a:t>
            </a:r>
          </a:p>
          <a:p>
            <a:pPr marL="0" indent="0">
              <a:lnSpc>
                <a:spcPct val="100000"/>
              </a:lnSpc>
              <a:spcBef>
                <a:spcPts val="0"/>
              </a:spcBef>
              <a:buNone/>
            </a:pPr>
            <a:endParaRPr lang="en-US" sz="2000" b="1" dirty="0"/>
          </a:p>
        </p:txBody>
      </p:sp>
    </p:spTree>
    <p:extLst>
      <p:ext uri="{BB962C8B-B14F-4D97-AF65-F5344CB8AC3E}">
        <p14:creationId xmlns:p14="http://schemas.microsoft.com/office/powerpoint/2010/main" val="356912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D3C6A1-2B62-4B51-98C0-9F80F2BF9E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86000"/>
                    </a14:imgEffect>
                  </a14:imgLayer>
                </a14:imgProps>
              </a:ext>
              <a:ext uri="{28A0092B-C50C-407E-A947-70E740481C1C}">
                <a14:useLocalDpi xmlns:a14="http://schemas.microsoft.com/office/drawing/2010/main" val="0"/>
              </a:ext>
            </a:extLst>
          </a:blip>
          <a:srcRect b="64097"/>
          <a:stretch/>
        </p:blipFill>
        <p:spPr>
          <a:xfrm>
            <a:off x="0" y="-59306"/>
            <a:ext cx="12192000" cy="1388376"/>
          </a:xfrm>
          <a:prstGeom prst="rect">
            <a:avLst/>
          </a:prstGeom>
        </p:spPr>
      </p:pic>
      <p:sp>
        <p:nvSpPr>
          <p:cNvPr id="2" name="Slide Number Placeholder 1">
            <a:extLst>
              <a:ext uri="{FF2B5EF4-FFF2-40B4-BE49-F238E27FC236}">
                <a16:creationId xmlns:a16="http://schemas.microsoft.com/office/drawing/2014/main" id="{5FE5A727-F3D5-4B41-ABF1-DC09B9B8C51A}"/>
              </a:ext>
            </a:extLst>
          </p:cNvPr>
          <p:cNvSpPr>
            <a:spLocks noGrp="1"/>
          </p:cNvSpPr>
          <p:nvPr>
            <p:ph type="sldNum" sz="quarter" idx="12"/>
          </p:nvPr>
        </p:nvSpPr>
        <p:spPr/>
        <p:txBody>
          <a:bodyPr/>
          <a:lstStyle/>
          <a:p>
            <a:fld id="{A17FB099-33A4-4D7A-BA2E-0F333F838FA1}" type="slidenum">
              <a:rPr lang="en-US" smtClean="0"/>
              <a:t>3</a:t>
            </a:fld>
            <a:endParaRPr lang="en-US" dirty="0"/>
          </a:p>
        </p:txBody>
      </p:sp>
      <p:sp>
        <p:nvSpPr>
          <p:cNvPr id="5" name="Rectangle 4">
            <a:extLst>
              <a:ext uri="{FF2B5EF4-FFF2-40B4-BE49-F238E27FC236}">
                <a16:creationId xmlns:a16="http://schemas.microsoft.com/office/drawing/2014/main" id="{0946E22D-AD15-4E26-8986-EE7A14407471}"/>
              </a:ext>
            </a:extLst>
          </p:cNvPr>
          <p:cNvSpPr/>
          <p:nvPr/>
        </p:nvSpPr>
        <p:spPr>
          <a:xfrm>
            <a:off x="368969" y="157290"/>
            <a:ext cx="10984831" cy="1015663"/>
          </a:xfrm>
          <a:prstGeom prst="rect">
            <a:avLst/>
          </a:prstGeom>
        </p:spPr>
        <p:txBody>
          <a:bodyPr wrap="square" anchor="t">
            <a:spAutoFit/>
          </a:bodyPr>
          <a:lstStyle/>
          <a:p>
            <a:r>
              <a:rPr lang="en-US" sz="6000" dirty="0">
                <a:solidFill>
                  <a:schemeClr val="bg1"/>
                </a:solidFill>
                <a:latin typeface="Tw Cen MT" panose="020B0602020104020603" pitchFamily="34" charset="0"/>
                <a:cs typeface="Calibri"/>
              </a:rPr>
              <a:t>The PCB Program</a:t>
            </a:r>
          </a:p>
        </p:txBody>
      </p:sp>
      <p:sp>
        <p:nvSpPr>
          <p:cNvPr id="9" name="Content Placeholder 2">
            <a:extLst>
              <a:ext uri="{FF2B5EF4-FFF2-40B4-BE49-F238E27FC236}">
                <a16:creationId xmlns:a16="http://schemas.microsoft.com/office/drawing/2014/main" id="{650246C6-B15A-4F3D-A452-BB2CCDE3B4DE}"/>
              </a:ext>
            </a:extLst>
          </p:cNvPr>
          <p:cNvSpPr txBox="1">
            <a:spLocks/>
          </p:cNvSpPr>
          <p:nvPr/>
        </p:nvSpPr>
        <p:spPr>
          <a:xfrm>
            <a:off x="368969" y="1500625"/>
            <a:ext cx="7229695" cy="51392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solidFill>
                  <a:srgbClr val="0000CC"/>
                </a:solidFill>
                <a:latin typeface="Tw Cen MT" panose="020B0602020104020603" pitchFamily="34" charset="0"/>
              </a:rPr>
              <a:t>ITS America State Chapter Trainings:</a:t>
            </a:r>
          </a:p>
          <a:p>
            <a:pPr marL="0" indent="0">
              <a:lnSpc>
                <a:spcPct val="100000"/>
              </a:lnSpc>
              <a:spcBef>
                <a:spcPts val="0"/>
              </a:spcBef>
              <a:buNone/>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ITS America has a long standing partnership with the U.S. Department of Transportation (USDOT) ITS Professional Capacity Building (PCB) Program.</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Through our ITS America State Chapters, we have been able to deliver trainings to over 3,000 transportation professionals covering a total of 40 states. </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This partnership enables state and local, public and private sector professionals the opportunity to receive training and information about critical issues in the ITS Industry. Recent course topics include Assessing Readiness for CAVs, Improving Highway Safety with ITS, and Cybersecurity Basics. </a:t>
            </a:r>
            <a:endParaRPr lang="en-US" sz="1600" b="1" dirty="0">
              <a:solidFill>
                <a:srgbClr val="0000CC"/>
              </a:solidFill>
              <a:latin typeface="Tw Cen MT" panose="020B0602020104020603" pitchFamily="34" charset="0"/>
            </a:endParaRPr>
          </a:p>
          <a:p>
            <a:pPr marL="0" indent="0">
              <a:lnSpc>
                <a:spcPct val="100000"/>
              </a:lnSpc>
              <a:spcBef>
                <a:spcPts val="0"/>
              </a:spcBef>
              <a:buNone/>
            </a:pPr>
            <a:endParaRPr lang="en-US" sz="500" b="1" dirty="0">
              <a:solidFill>
                <a:srgbClr val="0000CC"/>
              </a:solidFill>
              <a:latin typeface="Tw Cen MT" panose="020B0602020104020603" pitchFamily="34" charset="0"/>
            </a:endParaRPr>
          </a:p>
          <a:p>
            <a:pPr marL="0" indent="0">
              <a:lnSpc>
                <a:spcPct val="100000"/>
              </a:lnSpc>
              <a:spcBef>
                <a:spcPts val="0"/>
              </a:spcBef>
              <a:buNone/>
            </a:pPr>
            <a:r>
              <a:rPr lang="en-US" sz="2000" b="1" dirty="0">
                <a:solidFill>
                  <a:srgbClr val="0000CC"/>
                </a:solidFill>
                <a:latin typeface="Tw Cen MT" panose="020B0602020104020603" pitchFamily="34" charset="0"/>
              </a:rPr>
              <a:t>ITS University &amp; Community College Workshops:</a:t>
            </a:r>
          </a:p>
          <a:p>
            <a:pPr marL="0" indent="0">
              <a:lnSpc>
                <a:spcPct val="100000"/>
              </a:lnSpc>
              <a:spcBef>
                <a:spcPts val="0"/>
              </a:spcBef>
              <a:buNone/>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ITS America has hosted and participated in several ITS University/Community College workshops.</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Educators and practitioners have learned what ITS training products are currently available, worked together to identify the ITS educational needs of their students, and developed strategies to meet those needs. </a:t>
            </a:r>
          </a:p>
          <a:p>
            <a:pPr lvl="2">
              <a:lnSpc>
                <a:spcPct val="100000"/>
              </a:lnSpc>
              <a:spcBef>
                <a:spcPts val="0"/>
              </a:spcBef>
              <a:buFont typeface="Wingdings" panose="05000000000000000000" pitchFamily="2" charset="2"/>
              <a:buChar char="Ø"/>
            </a:pPr>
            <a:endParaRPr lang="en-US" sz="1100" b="1" dirty="0">
              <a:latin typeface="Tw Cen MT" panose="020B0602020104020603" pitchFamily="34" charset="0"/>
            </a:endParaRPr>
          </a:p>
          <a:p>
            <a:pPr marL="0" indent="0">
              <a:lnSpc>
                <a:spcPct val="100000"/>
              </a:lnSpc>
              <a:spcBef>
                <a:spcPts val="0"/>
              </a:spcBef>
              <a:buNone/>
            </a:pPr>
            <a:endParaRPr lang="en-US" sz="2000" b="1" dirty="0"/>
          </a:p>
        </p:txBody>
      </p:sp>
      <p:pic>
        <p:nvPicPr>
          <p:cNvPr id="11" name="Picture 10">
            <a:extLst>
              <a:ext uri="{FF2B5EF4-FFF2-40B4-BE49-F238E27FC236}">
                <a16:creationId xmlns:a16="http://schemas.microsoft.com/office/drawing/2014/main" id="{D2EE9740-B73C-4562-ADA8-970639EE2866}"/>
              </a:ext>
            </a:extLst>
          </p:cNvPr>
          <p:cNvPicPr>
            <a:picLocks noChangeAspect="1"/>
          </p:cNvPicPr>
          <p:nvPr/>
        </p:nvPicPr>
        <p:blipFill>
          <a:blip r:embed="rId5"/>
          <a:stretch>
            <a:fillRect/>
          </a:stretch>
        </p:blipFill>
        <p:spPr>
          <a:xfrm>
            <a:off x="7917884" y="2016710"/>
            <a:ext cx="3585925" cy="2395398"/>
          </a:xfrm>
          <a:prstGeom prst="rect">
            <a:avLst/>
          </a:prstGeom>
        </p:spPr>
      </p:pic>
      <p:pic>
        <p:nvPicPr>
          <p:cNvPr id="12" name="Picture 11">
            <a:extLst>
              <a:ext uri="{FF2B5EF4-FFF2-40B4-BE49-F238E27FC236}">
                <a16:creationId xmlns:a16="http://schemas.microsoft.com/office/drawing/2014/main" id="{A3FE9AAA-5623-4F85-AFDB-33A23EB53D70}"/>
              </a:ext>
            </a:extLst>
          </p:cNvPr>
          <p:cNvPicPr>
            <a:picLocks noChangeAspect="1"/>
          </p:cNvPicPr>
          <p:nvPr/>
        </p:nvPicPr>
        <p:blipFill>
          <a:blip r:embed="rId6"/>
          <a:stretch>
            <a:fillRect/>
          </a:stretch>
        </p:blipFill>
        <p:spPr>
          <a:xfrm>
            <a:off x="7598664" y="4959739"/>
            <a:ext cx="4224367" cy="1310834"/>
          </a:xfrm>
          <a:prstGeom prst="rect">
            <a:avLst/>
          </a:prstGeom>
        </p:spPr>
      </p:pic>
    </p:spTree>
    <p:extLst>
      <p:ext uri="{BB962C8B-B14F-4D97-AF65-F5344CB8AC3E}">
        <p14:creationId xmlns:p14="http://schemas.microsoft.com/office/powerpoint/2010/main" val="7856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D3C6A1-2B62-4B51-98C0-9F80F2BF9E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86000"/>
                    </a14:imgEffect>
                  </a14:imgLayer>
                </a14:imgProps>
              </a:ext>
              <a:ext uri="{28A0092B-C50C-407E-A947-70E740481C1C}">
                <a14:useLocalDpi xmlns:a14="http://schemas.microsoft.com/office/drawing/2010/main" val="0"/>
              </a:ext>
            </a:extLst>
          </a:blip>
          <a:srcRect b="64097"/>
          <a:stretch/>
        </p:blipFill>
        <p:spPr>
          <a:xfrm>
            <a:off x="0" y="-59306"/>
            <a:ext cx="12192000" cy="1388376"/>
          </a:xfrm>
          <a:prstGeom prst="rect">
            <a:avLst/>
          </a:prstGeom>
        </p:spPr>
      </p:pic>
      <p:sp>
        <p:nvSpPr>
          <p:cNvPr id="2" name="Slide Number Placeholder 1">
            <a:extLst>
              <a:ext uri="{FF2B5EF4-FFF2-40B4-BE49-F238E27FC236}">
                <a16:creationId xmlns:a16="http://schemas.microsoft.com/office/drawing/2014/main" id="{5FE5A727-F3D5-4B41-ABF1-DC09B9B8C51A}"/>
              </a:ext>
            </a:extLst>
          </p:cNvPr>
          <p:cNvSpPr>
            <a:spLocks noGrp="1"/>
          </p:cNvSpPr>
          <p:nvPr>
            <p:ph type="sldNum" sz="quarter" idx="12"/>
          </p:nvPr>
        </p:nvSpPr>
        <p:spPr/>
        <p:txBody>
          <a:bodyPr/>
          <a:lstStyle/>
          <a:p>
            <a:fld id="{A17FB099-33A4-4D7A-BA2E-0F333F838FA1}" type="slidenum">
              <a:rPr lang="en-US" smtClean="0"/>
              <a:t>4</a:t>
            </a:fld>
            <a:endParaRPr lang="en-US" dirty="0"/>
          </a:p>
        </p:txBody>
      </p:sp>
      <p:sp>
        <p:nvSpPr>
          <p:cNvPr id="5" name="Rectangle 4">
            <a:extLst>
              <a:ext uri="{FF2B5EF4-FFF2-40B4-BE49-F238E27FC236}">
                <a16:creationId xmlns:a16="http://schemas.microsoft.com/office/drawing/2014/main" id="{0946E22D-AD15-4E26-8986-EE7A14407471}"/>
              </a:ext>
            </a:extLst>
          </p:cNvPr>
          <p:cNvSpPr/>
          <p:nvPr/>
        </p:nvSpPr>
        <p:spPr>
          <a:xfrm>
            <a:off x="368969" y="157290"/>
            <a:ext cx="10984831" cy="1015663"/>
          </a:xfrm>
          <a:prstGeom prst="rect">
            <a:avLst/>
          </a:prstGeom>
        </p:spPr>
        <p:txBody>
          <a:bodyPr wrap="square" anchor="t">
            <a:spAutoFit/>
          </a:bodyPr>
          <a:lstStyle/>
          <a:p>
            <a:r>
              <a:rPr lang="en-US" sz="6000" dirty="0">
                <a:solidFill>
                  <a:schemeClr val="bg1"/>
                </a:solidFill>
                <a:latin typeface="Tw Cen MT" panose="020B0602020104020603" pitchFamily="34" charset="0"/>
                <a:cs typeface="Calibri"/>
              </a:rPr>
              <a:t>State Of The ITS Workforce</a:t>
            </a:r>
          </a:p>
        </p:txBody>
      </p:sp>
      <p:sp>
        <p:nvSpPr>
          <p:cNvPr id="9" name="Content Placeholder 2">
            <a:extLst>
              <a:ext uri="{FF2B5EF4-FFF2-40B4-BE49-F238E27FC236}">
                <a16:creationId xmlns:a16="http://schemas.microsoft.com/office/drawing/2014/main" id="{650246C6-B15A-4F3D-A452-BB2CCDE3B4DE}"/>
              </a:ext>
            </a:extLst>
          </p:cNvPr>
          <p:cNvSpPr txBox="1">
            <a:spLocks/>
          </p:cNvSpPr>
          <p:nvPr/>
        </p:nvSpPr>
        <p:spPr>
          <a:xfrm>
            <a:off x="368969" y="1491980"/>
            <a:ext cx="11454731" cy="47014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solidFill>
                  <a:srgbClr val="0000CC"/>
                </a:solidFill>
                <a:latin typeface="Tw Cen MT" panose="020B0602020104020603" pitchFamily="34" charset="0"/>
              </a:rPr>
              <a:t>ITS Workforce Framework: </a:t>
            </a:r>
          </a:p>
          <a:p>
            <a:pPr lvl="1">
              <a:lnSpc>
                <a:spcPct val="100000"/>
              </a:lnSpc>
              <a:spcBef>
                <a:spcPts val="0"/>
              </a:spcBef>
            </a:pPr>
            <a:r>
              <a:rPr lang="en-US" sz="1600" b="1" dirty="0">
                <a:latin typeface="Tw Cen MT" panose="020B0602020104020603" pitchFamily="34" charset="0"/>
              </a:rPr>
              <a:t>ITS America was tasked with developing an initial conceptual framework that would facilitate the analysis of the relevant knowledge, skills, and abilities (KSAs), as well as tasks, job titles, and educational requirements for the ITS workforce.</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ITS America conducted a series of interviews with various ITS industry representatives to qualitatively determine what knowledge, skills, and abilities ITS professionals valued most on a daily basis, which KSAs will be of particular value in the near future, and what issues face the ITS workforce generally. </a:t>
            </a:r>
          </a:p>
          <a:p>
            <a:pPr lvl="1">
              <a:lnSpc>
                <a:spcPct val="100000"/>
              </a:lnSpc>
              <a:spcBef>
                <a:spcPts val="0"/>
              </a:spcBef>
            </a:pPr>
            <a:endParaRPr lang="en-US" sz="500" b="1" dirty="0">
              <a:latin typeface="Tw Cen MT" panose="020B0602020104020603" pitchFamily="34" charset="0"/>
            </a:endParaRPr>
          </a:p>
          <a:p>
            <a:pPr marL="0" indent="0">
              <a:lnSpc>
                <a:spcPct val="100000"/>
              </a:lnSpc>
              <a:spcBef>
                <a:spcPts val="0"/>
              </a:spcBef>
              <a:buNone/>
            </a:pPr>
            <a:r>
              <a:rPr lang="en-US" sz="2000" b="1" dirty="0">
                <a:solidFill>
                  <a:srgbClr val="0000CC"/>
                </a:solidFill>
                <a:latin typeface="Tw Cen MT" panose="020B0602020104020603" pitchFamily="34" charset="0"/>
              </a:rPr>
              <a:t>Highlighted Findings: </a:t>
            </a:r>
          </a:p>
          <a:p>
            <a:pPr lvl="1">
              <a:lnSpc>
                <a:spcPct val="100000"/>
              </a:lnSpc>
              <a:spcBef>
                <a:spcPts val="0"/>
              </a:spcBef>
            </a:pPr>
            <a:r>
              <a:rPr lang="en-US" sz="1600" b="1" dirty="0">
                <a:latin typeface="Tw Cen MT" panose="020B0602020104020603" pitchFamily="34" charset="0"/>
              </a:rPr>
              <a:t>The interdisciplinary nature of ITS industry positions creates challenges for employers and employees seeking to fulfill their organizations’ needs.</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The current educational system does not adequately prepare students for entry into the ITS workforce. For example, candidates who are trained in traffic engineering are not usually trained in the basics of other engineering disciplines that are relevant to ITS, such as electrical or network engineering.</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Public and private organizations expend significant resources training entry- and junior-level employees on the job.</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Concerns about how to maximize currently available technological tools trump concerns about forthcoming technological trends.</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“Soft” skills – especially communication skills – are increasingly valued by the industry.</a:t>
            </a:r>
          </a:p>
          <a:p>
            <a:pPr marL="0" indent="0">
              <a:lnSpc>
                <a:spcPct val="100000"/>
              </a:lnSpc>
              <a:spcBef>
                <a:spcPts val="0"/>
              </a:spcBef>
              <a:buNone/>
            </a:pPr>
            <a:endParaRPr lang="en-US" sz="2200" b="1" dirty="0">
              <a:latin typeface="Tw Cen MT" panose="020B0602020104020603" pitchFamily="34" charset="0"/>
            </a:endParaRPr>
          </a:p>
          <a:p>
            <a:pPr marL="0" indent="0">
              <a:lnSpc>
                <a:spcPct val="100000"/>
              </a:lnSpc>
              <a:spcBef>
                <a:spcPts val="0"/>
              </a:spcBef>
              <a:buNone/>
            </a:pPr>
            <a:endParaRPr lang="en-US" sz="2200" b="1" dirty="0">
              <a:latin typeface="Tw Cen MT" panose="020B0602020104020603" pitchFamily="34" charset="0"/>
            </a:endParaRPr>
          </a:p>
          <a:p>
            <a:pPr lvl="2">
              <a:lnSpc>
                <a:spcPct val="100000"/>
              </a:lnSpc>
              <a:spcBef>
                <a:spcPts val="0"/>
              </a:spcBef>
              <a:buFont typeface="Wingdings" panose="05000000000000000000" pitchFamily="2" charset="2"/>
              <a:buChar char="Ø"/>
            </a:pPr>
            <a:endParaRPr lang="en-US" sz="1100" b="1" dirty="0">
              <a:latin typeface="Tw Cen MT" panose="020B0602020104020603" pitchFamily="34" charset="0"/>
            </a:endParaRPr>
          </a:p>
          <a:p>
            <a:pPr marL="0" indent="0">
              <a:lnSpc>
                <a:spcPct val="100000"/>
              </a:lnSpc>
              <a:spcBef>
                <a:spcPts val="0"/>
              </a:spcBef>
              <a:buNone/>
            </a:pPr>
            <a:endParaRPr lang="en-US" sz="2000" b="1" dirty="0"/>
          </a:p>
        </p:txBody>
      </p:sp>
    </p:spTree>
    <p:extLst>
      <p:ext uri="{BB962C8B-B14F-4D97-AF65-F5344CB8AC3E}">
        <p14:creationId xmlns:p14="http://schemas.microsoft.com/office/powerpoint/2010/main" val="879891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D3C6A1-2B62-4B51-98C0-9F80F2BF9E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86000"/>
                    </a14:imgEffect>
                  </a14:imgLayer>
                </a14:imgProps>
              </a:ext>
              <a:ext uri="{28A0092B-C50C-407E-A947-70E740481C1C}">
                <a14:useLocalDpi xmlns:a14="http://schemas.microsoft.com/office/drawing/2010/main" val="0"/>
              </a:ext>
            </a:extLst>
          </a:blip>
          <a:srcRect b="64097"/>
          <a:stretch/>
        </p:blipFill>
        <p:spPr>
          <a:xfrm>
            <a:off x="0" y="-59306"/>
            <a:ext cx="12192000" cy="1388376"/>
          </a:xfrm>
          <a:prstGeom prst="rect">
            <a:avLst/>
          </a:prstGeom>
        </p:spPr>
      </p:pic>
      <p:sp>
        <p:nvSpPr>
          <p:cNvPr id="2" name="Slide Number Placeholder 1">
            <a:extLst>
              <a:ext uri="{FF2B5EF4-FFF2-40B4-BE49-F238E27FC236}">
                <a16:creationId xmlns:a16="http://schemas.microsoft.com/office/drawing/2014/main" id="{5FE5A727-F3D5-4B41-ABF1-DC09B9B8C51A}"/>
              </a:ext>
            </a:extLst>
          </p:cNvPr>
          <p:cNvSpPr>
            <a:spLocks noGrp="1"/>
          </p:cNvSpPr>
          <p:nvPr>
            <p:ph type="sldNum" sz="quarter" idx="12"/>
          </p:nvPr>
        </p:nvSpPr>
        <p:spPr/>
        <p:txBody>
          <a:bodyPr/>
          <a:lstStyle/>
          <a:p>
            <a:fld id="{A17FB099-33A4-4D7A-BA2E-0F333F838FA1}" type="slidenum">
              <a:rPr lang="en-US" smtClean="0"/>
              <a:t>5</a:t>
            </a:fld>
            <a:endParaRPr lang="en-US" dirty="0"/>
          </a:p>
        </p:txBody>
      </p:sp>
      <p:sp>
        <p:nvSpPr>
          <p:cNvPr id="5" name="Rectangle 4">
            <a:extLst>
              <a:ext uri="{FF2B5EF4-FFF2-40B4-BE49-F238E27FC236}">
                <a16:creationId xmlns:a16="http://schemas.microsoft.com/office/drawing/2014/main" id="{0946E22D-AD15-4E26-8986-EE7A14407471}"/>
              </a:ext>
            </a:extLst>
          </p:cNvPr>
          <p:cNvSpPr/>
          <p:nvPr/>
        </p:nvSpPr>
        <p:spPr>
          <a:xfrm>
            <a:off x="368969" y="157290"/>
            <a:ext cx="10984831" cy="1015663"/>
          </a:xfrm>
          <a:prstGeom prst="rect">
            <a:avLst/>
          </a:prstGeom>
        </p:spPr>
        <p:txBody>
          <a:bodyPr wrap="square" anchor="t">
            <a:spAutoFit/>
          </a:bodyPr>
          <a:lstStyle/>
          <a:p>
            <a:r>
              <a:rPr lang="en-US" sz="6000" dirty="0">
                <a:solidFill>
                  <a:schemeClr val="bg1"/>
                </a:solidFill>
                <a:latin typeface="Tw Cen MT" panose="020B0602020104020603" pitchFamily="34" charset="0"/>
                <a:cs typeface="Calibri"/>
              </a:rPr>
              <a:t>State Of The ITS Workforce (Cont.)</a:t>
            </a:r>
          </a:p>
        </p:txBody>
      </p:sp>
      <p:sp>
        <p:nvSpPr>
          <p:cNvPr id="9" name="Content Placeholder 2">
            <a:extLst>
              <a:ext uri="{FF2B5EF4-FFF2-40B4-BE49-F238E27FC236}">
                <a16:creationId xmlns:a16="http://schemas.microsoft.com/office/drawing/2014/main" id="{650246C6-B15A-4F3D-A452-BB2CCDE3B4DE}"/>
              </a:ext>
            </a:extLst>
          </p:cNvPr>
          <p:cNvSpPr txBox="1">
            <a:spLocks/>
          </p:cNvSpPr>
          <p:nvPr/>
        </p:nvSpPr>
        <p:spPr>
          <a:xfrm>
            <a:off x="277529" y="1389549"/>
            <a:ext cx="11454731" cy="53319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dirty="0">
                <a:solidFill>
                  <a:srgbClr val="0000CC"/>
                </a:solidFill>
                <a:latin typeface="Tw Cen MT" panose="020B0602020104020603" pitchFamily="34" charset="0"/>
              </a:rPr>
              <a:t>Public sector feedback: </a:t>
            </a:r>
          </a:p>
          <a:p>
            <a:pPr lvl="1">
              <a:lnSpc>
                <a:spcPct val="100000"/>
              </a:lnSpc>
              <a:spcBef>
                <a:spcPts val="0"/>
              </a:spcBef>
            </a:pPr>
            <a:r>
              <a:rPr lang="en-US" sz="1600" b="1" dirty="0">
                <a:latin typeface="Tw Cen MT" panose="020B0602020104020603" pitchFamily="34" charset="0"/>
              </a:rPr>
              <a:t>Many public sector interviewees openly acknowledged that the ITS labor pool suffers from a lack of highly qualified entry- and junior-level candidates. </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While candidates may possess impressive resumes, many simply do not have interdisciplinary engineering training or experience with the design, deployment, or operations of ITS devices or systems.</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There a thin experience base in the labor pool from which public agencies can recruit. </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Due to these constraints, public agency hiring managers tend to emphasize the importance of “real world” experience on a candidate’s resume, as opposed to emphasizing coursework or grades. For instance, interviewees indicated that they consider internships or co-ops at DOT offices or transportation operations centers to be particularly valuable.</a:t>
            </a:r>
          </a:p>
          <a:p>
            <a:pPr lvl="1">
              <a:lnSpc>
                <a:spcPct val="100000"/>
              </a:lnSpc>
              <a:spcBef>
                <a:spcPts val="0"/>
              </a:spcBef>
            </a:pPr>
            <a:endParaRPr lang="en-US" sz="500" b="1" dirty="0">
              <a:solidFill>
                <a:srgbClr val="0000CC"/>
              </a:solidFill>
              <a:latin typeface="Tw Cen MT" panose="020B0602020104020603" pitchFamily="34" charset="0"/>
            </a:endParaRPr>
          </a:p>
          <a:p>
            <a:pPr marL="0" indent="0">
              <a:lnSpc>
                <a:spcPct val="100000"/>
              </a:lnSpc>
              <a:spcBef>
                <a:spcPts val="0"/>
              </a:spcBef>
              <a:buNone/>
            </a:pPr>
            <a:r>
              <a:rPr lang="en-US" sz="2000" b="1" dirty="0">
                <a:solidFill>
                  <a:srgbClr val="0000CC"/>
                </a:solidFill>
                <a:latin typeface="Tw Cen MT" panose="020B0602020104020603" pitchFamily="34" charset="0"/>
              </a:rPr>
              <a:t>Private sector feedback: </a:t>
            </a:r>
          </a:p>
          <a:p>
            <a:pPr lvl="1">
              <a:lnSpc>
                <a:spcPct val="100000"/>
              </a:lnSpc>
              <a:spcBef>
                <a:spcPts val="0"/>
              </a:spcBef>
            </a:pPr>
            <a:r>
              <a:rPr lang="en-US" sz="1600" b="1" dirty="0">
                <a:latin typeface="Tw Cen MT" panose="020B0602020104020603" pitchFamily="34" charset="0"/>
              </a:rPr>
              <a:t>Private sector interviewees stated that like public sector agencies, their companies require ITS professionals with interdisciplinary knowledge.</a:t>
            </a:r>
          </a:p>
          <a:p>
            <a:pPr marL="457200" lvl="1" indent="0">
              <a:lnSpc>
                <a:spcPct val="100000"/>
              </a:lnSpc>
              <a:spcBef>
                <a:spcPts val="0"/>
              </a:spcBef>
              <a:buNone/>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Internships, co-ops, real-world research, part-time jobs, or any other evidence of the initiative needed to learn and gain technical experience is valued.</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Traffic engineering is foundational, but other disciplines are becoming ever more pertinent; in particular, telecommunications and network engineering are increasingly important for private sector interviewees.</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600" b="1" dirty="0">
                <a:latin typeface="Tw Cen MT" panose="020B0602020104020603" pitchFamily="34" charset="0"/>
              </a:rPr>
              <a:t>In general, private sector interviewees also reported that communications skills are of paramount importance. Unfortunately, these interviewees felt that the industry’s communications skills are not sufficiently developed.</a:t>
            </a:r>
          </a:p>
          <a:p>
            <a:pPr marL="457200" lvl="1" indent="0">
              <a:lnSpc>
                <a:spcPct val="100000"/>
              </a:lnSpc>
              <a:spcBef>
                <a:spcPts val="0"/>
              </a:spcBef>
              <a:buNone/>
            </a:pPr>
            <a:endParaRPr lang="en-US" sz="500" b="1" dirty="0">
              <a:latin typeface="Tw Cen MT" panose="020B0602020104020603" pitchFamily="34" charset="0"/>
            </a:endParaRPr>
          </a:p>
          <a:p>
            <a:pPr>
              <a:lnSpc>
                <a:spcPct val="100000"/>
              </a:lnSpc>
              <a:spcBef>
                <a:spcPts val="0"/>
              </a:spcBef>
            </a:pPr>
            <a:endParaRPr lang="en-US" sz="2200" b="1" dirty="0">
              <a:latin typeface="Tw Cen MT" panose="020B0602020104020603" pitchFamily="34" charset="0"/>
            </a:endParaRPr>
          </a:p>
          <a:p>
            <a:pPr lvl="2">
              <a:lnSpc>
                <a:spcPct val="100000"/>
              </a:lnSpc>
              <a:spcBef>
                <a:spcPts val="0"/>
              </a:spcBef>
              <a:buFont typeface="Wingdings" panose="05000000000000000000" pitchFamily="2" charset="2"/>
              <a:buChar char="Ø"/>
            </a:pPr>
            <a:endParaRPr lang="en-US" sz="1100" b="1" dirty="0">
              <a:latin typeface="Tw Cen MT" panose="020B0602020104020603" pitchFamily="34" charset="0"/>
            </a:endParaRPr>
          </a:p>
          <a:p>
            <a:pPr marL="0" indent="0">
              <a:lnSpc>
                <a:spcPct val="100000"/>
              </a:lnSpc>
              <a:spcBef>
                <a:spcPts val="0"/>
              </a:spcBef>
              <a:buNone/>
            </a:pPr>
            <a:endParaRPr lang="en-US" sz="2000" b="1" dirty="0"/>
          </a:p>
        </p:txBody>
      </p:sp>
    </p:spTree>
    <p:extLst>
      <p:ext uri="{BB962C8B-B14F-4D97-AF65-F5344CB8AC3E}">
        <p14:creationId xmlns:p14="http://schemas.microsoft.com/office/powerpoint/2010/main" val="361819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D3C6A1-2B62-4B51-98C0-9F80F2BF9E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86000"/>
                    </a14:imgEffect>
                  </a14:imgLayer>
                </a14:imgProps>
              </a:ext>
              <a:ext uri="{28A0092B-C50C-407E-A947-70E740481C1C}">
                <a14:useLocalDpi xmlns:a14="http://schemas.microsoft.com/office/drawing/2010/main" val="0"/>
              </a:ext>
            </a:extLst>
          </a:blip>
          <a:srcRect b="64097"/>
          <a:stretch/>
        </p:blipFill>
        <p:spPr>
          <a:xfrm>
            <a:off x="0" y="-59306"/>
            <a:ext cx="12192000" cy="1388376"/>
          </a:xfrm>
          <a:prstGeom prst="rect">
            <a:avLst/>
          </a:prstGeom>
        </p:spPr>
      </p:pic>
      <p:sp>
        <p:nvSpPr>
          <p:cNvPr id="2" name="Slide Number Placeholder 1">
            <a:extLst>
              <a:ext uri="{FF2B5EF4-FFF2-40B4-BE49-F238E27FC236}">
                <a16:creationId xmlns:a16="http://schemas.microsoft.com/office/drawing/2014/main" id="{5FE5A727-F3D5-4B41-ABF1-DC09B9B8C51A}"/>
              </a:ext>
            </a:extLst>
          </p:cNvPr>
          <p:cNvSpPr>
            <a:spLocks noGrp="1"/>
          </p:cNvSpPr>
          <p:nvPr>
            <p:ph type="sldNum" sz="quarter" idx="12"/>
          </p:nvPr>
        </p:nvSpPr>
        <p:spPr/>
        <p:txBody>
          <a:bodyPr/>
          <a:lstStyle/>
          <a:p>
            <a:fld id="{A17FB099-33A4-4D7A-BA2E-0F333F838FA1}" type="slidenum">
              <a:rPr lang="en-US" smtClean="0"/>
              <a:t>6</a:t>
            </a:fld>
            <a:endParaRPr lang="en-US" dirty="0"/>
          </a:p>
        </p:txBody>
      </p:sp>
      <p:sp>
        <p:nvSpPr>
          <p:cNvPr id="5" name="Rectangle 4">
            <a:extLst>
              <a:ext uri="{FF2B5EF4-FFF2-40B4-BE49-F238E27FC236}">
                <a16:creationId xmlns:a16="http://schemas.microsoft.com/office/drawing/2014/main" id="{0946E22D-AD15-4E26-8986-EE7A14407471}"/>
              </a:ext>
            </a:extLst>
          </p:cNvPr>
          <p:cNvSpPr/>
          <p:nvPr/>
        </p:nvSpPr>
        <p:spPr>
          <a:xfrm>
            <a:off x="368969" y="157290"/>
            <a:ext cx="10984831" cy="1015663"/>
          </a:xfrm>
          <a:prstGeom prst="rect">
            <a:avLst/>
          </a:prstGeom>
        </p:spPr>
        <p:txBody>
          <a:bodyPr wrap="square" anchor="t">
            <a:spAutoFit/>
          </a:bodyPr>
          <a:lstStyle/>
          <a:p>
            <a:r>
              <a:rPr lang="en-US" sz="6000" dirty="0">
                <a:solidFill>
                  <a:schemeClr val="bg1"/>
                </a:solidFill>
                <a:latin typeface="Tw Cen MT" panose="020B0602020104020603" pitchFamily="34" charset="0"/>
                <a:cs typeface="Calibri"/>
              </a:rPr>
              <a:t>Upcoming Topics Of Interest</a:t>
            </a:r>
          </a:p>
        </p:txBody>
      </p:sp>
      <p:sp>
        <p:nvSpPr>
          <p:cNvPr id="9" name="Content Placeholder 2">
            <a:extLst>
              <a:ext uri="{FF2B5EF4-FFF2-40B4-BE49-F238E27FC236}">
                <a16:creationId xmlns:a16="http://schemas.microsoft.com/office/drawing/2014/main" id="{650246C6-B15A-4F3D-A452-BB2CCDE3B4DE}"/>
              </a:ext>
            </a:extLst>
          </p:cNvPr>
          <p:cNvSpPr txBox="1">
            <a:spLocks/>
          </p:cNvSpPr>
          <p:nvPr/>
        </p:nvSpPr>
        <p:spPr>
          <a:xfrm>
            <a:off x="368969" y="1498773"/>
            <a:ext cx="10984831" cy="50026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b="1" dirty="0">
                <a:solidFill>
                  <a:srgbClr val="0000CC"/>
                </a:solidFill>
                <a:latin typeface="Tw Cen MT" panose="020B0602020104020603" pitchFamily="34" charset="0"/>
              </a:rPr>
              <a:t>ITS America Annual Meeting – Washington, DC (June 4-7, 2019): </a:t>
            </a:r>
          </a:p>
          <a:p>
            <a:pPr lvl="1">
              <a:lnSpc>
                <a:spcPct val="100000"/>
              </a:lnSpc>
              <a:spcBef>
                <a:spcPts val="0"/>
              </a:spcBef>
            </a:pPr>
            <a:r>
              <a:rPr lang="en-US" sz="1800" b="1" dirty="0">
                <a:latin typeface="Tw Cen MT" panose="020B0602020104020603" pitchFamily="34" charset="0"/>
              </a:rPr>
              <a:t>Several sessions focused on Workforce Development, including sessions led by USDOT. </a:t>
            </a:r>
          </a:p>
          <a:p>
            <a:pPr lvl="1">
              <a:lnSpc>
                <a:spcPct val="100000"/>
              </a:lnSpc>
              <a:spcBef>
                <a:spcPts val="0"/>
              </a:spcBef>
            </a:pPr>
            <a:endParaRPr lang="en-US" sz="500" b="1" dirty="0">
              <a:latin typeface="Tw Cen MT" panose="020B0602020104020603" pitchFamily="34" charset="0"/>
            </a:endParaRPr>
          </a:p>
          <a:p>
            <a:pPr lvl="1">
              <a:lnSpc>
                <a:spcPct val="100000"/>
              </a:lnSpc>
              <a:spcBef>
                <a:spcPts val="0"/>
              </a:spcBef>
            </a:pPr>
            <a:r>
              <a:rPr lang="en-US" sz="1800" b="1" dirty="0">
                <a:latin typeface="Tw Cen MT" panose="020B0602020104020603" pitchFamily="34" charset="0"/>
              </a:rPr>
              <a:t>Student Essay Competition: </a:t>
            </a:r>
          </a:p>
          <a:p>
            <a:pPr lvl="1">
              <a:lnSpc>
                <a:spcPct val="100000"/>
              </a:lnSpc>
              <a:spcBef>
                <a:spcPts val="0"/>
              </a:spcBef>
            </a:pPr>
            <a:endParaRPr lang="en-US" sz="500" b="1" dirty="0">
              <a:latin typeface="Tw Cen MT" panose="020B0602020104020603" pitchFamily="34" charset="0"/>
            </a:endParaRPr>
          </a:p>
          <a:p>
            <a:pPr lvl="2">
              <a:lnSpc>
                <a:spcPct val="100000"/>
              </a:lnSpc>
              <a:spcBef>
                <a:spcPts val="0"/>
              </a:spcBef>
              <a:buFont typeface="Wingdings" panose="05000000000000000000" pitchFamily="2" charset="2"/>
              <a:buChar char="Ø"/>
            </a:pPr>
            <a:r>
              <a:rPr lang="en-US" sz="1600" b="1" dirty="0">
                <a:latin typeface="Tw Cen MT" panose="020B0602020104020603" pitchFamily="34" charset="0"/>
              </a:rPr>
              <a:t>ITS America and Southwest Research Institute (SwRI) are once again partnering for the 10th annual 2019 ITS Student Essay Competition. </a:t>
            </a:r>
          </a:p>
          <a:p>
            <a:pPr lvl="2">
              <a:lnSpc>
                <a:spcPct val="100000"/>
              </a:lnSpc>
              <a:spcBef>
                <a:spcPts val="0"/>
              </a:spcBef>
              <a:buFont typeface="Wingdings" panose="05000000000000000000" pitchFamily="2" charset="2"/>
              <a:buChar char="Ø"/>
            </a:pPr>
            <a:endParaRPr lang="en-US" sz="500" b="1" dirty="0">
              <a:latin typeface="Tw Cen MT" panose="020B0602020104020603" pitchFamily="34" charset="0"/>
            </a:endParaRPr>
          </a:p>
          <a:p>
            <a:pPr lvl="2">
              <a:lnSpc>
                <a:spcPct val="100000"/>
              </a:lnSpc>
              <a:spcBef>
                <a:spcPts val="0"/>
              </a:spcBef>
              <a:buFont typeface="Wingdings" panose="05000000000000000000" pitchFamily="2" charset="2"/>
              <a:buChar char="Ø"/>
            </a:pPr>
            <a:r>
              <a:rPr lang="en-US" sz="1600" b="1" dirty="0">
                <a:latin typeface="Tw Cen MT" panose="020B0602020104020603" pitchFamily="34" charset="0"/>
              </a:rPr>
              <a:t>This competition serves as an opportunity for today's transportation, engineering, and public policy students to apply their knowledge in a thought-provoking manner for a chance to win scholarship money, while building awareness of the high-tech transportation industry as a limitless career path.</a:t>
            </a:r>
          </a:p>
          <a:p>
            <a:pPr lvl="2">
              <a:lnSpc>
                <a:spcPct val="100000"/>
              </a:lnSpc>
              <a:spcBef>
                <a:spcPts val="0"/>
              </a:spcBef>
              <a:buFont typeface="Wingdings" panose="05000000000000000000" pitchFamily="2" charset="2"/>
              <a:buChar char="Ø"/>
            </a:pPr>
            <a:endParaRPr lang="en-US" sz="500" b="1" dirty="0">
              <a:latin typeface="Tw Cen MT" panose="020B0602020104020603" pitchFamily="34" charset="0"/>
            </a:endParaRPr>
          </a:p>
          <a:p>
            <a:pPr lvl="2">
              <a:lnSpc>
                <a:spcPct val="100000"/>
              </a:lnSpc>
              <a:spcBef>
                <a:spcPts val="0"/>
              </a:spcBef>
              <a:buFont typeface="Wingdings" panose="05000000000000000000" pitchFamily="2" charset="2"/>
              <a:buChar char="Ø"/>
            </a:pPr>
            <a:r>
              <a:rPr lang="en-US" sz="1600" b="1" dirty="0">
                <a:latin typeface="Tw Cen MT" panose="020B0602020104020603" pitchFamily="34" charset="0"/>
              </a:rPr>
              <a:t>The winner receives one full complimentary registration to attend ITS America, where they will have the opportunity to learn, discuss, and network with the nation's top transportation and technology leaders.</a:t>
            </a:r>
          </a:p>
          <a:p>
            <a:pPr lvl="2">
              <a:lnSpc>
                <a:spcPct val="100000"/>
              </a:lnSpc>
              <a:spcBef>
                <a:spcPts val="0"/>
              </a:spcBef>
              <a:buFont typeface="Wingdings" panose="05000000000000000000" pitchFamily="2" charset="2"/>
              <a:buChar char="Ø"/>
            </a:pPr>
            <a:endParaRPr lang="en-US" sz="500" b="1" dirty="0">
              <a:latin typeface="Tw Cen MT" panose="020B0602020104020603" pitchFamily="34" charset="0"/>
            </a:endParaRPr>
          </a:p>
          <a:p>
            <a:pPr lvl="2">
              <a:lnSpc>
                <a:spcPct val="100000"/>
              </a:lnSpc>
              <a:spcBef>
                <a:spcPts val="0"/>
              </a:spcBef>
              <a:buFont typeface="Wingdings" panose="05000000000000000000" pitchFamily="2" charset="2"/>
              <a:buChar char="Ø"/>
            </a:pPr>
            <a:r>
              <a:rPr lang="en-US" sz="1600" b="1" dirty="0">
                <a:latin typeface="Tw Cen MT" panose="020B0602020104020603" pitchFamily="34" charset="0"/>
              </a:rPr>
              <a:t>Flight and hotel expenses will also be covered for the winner.</a:t>
            </a:r>
          </a:p>
          <a:p>
            <a:pPr lvl="2">
              <a:lnSpc>
                <a:spcPct val="100000"/>
              </a:lnSpc>
              <a:spcBef>
                <a:spcPts val="0"/>
              </a:spcBef>
              <a:buFont typeface="Wingdings" panose="05000000000000000000" pitchFamily="2" charset="2"/>
              <a:buChar char="Ø"/>
            </a:pPr>
            <a:endParaRPr lang="en-US" sz="500" b="1" dirty="0">
              <a:latin typeface="Tw Cen MT" panose="020B0602020104020603" pitchFamily="34" charset="0"/>
            </a:endParaRPr>
          </a:p>
          <a:p>
            <a:pPr marL="0" indent="0">
              <a:lnSpc>
                <a:spcPct val="100000"/>
              </a:lnSpc>
              <a:spcBef>
                <a:spcPts val="0"/>
              </a:spcBef>
              <a:buNone/>
            </a:pPr>
            <a:r>
              <a:rPr lang="en-US" sz="2200" b="1" dirty="0">
                <a:solidFill>
                  <a:srgbClr val="0000CC"/>
                </a:solidFill>
                <a:latin typeface="Tw Cen MT" panose="020B0602020104020603" pitchFamily="34" charset="0"/>
              </a:rPr>
              <a:t>ITS America Student Chapters:</a:t>
            </a:r>
          </a:p>
          <a:p>
            <a:pPr lvl="1">
              <a:lnSpc>
                <a:spcPct val="100000"/>
              </a:lnSpc>
              <a:spcBef>
                <a:spcPts val="0"/>
              </a:spcBef>
            </a:pPr>
            <a:r>
              <a:rPr lang="en-US" sz="1800" b="1" dirty="0">
                <a:latin typeface="Tw Cen MT" panose="020B0602020104020603" pitchFamily="34" charset="0"/>
              </a:rPr>
              <a:t>We are currently coordinating with our State Chapters to see how the Student Chapters can become more active and far stretching. </a:t>
            </a:r>
          </a:p>
          <a:p>
            <a:pPr lvl="1">
              <a:lnSpc>
                <a:spcPct val="100000"/>
              </a:lnSpc>
              <a:spcBef>
                <a:spcPts val="0"/>
              </a:spcBef>
            </a:pPr>
            <a:r>
              <a:rPr lang="en-US" sz="1800" b="1" dirty="0">
                <a:latin typeface="Tw Cen MT" panose="020B0602020104020603" pitchFamily="34" charset="0"/>
              </a:rPr>
              <a:t>We are looking to solicit feedback from students, professors, and practitioners as to ways we can provide more information and exposure to ungraduated and graduate level students in the ITS Field. </a:t>
            </a:r>
          </a:p>
          <a:p>
            <a:pPr marL="0" indent="0">
              <a:lnSpc>
                <a:spcPct val="100000"/>
              </a:lnSpc>
              <a:spcBef>
                <a:spcPts val="0"/>
              </a:spcBef>
              <a:buNone/>
            </a:pPr>
            <a:endParaRPr lang="en-US" sz="2200" b="1" dirty="0">
              <a:latin typeface="Tw Cen MT" panose="020B0602020104020603" pitchFamily="34" charset="0"/>
            </a:endParaRPr>
          </a:p>
          <a:p>
            <a:pPr lvl="2">
              <a:lnSpc>
                <a:spcPct val="100000"/>
              </a:lnSpc>
              <a:spcBef>
                <a:spcPts val="0"/>
              </a:spcBef>
              <a:buFont typeface="Wingdings" panose="05000000000000000000" pitchFamily="2" charset="2"/>
              <a:buChar char="Ø"/>
            </a:pPr>
            <a:endParaRPr lang="en-US" sz="1800" b="1" dirty="0">
              <a:latin typeface="Tw Cen MT" panose="020B0602020104020603" pitchFamily="34" charset="0"/>
            </a:endParaRPr>
          </a:p>
          <a:p>
            <a:pPr lvl="2">
              <a:lnSpc>
                <a:spcPct val="100000"/>
              </a:lnSpc>
              <a:spcBef>
                <a:spcPts val="0"/>
              </a:spcBef>
              <a:buFont typeface="Wingdings" panose="05000000000000000000" pitchFamily="2" charset="2"/>
              <a:buChar char="Ø"/>
            </a:pPr>
            <a:endParaRPr lang="en-US" sz="1800" b="1" dirty="0">
              <a:latin typeface="Tw Cen MT" panose="020B0602020104020603" pitchFamily="34" charset="0"/>
            </a:endParaRPr>
          </a:p>
          <a:p>
            <a:pPr marL="0" indent="0">
              <a:lnSpc>
                <a:spcPct val="100000"/>
              </a:lnSpc>
              <a:spcBef>
                <a:spcPts val="0"/>
              </a:spcBef>
              <a:buNone/>
            </a:pPr>
            <a:endParaRPr lang="en-US" sz="1100" b="1" dirty="0">
              <a:latin typeface="Tw Cen MT" panose="020B0602020104020603" pitchFamily="34" charset="0"/>
            </a:endParaRPr>
          </a:p>
          <a:p>
            <a:pPr marL="0" indent="0">
              <a:lnSpc>
                <a:spcPct val="100000"/>
              </a:lnSpc>
              <a:spcBef>
                <a:spcPts val="0"/>
              </a:spcBef>
              <a:buNone/>
            </a:pPr>
            <a:endParaRPr lang="en-US" sz="2000" b="1" dirty="0"/>
          </a:p>
        </p:txBody>
      </p:sp>
    </p:spTree>
    <p:extLst>
      <p:ext uri="{BB962C8B-B14F-4D97-AF65-F5344CB8AC3E}">
        <p14:creationId xmlns:p14="http://schemas.microsoft.com/office/powerpoint/2010/main" val="249922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D3C6A1-2B62-4B51-98C0-9F80F2BF9E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86000"/>
                    </a14:imgEffect>
                  </a14:imgLayer>
                </a14:imgProps>
              </a:ext>
              <a:ext uri="{28A0092B-C50C-407E-A947-70E740481C1C}">
                <a14:useLocalDpi xmlns:a14="http://schemas.microsoft.com/office/drawing/2010/main" val="0"/>
              </a:ext>
            </a:extLst>
          </a:blip>
          <a:srcRect b="64097"/>
          <a:stretch/>
        </p:blipFill>
        <p:spPr>
          <a:xfrm>
            <a:off x="0" y="-59306"/>
            <a:ext cx="12192000" cy="1388376"/>
          </a:xfrm>
          <a:prstGeom prst="rect">
            <a:avLst/>
          </a:prstGeom>
        </p:spPr>
      </p:pic>
      <p:sp>
        <p:nvSpPr>
          <p:cNvPr id="2" name="Slide Number Placeholder 1">
            <a:extLst>
              <a:ext uri="{FF2B5EF4-FFF2-40B4-BE49-F238E27FC236}">
                <a16:creationId xmlns:a16="http://schemas.microsoft.com/office/drawing/2014/main" id="{5FE5A727-F3D5-4B41-ABF1-DC09B9B8C51A}"/>
              </a:ext>
            </a:extLst>
          </p:cNvPr>
          <p:cNvSpPr>
            <a:spLocks noGrp="1"/>
          </p:cNvSpPr>
          <p:nvPr>
            <p:ph type="sldNum" sz="quarter" idx="12"/>
          </p:nvPr>
        </p:nvSpPr>
        <p:spPr/>
        <p:txBody>
          <a:bodyPr/>
          <a:lstStyle/>
          <a:p>
            <a:fld id="{A17FB099-33A4-4D7A-BA2E-0F333F838FA1}" type="slidenum">
              <a:rPr lang="en-US" smtClean="0"/>
              <a:t>7</a:t>
            </a:fld>
            <a:endParaRPr lang="en-US" dirty="0"/>
          </a:p>
        </p:txBody>
      </p:sp>
      <p:sp>
        <p:nvSpPr>
          <p:cNvPr id="5" name="Rectangle 4">
            <a:extLst>
              <a:ext uri="{FF2B5EF4-FFF2-40B4-BE49-F238E27FC236}">
                <a16:creationId xmlns:a16="http://schemas.microsoft.com/office/drawing/2014/main" id="{0946E22D-AD15-4E26-8986-EE7A14407471}"/>
              </a:ext>
            </a:extLst>
          </p:cNvPr>
          <p:cNvSpPr/>
          <p:nvPr/>
        </p:nvSpPr>
        <p:spPr>
          <a:xfrm>
            <a:off x="368969" y="157290"/>
            <a:ext cx="10984831" cy="1015663"/>
          </a:xfrm>
          <a:prstGeom prst="rect">
            <a:avLst/>
          </a:prstGeom>
        </p:spPr>
        <p:txBody>
          <a:bodyPr wrap="square" anchor="t">
            <a:spAutoFit/>
          </a:bodyPr>
          <a:lstStyle/>
          <a:p>
            <a:r>
              <a:rPr lang="en-US" sz="6000" dirty="0">
                <a:solidFill>
                  <a:schemeClr val="bg1"/>
                </a:solidFill>
                <a:latin typeface="Tw Cen MT" panose="020B0602020104020603" pitchFamily="34" charset="0"/>
                <a:cs typeface="Calibri"/>
              </a:rPr>
              <a:t>Stay In Contact</a:t>
            </a:r>
          </a:p>
        </p:txBody>
      </p:sp>
      <p:sp>
        <p:nvSpPr>
          <p:cNvPr id="9" name="Content Placeholder 2">
            <a:extLst>
              <a:ext uri="{FF2B5EF4-FFF2-40B4-BE49-F238E27FC236}">
                <a16:creationId xmlns:a16="http://schemas.microsoft.com/office/drawing/2014/main" id="{650246C6-B15A-4F3D-A452-BB2CCDE3B4DE}"/>
              </a:ext>
            </a:extLst>
          </p:cNvPr>
          <p:cNvSpPr txBox="1">
            <a:spLocks/>
          </p:cNvSpPr>
          <p:nvPr/>
        </p:nvSpPr>
        <p:spPr>
          <a:xfrm>
            <a:off x="173737" y="1667047"/>
            <a:ext cx="11649964" cy="46893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rgbClr val="0000CC"/>
                </a:solidFill>
                <a:latin typeface="Tw Cen MT" panose="020B0602020104020603" pitchFamily="34" charset="0"/>
              </a:rPr>
              <a:t>Please feel free to reach out to discuss further opportunities for collaboration:</a:t>
            </a:r>
          </a:p>
          <a:p>
            <a:pPr marL="0" indent="0" algn="ctr">
              <a:lnSpc>
                <a:spcPct val="100000"/>
              </a:lnSpc>
              <a:spcBef>
                <a:spcPts val="0"/>
              </a:spcBef>
              <a:buNone/>
            </a:pPr>
            <a:endParaRPr lang="en-US" sz="4000" b="1" dirty="0">
              <a:latin typeface="Tw Cen MT" panose="020B0602020104020603" pitchFamily="34" charset="0"/>
            </a:endParaRPr>
          </a:p>
          <a:p>
            <a:pPr marL="0" indent="0" algn="ctr">
              <a:lnSpc>
                <a:spcPct val="100000"/>
              </a:lnSpc>
              <a:spcBef>
                <a:spcPts val="0"/>
              </a:spcBef>
              <a:buNone/>
            </a:pPr>
            <a:r>
              <a:rPr lang="en-US" sz="3600" b="1" dirty="0">
                <a:latin typeface="Tw Cen MT" panose="020B0602020104020603" pitchFamily="34" charset="0"/>
              </a:rPr>
              <a:t>Carlos Alban</a:t>
            </a:r>
          </a:p>
          <a:p>
            <a:pPr marL="0" indent="0" algn="ctr">
              <a:lnSpc>
                <a:spcPct val="100000"/>
              </a:lnSpc>
              <a:spcBef>
                <a:spcPts val="0"/>
              </a:spcBef>
              <a:buNone/>
            </a:pPr>
            <a:r>
              <a:rPr lang="en-US" sz="3600" b="1" dirty="0">
                <a:latin typeface="Tw Cen MT" panose="020B0602020104020603" pitchFamily="34" charset="0"/>
              </a:rPr>
              <a:t>Vice President, Technical Programs</a:t>
            </a:r>
          </a:p>
          <a:p>
            <a:pPr marL="0" indent="0" algn="ctr">
              <a:lnSpc>
                <a:spcPct val="100000"/>
              </a:lnSpc>
              <a:spcBef>
                <a:spcPts val="0"/>
              </a:spcBef>
              <a:buNone/>
            </a:pPr>
            <a:r>
              <a:rPr lang="en-US" sz="3600" b="1" dirty="0">
                <a:latin typeface="Tw Cen MT" panose="020B0602020104020603" pitchFamily="34" charset="0"/>
                <a:hlinkClick r:id="rId5"/>
              </a:rPr>
              <a:t>calban@itsa.org</a:t>
            </a:r>
            <a:endParaRPr lang="en-US" sz="3600" b="1" dirty="0">
              <a:latin typeface="Tw Cen MT" panose="020B0602020104020603" pitchFamily="34" charset="0"/>
            </a:endParaRPr>
          </a:p>
          <a:p>
            <a:pPr marL="0" indent="0" algn="ctr">
              <a:lnSpc>
                <a:spcPct val="100000"/>
              </a:lnSpc>
              <a:spcBef>
                <a:spcPts val="0"/>
              </a:spcBef>
              <a:buNone/>
            </a:pPr>
            <a:r>
              <a:rPr lang="en-US" sz="3600" b="1" dirty="0">
                <a:latin typeface="Tw Cen MT" panose="020B0602020104020603" pitchFamily="34" charset="0"/>
              </a:rPr>
              <a:t>202-721-4223</a:t>
            </a:r>
          </a:p>
          <a:p>
            <a:pPr lvl="1">
              <a:lnSpc>
                <a:spcPct val="100000"/>
              </a:lnSpc>
              <a:spcBef>
                <a:spcPts val="0"/>
              </a:spcBef>
            </a:pPr>
            <a:endParaRPr lang="en-US" sz="1400" b="1" dirty="0"/>
          </a:p>
          <a:p>
            <a:pPr marL="0" indent="0">
              <a:lnSpc>
                <a:spcPct val="100000"/>
              </a:lnSpc>
              <a:spcBef>
                <a:spcPts val="0"/>
              </a:spcBef>
              <a:buNone/>
            </a:pPr>
            <a:endParaRPr lang="en-US" sz="2000" b="1" dirty="0"/>
          </a:p>
        </p:txBody>
      </p:sp>
    </p:spTree>
    <p:extLst>
      <p:ext uri="{BB962C8B-B14F-4D97-AF65-F5344CB8AC3E}">
        <p14:creationId xmlns:p14="http://schemas.microsoft.com/office/powerpoint/2010/main" val="3447343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1069</Words>
  <Application>Microsoft Office PowerPoint</Application>
  <PresentationFormat>Widescreen</PresentationFormat>
  <Paragraphs>110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Gill Sans MT</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Alban</dc:creator>
  <cp:lastModifiedBy>Doherty, Don CTR (Volpe)</cp:lastModifiedBy>
  <cp:revision>23</cp:revision>
  <dcterms:created xsi:type="dcterms:W3CDTF">2019-03-26T13:32:42Z</dcterms:created>
  <dcterms:modified xsi:type="dcterms:W3CDTF">2019-10-16T13:49:59Z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13AAE173-61A7-401F-8325-AABAB8588442</vt:lpwstr>
  </property>
  <property fmtid="{D5CDD505-2E9C-101B-9397-08002B2CF9AE}" pid="3" name="ArticulatePath">
    <vt:lpwstr>ITS America PPT for PCB Academic Workshop 2019</vt:lpwstr>
  </property>
</Properties>
</file>