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5"/>
  </p:sldMasterIdLst>
  <p:notesMasterIdLst>
    <p:notesMasterId r:id="rId24"/>
  </p:notesMasterIdLst>
  <p:handoutMasterIdLst>
    <p:handoutMasterId r:id="rId25"/>
  </p:handoutMasterIdLst>
  <p:sldIdLst>
    <p:sldId id="593" r:id="rId6"/>
    <p:sldId id="268" r:id="rId7"/>
    <p:sldId id="814" r:id="rId8"/>
    <p:sldId id="662" r:id="rId9"/>
    <p:sldId id="812" r:id="rId10"/>
    <p:sldId id="270" r:id="rId11"/>
    <p:sldId id="666" r:id="rId12"/>
    <p:sldId id="667" r:id="rId13"/>
    <p:sldId id="668" r:id="rId14"/>
    <p:sldId id="663" r:id="rId15"/>
    <p:sldId id="664" r:id="rId16"/>
    <p:sldId id="803" r:id="rId17"/>
    <p:sldId id="786" r:id="rId18"/>
    <p:sldId id="788" r:id="rId19"/>
    <p:sldId id="804" r:id="rId20"/>
    <p:sldId id="669" r:id="rId21"/>
    <p:sldId id="810" r:id="rId22"/>
    <p:sldId id="785" r:id="rId23"/>
  </p:sldIdLst>
  <p:sldSz cx="12192000" cy="6858000"/>
  <p:notesSz cx="6858000" cy="92964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CE9C34A-190B-4EE3-A74B-1CB51C44CAC4}">
          <p14:sldIdLst>
            <p14:sldId id="593"/>
            <p14:sldId id="268"/>
            <p14:sldId id="814"/>
            <p14:sldId id="662"/>
            <p14:sldId id="812"/>
            <p14:sldId id="270"/>
            <p14:sldId id="666"/>
            <p14:sldId id="667"/>
            <p14:sldId id="668"/>
            <p14:sldId id="663"/>
            <p14:sldId id="664"/>
            <p14:sldId id="803"/>
            <p14:sldId id="786"/>
            <p14:sldId id="788"/>
            <p14:sldId id="804"/>
            <p14:sldId id="669"/>
            <p14:sldId id="810"/>
            <p14:sldId id="7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dia Rainville (VOLPE)" initials="LR" lastIdx="1" clrIdx="0"/>
  <p:cmAuthor id="1" name="USDOT_User" initials="U" lastIdx="5" clrIdx="1"/>
  <p:cmAuthor id="2" name="USDOT" initials="DOT" lastIdx="1" clrIdx="2"/>
  <p:cmAuthor id="3" name="kristian milster" initials="km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00"/>
    <a:srgbClr val="E4E4F5"/>
    <a:srgbClr val="E4E4F9"/>
    <a:srgbClr val="E4E4E8"/>
    <a:srgbClr val="E4E8E8"/>
    <a:srgbClr val="DFEDED"/>
    <a:srgbClr val="CCECFF"/>
    <a:srgbClr val="5B5EC5"/>
    <a:srgbClr val="BA5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6958" autoAdjust="0"/>
  </p:normalViewPr>
  <p:slideViewPr>
    <p:cSldViewPr>
      <p:cViewPr varScale="1">
        <p:scale>
          <a:sx n="127" d="100"/>
          <a:sy n="127" d="100"/>
        </p:scale>
        <p:origin x="162" y="240"/>
      </p:cViewPr>
      <p:guideLst>
        <p:guide orient="horz" pos="1392"/>
        <p:guide pos="3840"/>
      </p:guideLst>
    </p:cSldViewPr>
  </p:slideViewPr>
  <p:outlineViewPr>
    <p:cViewPr>
      <p:scale>
        <a:sx n="33" d="100"/>
        <a:sy n="33" d="100"/>
      </p:scale>
      <p:origin x="0" y="-525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01" y="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018116-BB3F-4FBA-8F4B-B0A15649A1A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197B6AF-06E0-4CAD-887C-C3AE33D94791}">
      <dgm:prSet phldrT="[Text]"/>
      <dgm:spPr/>
      <dgm:t>
        <a:bodyPr/>
        <a:lstStyle/>
        <a:p>
          <a:r>
            <a:rPr lang="en-US" dirty="0"/>
            <a:t>Past (challenges)</a:t>
          </a:r>
        </a:p>
      </dgm:t>
    </dgm:pt>
    <dgm:pt modelId="{236BEDD6-2036-4E43-AB8D-1A7CC78163F3}" type="parTrans" cxnId="{D27F14D0-B356-4992-888F-118B9820F392}">
      <dgm:prSet/>
      <dgm:spPr/>
      <dgm:t>
        <a:bodyPr/>
        <a:lstStyle/>
        <a:p>
          <a:endParaRPr lang="en-US"/>
        </a:p>
      </dgm:t>
    </dgm:pt>
    <dgm:pt modelId="{BAB2239A-67A6-4C70-8531-AA347414BF60}" type="sibTrans" cxnId="{D27F14D0-B356-4992-888F-118B9820F392}">
      <dgm:prSet/>
      <dgm:spPr/>
      <dgm:t>
        <a:bodyPr/>
        <a:lstStyle/>
        <a:p>
          <a:endParaRPr lang="en-US" dirty="0"/>
        </a:p>
      </dgm:t>
    </dgm:pt>
    <dgm:pt modelId="{83565929-D470-4C34-BD08-BE91C31BE1FD}">
      <dgm:prSet phldrT="[Text]"/>
      <dgm:spPr/>
      <dgm:t>
        <a:bodyPr/>
        <a:lstStyle/>
        <a:p>
          <a:r>
            <a:rPr lang="en-US" dirty="0"/>
            <a:t>TSMO (Evolving)</a:t>
          </a:r>
        </a:p>
      </dgm:t>
    </dgm:pt>
    <dgm:pt modelId="{96D16CBB-F3E2-4223-BEE1-DB5112D7365D}" type="parTrans" cxnId="{9C7C52C4-2190-4AF0-8CCD-C4F3B1750C11}">
      <dgm:prSet/>
      <dgm:spPr/>
      <dgm:t>
        <a:bodyPr/>
        <a:lstStyle/>
        <a:p>
          <a:endParaRPr lang="en-US"/>
        </a:p>
      </dgm:t>
    </dgm:pt>
    <dgm:pt modelId="{AAED495B-ABB6-4D50-870C-88D1A43FC206}" type="sibTrans" cxnId="{9C7C52C4-2190-4AF0-8CCD-C4F3B1750C11}">
      <dgm:prSet/>
      <dgm:spPr/>
      <dgm:t>
        <a:bodyPr/>
        <a:lstStyle/>
        <a:p>
          <a:endParaRPr lang="en-US" dirty="0"/>
        </a:p>
      </dgm:t>
    </dgm:pt>
    <dgm:pt modelId="{38886C3A-DFA8-4F1C-B911-19CF27BB379E}">
      <dgm:prSet phldrT="[Text]"/>
      <dgm:spPr/>
      <dgm:t>
        <a:bodyPr/>
        <a:lstStyle/>
        <a:p>
          <a:r>
            <a:rPr lang="en-US" dirty="0"/>
            <a:t>Future</a:t>
          </a:r>
        </a:p>
      </dgm:t>
    </dgm:pt>
    <dgm:pt modelId="{293B075B-8189-4B13-87E2-40FF85001908}" type="parTrans" cxnId="{5A628C1E-83A7-4664-B724-71DF602DA26C}">
      <dgm:prSet/>
      <dgm:spPr/>
      <dgm:t>
        <a:bodyPr/>
        <a:lstStyle/>
        <a:p>
          <a:endParaRPr lang="en-US"/>
        </a:p>
      </dgm:t>
    </dgm:pt>
    <dgm:pt modelId="{5537F696-AC98-43F1-BD31-01187A7F31AE}" type="sibTrans" cxnId="{5A628C1E-83A7-4664-B724-71DF602DA26C}">
      <dgm:prSet/>
      <dgm:spPr/>
      <dgm:t>
        <a:bodyPr/>
        <a:lstStyle/>
        <a:p>
          <a:endParaRPr lang="en-US"/>
        </a:p>
      </dgm:t>
    </dgm:pt>
    <dgm:pt modelId="{36181FF7-EF44-464C-A834-44677F751AC6}" type="pres">
      <dgm:prSet presAssocID="{DA018116-BB3F-4FBA-8F4B-B0A15649A1A4}" presName="Name0" presStyleCnt="0">
        <dgm:presLayoutVars>
          <dgm:dir/>
          <dgm:resizeHandles val="exact"/>
        </dgm:presLayoutVars>
      </dgm:prSet>
      <dgm:spPr/>
    </dgm:pt>
    <dgm:pt modelId="{1765CEB0-ED70-42A9-88A5-3A47C00985F3}" type="pres">
      <dgm:prSet presAssocID="{5197B6AF-06E0-4CAD-887C-C3AE33D9479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E8E2C-2A64-4E03-83C9-FA4811B14D3E}" type="pres">
      <dgm:prSet presAssocID="{BAB2239A-67A6-4C70-8531-AA347414BF6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FF91454-C04B-4C6A-82C9-E3AA43FEEC03}" type="pres">
      <dgm:prSet presAssocID="{BAB2239A-67A6-4C70-8531-AA347414BF6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166D87A-96FD-4AF8-973C-FB42B338268A}" type="pres">
      <dgm:prSet presAssocID="{83565929-D470-4C34-BD08-BE91C31BE1F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9E2E8-1B09-4943-A6D8-816D97DE0FF3}" type="pres">
      <dgm:prSet presAssocID="{AAED495B-ABB6-4D50-870C-88D1A43FC20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E2D60AC-D5C9-419D-91A8-3CB518DD9D91}" type="pres">
      <dgm:prSet presAssocID="{AAED495B-ABB6-4D50-870C-88D1A43FC20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3ECEB24-ECE1-4963-A5D6-5510961E2DCB}" type="pres">
      <dgm:prSet presAssocID="{38886C3A-DFA8-4F1C-B911-19CF27BB379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7F14D0-B356-4992-888F-118B9820F392}" srcId="{DA018116-BB3F-4FBA-8F4B-B0A15649A1A4}" destId="{5197B6AF-06E0-4CAD-887C-C3AE33D94791}" srcOrd="0" destOrd="0" parTransId="{236BEDD6-2036-4E43-AB8D-1A7CC78163F3}" sibTransId="{BAB2239A-67A6-4C70-8531-AA347414BF60}"/>
    <dgm:cxn modelId="{06CEE7D0-9F60-41AC-9875-AB71554D8153}" type="presOf" srcId="{DA018116-BB3F-4FBA-8F4B-B0A15649A1A4}" destId="{36181FF7-EF44-464C-A834-44677F751AC6}" srcOrd="0" destOrd="0" presId="urn:microsoft.com/office/officeart/2005/8/layout/process1"/>
    <dgm:cxn modelId="{9C7C52C4-2190-4AF0-8CCD-C4F3B1750C11}" srcId="{DA018116-BB3F-4FBA-8F4B-B0A15649A1A4}" destId="{83565929-D470-4C34-BD08-BE91C31BE1FD}" srcOrd="1" destOrd="0" parTransId="{96D16CBB-F3E2-4223-BEE1-DB5112D7365D}" sibTransId="{AAED495B-ABB6-4D50-870C-88D1A43FC206}"/>
    <dgm:cxn modelId="{8F6A31C1-DA35-48BC-8824-580AE812712A}" type="presOf" srcId="{83565929-D470-4C34-BD08-BE91C31BE1FD}" destId="{D166D87A-96FD-4AF8-973C-FB42B338268A}" srcOrd="0" destOrd="0" presId="urn:microsoft.com/office/officeart/2005/8/layout/process1"/>
    <dgm:cxn modelId="{3393BE42-0A98-4888-BE93-D1C7C11C2981}" type="presOf" srcId="{5197B6AF-06E0-4CAD-887C-C3AE33D94791}" destId="{1765CEB0-ED70-42A9-88A5-3A47C00985F3}" srcOrd="0" destOrd="0" presId="urn:microsoft.com/office/officeart/2005/8/layout/process1"/>
    <dgm:cxn modelId="{8608CBCF-9C19-41E7-A680-99EE50066C74}" type="presOf" srcId="{BAB2239A-67A6-4C70-8531-AA347414BF60}" destId="{D5DE8E2C-2A64-4E03-83C9-FA4811B14D3E}" srcOrd="0" destOrd="0" presId="urn:microsoft.com/office/officeart/2005/8/layout/process1"/>
    <dgm:cxn modelId="{5A628C1E-83A7-4664-B724-71DF602DA26C}" srcId="{DA018116-BB3F-4FBA-8F4B-B0A15649A1A4}" destId="{38886C3A-DFA8-4F1C-B911-19CF27BB379E}" srcOrd="2" destOrd="0" parTransId="{293B075B-8189-4B13-87E2-40FF85001908}" sibTransId="{5537F696-AC98-43F1-BD31-01187A7F31AE}"/>
    <dgm:cxn modelId="{9B50667A-F238-41B8-BD25-783F2ED873E9}" type="presOf" srcId="{38886C3A-DFA8-4F1C-B911-19CF27BB379E}" destId="{A3ECEB24-ECE1-4963-A5D6-5510961E2DCB}" srcOrd="0" destOrd="0" presId="urn:microsoft.com/office/officeart/2005/8/layout/process1"/>
    <dgm:cxn modelId="{32FF2807-A20F-44BB-A83D-A0C8D80EF216}" type="presOf" srcId="{AAED495B-ABB6-4D50-870C-88D1A43FC206}" destId="{3E2D60AC-D5C9-419D-91A8-3CB518DD9D91}" srcOrd="1" destOrd="0" presId="urn:microsoft.com/office/officeart/2005/8/layout/process1"/>
    <dgm:cxn modelId="{FE414132-E5FB-411D-A8D4-821A98C2587C}" type="presOf" srcId="{BAB2239A-67A6-4C70-8531-AA347414BF60}" destId="{3FF91454-C04B-4C6A-82C9-E3AA43FEEC03}" srcOrd="1" destOrd="0" presId="urn:microsoft.com/office/officeart/2005/8/layout/process1"/>
    <dgm:cxn modelId="{02AD90D1-0CDA-46D4-A2F4-85DD0E979596}" type="presOf" srcId="{AAED495B-ABB6-4D50-870C-88D1A43FC206}" destId="{6169E2E8-1B09-4943-A6D8-816D97DE0FF3}" srcOrd="0" destOrd="0" presId="urn:microsoft.com/office/officeart/2005/8/layout/process1"/>
    <dgm:cxn modelId="{762D0C12-F0EE-454C-B87C-C2500314F610}" type="presParOf" srcId="{36181FF7-EF44-464C-A834-44677F751AC6}" destId="{1765CEB0-ED70-42A9-88A5-3A47C00985F3}" srcOrd="0" destOrd="0" presId="urn:microsoft.com/office/officeart/2005/8/layout/process1"/>
    <dgm:cxn modelId="{964B93A8-022C-4860-A519-82C56D714A7C}" type="presParOf" srcId="{36181FF7-EF44-464C-A834-44677F751AC6}" destId="{D5DE8E2C-2A64-4E03-83C9-FA4811B14D3E}" srcOrd="1" destOrd="0" presId="urn:microsoft.com/office/officeart/2005/8/layout/process1"/>
    <dgm:cxn modelId="{CA8517A7-6852-425E-BB3E-D2DE2EF2E697}" type="presParOf" srcId="{D5DE8E2C-2A64-4E03-83C9-FA4811B14D3E}" destId="{3FF91454-C04B-4C6A-82C9-E3AA43FEEC03}" srcOrd="0" destOrd="0" presId="urn:microsoft.com/office/officeart/2005/8/layout/process1"/>
    <dgm:cxn modelId="{CDF74834-7A95-4546-97BC-5D15D483ED39}" type="presParOf" srcId="{36181FF7-EF44-464C-A834-44677F751AC6}" destId="{D166D87A-96FD-4AF8-973C-FB42B338268A}" srcOrd="2" destOrd="0" presId="urn:microsoft.com/office/officeart/2005/8/layout/process1"/>
    <dgm:cxn modelId="{F67D4484-7F75-4848-92DC-6B3DF8F8484C}" type="presParOf" srcId="{36181FF7-EF44-464C-A834-44677F751AC6}" destId="{6169E2E8-1B09-4943-A6D8-816D97DE0FF3}" srcOrd="3" destOrd="0" presId="urn:microsoft.com/office/officeart/2005/8/layout/process1"/>
    <dgm:cxn modelId="{9F2A923C-9F8C-40C8-A06F-3F3ACD1223F3}" type="presParOf" srcId="{6169E2E8-1B09-4943-A6D8-816D97DE0FF3}" destId="{3E2D60AC-D5C9-419D-91A8-3CB518DD9D91}" srcOrd="0" destOrd="0" presId="urn:microsoft.com/office/officeart/2005/8/layout/process1"/>
    <dgm:cxn modelId="{6AE4C81C-416C-4A02-97F3-22508869DE73}" type="presParOf" srcId="{36181FF7-EF44-464C-A834-44677F751AC6}" destId="{A3ECEB24-ECE1-4963-A5D6-5510961E2DC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018116-BB3F-4FBA-8F4B-B0A15649A1A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197B6AF-06E0-4CAD-887C-C3AE33D94791}">
      <dgm:prSet phldrT="[Text]"/>
      <dgm:spPr/>
      <dgm:t>
        <a:bodyPr/>
        <a:lstStyle/>
        <a:p>
          <a:r>
            <a:rPr lang="en-US" dirty="0"/>
            <a:t>Past (challenges)</a:t>
          </a:r>
        </a:p>
      </dgm:t>
    </dgm:pt>
    <dgm:pt modelId="{236BEDD6-2036-4E43-AB8D-1A7CC78163F3}" type="parTrans" cxnId="{D27F14D0-B356-4992-888F-118B9820F392}">
      <dgm:prSet/>
      <dgm:spPr/>
      <dgm:t>
        <a:bodyPr/>
        <a:lstStyle/>
        <a:p>
          <a:endParaRPr lang="en-US"/>
        </a:p>
      </dgm:t>
    </dgm:pt>
    <dgm:pt modelId="{BAB2239A-67A6-4C70-8531-AA347414BF60}" type="sibTrans" cxnId="{D27F14D0-B356-4992-888F-118B9820F392}">
      <dgm:prSet/>
      <dgm:spPr/>
      <dgm:t>
        <a:bodyPr/>
        <a:lstStyle/>
        <a:p>
          <a:endParaRPr lang="en-US"/>
        </a:p>
      </dgm:t>
    </dgm:pt>
    <dgm:pt modelId="{36181FF7-EF44-464C-A834-44677F751AC6}" type="pres">
      <dgm:prSet presAssocID="{DA018116-BB3F-4FBA-8F4B-B0A15649A1A4}" presName="Name0" presStyleCnt="0">
        <dgm:presLayoutVars>
          <dgm:dir/>
          <dgm:resizeHandles val="exact"/>
        </dgm:presLayoutVars>
      </dgm:prSet>
      <dgm:spPr/>
    </dgm:pt>
    <dgm:pt modelId="{1765CEB0-ED70-42A9-88A5-3A47C00985F3}" type="pres">
      <dgm:prSet presAssocID="{5197B6AF-06E0-4CAD-887C-C3AE33D9479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7F14D0-B356-4992-888F-118B9820F392}" srcId="{DA018116-BB3F-4FBA-8F4B-B0A15649A1A4}" destId="{5197B6AF-06E0-4CAD-887C-C3AE33D94791}" srcOrd="0" destOrd="0" parTransId="{236BEDD6-2036-4E43-AB8D-1A7CC78163F3}" sibTransId="{BAB2239A-67A6-4C70-8531-AA347414BF60}"/>
    <dgm:cxn modelId="{F560FD1B-FC98-4CA1-AB64-079848E9C8C8}" type="presOf" srcId="{5197B6AF-06E0-4CAD-887C-C3AE33D94791}" destId="{1765CEB0-ED70-42A9-88A5-3A47C00985F3}" srcOrd="0" destOrd="0" presId="urn:microsoft.com/office/officeart/2005/8/layout/process1"/>
    <dgm:cxn modelId="{8D122438-5C74-4D9C-8BC0-16482C81A490}" type="presOf" srcId="{DA018116-BB3F-4FBA-8F4B-B0A15649A1A4}" destId="{36181FF7-EF44-464C-A834-44677F751AC6}" srcOrd="0" destOrd="0" presId="urn:microsoft.com/office/officeart/2005/8/layout/process1"/>
    <dgm:cxn modelId="{F31A87B5-DBC1-44D4-B259-BC493E05BDC1}" type="presParOf" srcId="{36181FF7-EF44-464C-A834-44677F751AC6}" destId="{1765CEB0-ED70-42A9-88A5-3A47C00985F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018116-BB3F-4FBA-8F4B-B0A15649A1A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3565929-D470-4C34-BD08-BE91C31BE1FD}">
      <dgm:prSet phldrT="[Text]"/>
      <dgm:spPr/>
      <dgm:t>
        <a:bodyPr/>
        <a:lstStyle/>
        <a:p>
          <a:r>
            <a:rPr lang="en-US" dirty="0"/>
            <a:t>TSMO (Evolving)</a:t>
          </a:r>
        </a:p>
      </dgm:t>
    </dgm:pt>
    <dgm:pt modelId="{96D16CBB-F3E2-4223-BEE1-DB5112D7365D}" type="parTrans" cxnId="{9C7C52C4-2190-4AF0-8CCD-C4F3B1750C11}">
      <dgm:prSet/>
      <dgm:spPr/>
      <dgm:t>
        <a:bodyPr/>
        <a:lstStyle/>
        <a:p>
          <a:endParaRPr lang="en-US"/>
        </a:p>
      </dgm:t>
    </dgm:pt>
    <dgm:pt modelId="{AAED495B-ABB6-4D50-870C-88D1A43FC206}" type="sibTrans" cxnId="{9C7C52C4-2190-4AF0-8CCD-C4F3B1750C11}">
      <dgm:prSet/>
      <dgm:spPr/>
      <dgm:t>
        <a:bodyPr/>
        <a:lstStyle/>
        <a:p>
          <a:endParaRPr lang="en-US"/>
        </a:p>
      </dgm:t>
    </dgm:pt>
    <dgm:pt modelId="{36181FF7-EF44-464C-A834-44677F751AC6}" type="pres">
      <dgm:prSet presAssocID="{DA018116-BB3F-4FBA-8F4B-B0A15649A1A4}" presName="Name0" presStyleCnt="0">
        <dgm:presLayoutVars>
          <dgm:dir/>
          <dgm:resizeHandles val="exact"/>
        </dgm:presLayoutVars>
      </dgm:prSet>
      <dgm:spPr/>
    </dgm:pt>
    <dgm:pt modelId="{D166D87A-96FD-4AF8-973C-FB42B338268A}" type="pres">
      <dgm:prSet presAssocID="{83565929-D470-4C34-BD08-BE91C31BE1FD}" presName="node" presStyleLbl="node1" presStyleIdx="0" presStyleCnt="1" custLinFactNeighborX="15653" custLinFactNeighborY="-4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1E7847-3382-4BB5-97F2-279225E6DB81}" type="presOf" srcId="{DA018116-BB3F-4FBA-8F4B-B0A15649A1A4}" destId="{36181FF7-EF44-464C-A834-44677F751AC6}" srcOrd="0" destOrd="0" presId="urn:microsoft.com/office/officeart/2005/8/layout/process1"/>
    <dgm:cxn modelId="{9C7C52C4-2190-4AF0-8CCD-C4F3B1750C11}" srcId="{DA018116-BB3F-4FBA-8F4B-B0A15649A1A4}" destId="{83565929-D470-4C34-BD08-BE91C31BE1FD}" srcOrd="0" destOrd="0" parTransId="{96D16CBB-F3E2-4223-BEE1-DB5112D7365D}" sibTransId="{AAED495B-ABB6-4D50-870C-88D1A43FC206}"/>
    <dgm:cxn modelId="{8F1CBAC5-1B22-4BA9-A83F-1380BBA68F79}" type="presOf" srcId="{83565929-D470-4C34-BD08-BE91C31BE1FD}" destId="{D166D87A-96FD-4AF8-973C-FB42B338268A}" srcOrd="0" destOrd="0" presId="urn:microsoft.com/office/officeart/2005/8/layout/process1"/>
    <dgm:cxn modelId="{81B73DEB-068D-4813-965A-0EB8B2E056D8}" type="presParOf" srcId="{36181FF7-EF44-464C-A834-44677F751AC6}" destId="{D166D87A-96FD-4AF8-973C-FB42B338268A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018116-BB3F-4FBA-8F4B-B0A15649A1A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8886C3A-DFA8-4F1C-B911-19CF27BB379E}">
      <dgm:prSet phldrT="[Text]"/>
      <dgm:spPr/>
      <dgm:t>
        <a:bodyPr/>
        <a:lstStyle/>
        <a:p>
          <a:r>
            <a:rPr lang="en-US" dirty="0"/>
            <a:t>Future</a:t>
          </a:r>
        </a:p>
      </dgm:t>
    </dgm:pt>
    <dgm:pt modelId="{293B075B-8189-4B13-87E2-40FF85001908}" type="parTrans" cxnId="{5A628C1E-83A7-4664-B724-71DF602DA26C}">
      <dgm:prSet/>
      <dgm:spPr/>
      <dgm:t>
        <a:bodyPr/>
        <a:lstStyle/>
        <a:p>
          <a:endParaRPr lang="en-US"/>
        </a:p>
      </dgm:t>
    </dgm:pt>
    <dgm:pt modelId="{5537F696-AC98-43F1-BD31-01187A7F31AE}" type="sibTrans" cxnId="{5A628C1E-83A7-4664-B724-71DF602DA26C}">
      <dgm:prSet/>
      <dgm:spPr/>
      <dgm:t>
        <a:bodyPr/>
        <a:lstStyle/>
        <a:p>
          <a:endParaRPr lang="en-US"/>
        </a:p>
      </dgm:t>
    </dgm:pt>
    <dgm:pt modelId="{36181FF7-EF44-464C-A834-44677F751AC6}" type="pres">
      <dgm:prSet presAssocID="{DA018116-BB3F-4FBA-8F4B-B0A15649A1A4}" presName="Name0" presStyleCnt="0">
        <dgm:presLayoutVars>
          <dgm:dir/>
          <dgm:resizeHandles val="exact"/>
        </dgm:presLayoutVars>
      </dgm:prSet>
      <dgm:spPr/>
    </dgm:pt>
    <dgm:pt modelId="{A3ECEB24-ECE1-4963-A5D6-5510961E2DCB}" type="pres">
      <dgm:prSet presAssocID="{38886C3A-DFA8-4F1C-B911-19CF27BB379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40C30C-3340-4A71-910D-2FC3D9B5B072}" type="presOf" srcId="{38886C3A-DFA8-4F1C-B911-19CF27BB379E}" destId="{A3ECEB24-ECE1-4963-A5D6-5510961E2DCB}" srcOrd="0" destOrd="0" presId="urn:microsoft.com/office/officeart/2005/8/layout/process1"/>
    <dgm:cxn modelId="{5A628C1E-83A7-4664-B724-71DF602DA26C}" srcId="{DA018116-BB3F-4FBA-8F4B-B0A15649A1A4}" destId="{38886C3A-DFA8-4F1C-B911-19CF27BB379E}" srcOrd="0" destOrd="0" parTransId="{293B075B-8189-4B13-87E2-40FF85001908}" sibTransId="{5537F696-AC98-43F1-BD31-01187A7F31AE}"/>
    <dgm:cxn modelId="{E56CA659-4F44-4BC6-B4AE-0982C090604D}" type="presOf" srcId="{DA018116-BB3F-4FBA-8F4B-B0A15649A1A4}" destId="{36181FF7-EF44-464C-A834-44677F751AC6}" srcOrd="0" destOrd="0" presId="urn:microsoft.com/office/officeart/2005/8/layout/process1"/>
    <dgm:cxn modelId="{9F419B84-A67C-49CB-9902-FD1588961CB8}" type="presParOf" srcId="{36181FF7-EF44-464C-A834-44677F751AC6}" destId="{A3ECEB24-ECE1-4963-A5D6-5510961E2DC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5CEB0-ED70-42A9-88A5-3A47C00985F3}">
      <dsp:nvSpPr>
        <dsp:cNvPr id="0" name=""/>
        <dsp:cNvSpPr/>
      </dsp:nvSpPr>
      <dsp:spPr>
        <a:xfrm>
          <a:off x="10715" y="0"/>
          <a:ext cx="3202781" cy="1728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/>
            <a:t>Past (challenges)</a:t>
          </a:r>
        </a:p>
      </dsp:txBody>
      <dsp:txXfrm>
        <a:off x="61332" y="50617"/>
        <a:ext cx="3101547" cy="1626958"/>
      </dsp:txXfrm>
    </dsp:sp>
    <dsp:sp modelId="{D5DE8E2C-2A64-4E03-83C9-FA4811B14D3E}">
      <dsp:nvSpPr>
        <dsp:cNvPr id="0" name=""/>
        <dsp:cNvSpPr/>
      </dsp:nvSpPr>
      <dsp:spPr>
        <a:xfrm>
          <a:off x="3533775" y="466951"/>
          <a:ext cx="678989" cy="794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3533775" y="625809"/>
        <a:ext cx="475292" cy="476573"/>
      </dsp:txXfrm>
    </dsp:sp>
    <dsp:sp modelId="{D166D87A-96FD-4AF8-973C-FB42B338268A}">
      <dsp:nvSpPr>
        <dsp:cNvPr id="0" name=""/>
        <dsp:cNvSpPr/>
      </dsp:nvSpPr>
      <dsp:spPr>
        <a:xfrm>
          <a:off x="4494609" y="0"/>
          <a:ext cx="3202781" cy="1728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/>
            <a:t>TSMO (Evolving)</a:t>
          </a:r>
        </a:p>
      </dsp:txBody>
      <dsp:txXfrm>
        <a:off x="4545226" y="50617"/>
        <a:ext cx="3101547" cy="1626958"/>
      </dsp:txXfrm>
    </dsp:sp>
    <dsp:sp modelId="{6169E2E8-1B09-4943-A6D8-816D97DE0FF3}">
      <dsp:nvSpPr>
        <dsp:cNvPr id="0" name=""/>
        <dsp:cNvSpPr/>
      </dsp:nvSpPr>
      <dsp:spPr>
        <a:xfrm>
          <a:off x="8017668" y="466951"/>
          <a:ext cx="678989" cy="794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8017668" y="625809"/>
        <a:ext cx="475292" cy="476573"/>
      </dsp:txXfrm>
    </dsp:sp>
    <dsp:sp modelId="{A3ECEB24-ECE1-4963-A5D6-5510961E2DCB}">
      <dsp:nvSpPr>
        <dsp:cNvPr id="0" name=""/>
        <dsp:cNvSpPr/>
      </dsp:nvSpPr>
      <dsp:spPr>
        <a:xfrm>
          <a:off x="8978503" y="0"/>
          <a:ext cx="3202781" cy="1728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/>
            <a:t>Future</a:t>
          </a:r>
        </a:p>
      </dsp:txBody>
      <dsp:txXfrm>
        <a:off x="9029120" y="50617"/>
        <a:ext cx="3101547" cy="1626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5CEB0-ED70-42A9-88A5-3A47C00985F3}">
      <dsp:nvSpPr>
        <dsp:cNvPr id="0" name=""/>
        <dsp:cNvSpPr/>
      </dsp:nvSpPr>
      <dsp:spPr>
        <a:xfrm>
          <a:off x="1651" y="0"/>
          <a:ext cx="3378236" cy="1728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/>
            <a:t>Past (challenges)</a:t>
          </a:r>
        </a:p>
      </dsp:txBody>
      <dsp:txXfrm>
        <a:off x="52268" y="50617"/>
        <a:ext cx="3277002" cy="1626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6D87A-96FD-4AF8-973C-FB42B338268A}">
      <dsp:nvSpPr>
        <dsp:cNvPr id="0" name=""/>
        <dsp:cNvSpPr/>
      </dsp:nvSpPr>
      <dsp:spPr>
        <a:xfrm>
          <a:off x="4008" y="0"/>
          <a:ext cx="4100447" cy="1728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TSMO (Evolving)</a:t>
          </a:r>
        </a:p>
      </dsp:txBody>
      <dsp:txXfrm>
        <a:off x="54625" y="50617"/>
        <a:ext cx="3999213" cy="16269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CEB24-ECE1-4963-A5D6-5510961E2DCB}">
      <dsp:nvSpPr>
        <dsp:cNvPr id="0" name=""/>
        <dsp:cNvSpPr/>
      </dsp:nvSpPr>
      <dsp:spPr>
        <a:xfrm>
          <a:off x="1686" y="0"/>
          <a:ext cx="3451026" cy="1800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Future</a:t>
          </a:r>
        </a:p>
      </dsp:txBody>
      <dsp:txXfrm>
        <a:off x="54412" y="52726"/>
        <a:ext cx="3345574" cy="1694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4"/>
            <a:ext cx="2972421" cy="465139"/>
          </a:xfrm>
          <a:prstGeom prst="rect">
            <a:avLst/>
          </a:prstGeom>
        </p:spPr>
        <p:txBody>
          <a:bodyPr vert="horz" lIns="90879" tIns="45440" rIns="90879" bIns="454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34" y="4"/>
            <a:ext cx="2972421" cy="465139"/>
          </a:xfrm>
          <a:prstGeom prst="rect">
            <a:avLst/>
          </a:prstGeom>
        </p:spPr>
        <p:txBody>
          <a:bodyPr vert="horz" lIns="90879" tIns="45440" rIns="90879" bIns="45440" rtlCol="0"/>
          <a:lstStyle>
            <a:lvl1pPr algn="r">
              <a:defRPr sz="1200"/>
            </a:lvl1pPr>
          </a:lstStyle>
          <a:p>
            <a:fld id="{F553DABF-D0CF-4534-902F-B001DA4D5216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29676"/>
            <a:ext cx="2972421" cy="465139"/>
          </a:xfrm>
          <a:prstGeom prst="rect">
            <a:avLst/>
          </a:prstGeom>
        </p:spPr>
        <p:txBody>
          <a:bodyPr vert="horz" lIns="90879" tIns="45440" rIns="90879" bIns="45440" rtlCol="0" anchor="b"/>
          <a:lstStyle>
            <a:lvl1pPr algn="l">
              <a:defRPr sz="1200"/>
            </a:lvl1pPr>
          </a:lstStyle>
          <a:p>
            <a:r>
              <a:rPr lang="en-US" dirty="0"/>
              <a:t>Resource Group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34" y="8829676"/>
            <a:ext cx="2972421" cy="465139"/>
          </a:xfrm>
          <a:prstGeom prst="rect">
            <a:avLst/>
          </a:prstGeom>
        </p:spPr>
        <p:txBody>
          <a:bodyPr vert="horz" lIns="90879" tIns="45440" rIns="90879" bIns="45440" rtlCol="0" anchor="b"/>
          <a:lstStyle>
            <a:lvl1pPr algn="r">
              <a:defRPr sz="1200"/>
            </a:lvl1pPr>
          </a:lstStyle>
          <a:p>
            <a:fld id="{684F1975-6A6F-4768-897E-587F1F0F7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144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4"/>
            <a:ext cx="2972421" cy="465139"/>
          </a:xfrm>
          <a:prstGeom prst="rect">
            <a:avLst/>
          </a:prstGeom>
        </p:spPr>
        <p:txBody>
          <a:bodyPr vert="horz" lIns="90879" tIns="45440" rIns="90879" bIns="454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34" y="4"/>
            <a:ext cx="2972421" cy="465139"/>
          </a:xfrm>
          <a:prstGeom prst="rect">
            <a:avLst/>
          </a:prstGeom>
        </p:spPr>
        <p:txBody>
          <a:bodyPr vert="horz" lIns="90879" tIns="45440" rIns="90879" bIns="45440" rtlCol="0"/>
          <a:lstStyle>
            <a:lvl1pPr algn="r">
              <a:defRPr sz="1200"/>
            </a:lvl1pPr>
          </a:lstStyle>
          <a:p>
            <a:fld id="{A1C7E07F-2AC1-4BDE-A33A-72396FEBD16A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613" y="693738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79" tIns="45440" rIns="90879" bIns="454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432"/>
            <a:ext cx="5485158" cy="4183062"/>
          </a:xfrm>
          <a:prstGeom prst="rect">
            <a:avLst/>
          </a:prstGeom>
        </p:spPr>
        <p:txBody>
          <a:bodyPr vert="horz" lIns="90879" tIns="45440" rIns="90879" bIns="4544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8829676"/>
            <a:ext cx="2972421" cy="465139"/>
          </a:xfrm>
          <a:prstGeom prst="rect">
            <a:avLst/>
          </a:prstGeom>
        </p:spPr>
        <p:txBody>
          <a:bodyPr vert="horz" lIns="90879" tIns="45440" rIns="90879" bIns="45440" rtlCol="0" anchor="b"/>
          <a:lstStyle>
            <a:lvl1pPr algn="l">
              <a:defRPr sz="1200"/>
            </a:lvl1pPr>
          </a:lstStyle>
          <a:p>
            <a:r>
              <a:rPr lang="en-US" dirty="0"/>
              <a:t>Resource Group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34" y="8829676"/>
            <a:ext cx="2972421" cy="465139"/>
          </a:xfrm>
          <a:prstGeom prst="rect">
            <a:avLst/>
          </a:prstGeom>
        </p:spPr>
        <p:txBody>
          <a:bodyPr vert="horz" lIns="90879" tIns="45440" rIns="90879" bIns="45440" rtlCol="0" anchor="b"/>
          <a:lstStyle>
            <a:lvl1pPr algn="r">
              <a:defRPr sz="1200"/>
            </a:lvl1pPr>
          </a:lstStyle>
          <a:p>
            <a:fld id="{293A8DE0-080C-4978-9BD8-F49B19F8F8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146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3" y="693738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34394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84213"/>
            <a:ext cx="6086475" cy="3424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97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249FA-3784-4984-8481-5ED3EAB7717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89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84213"/>
            <a:ext cx="6086475" cy="3424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108" indent="-226108">
              <a:spcAft>
                <a:spcPts val="297"/>
              </a:spcAft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249FA-3784-4984-8481-5ED3EAB7717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88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48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40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91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430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84213"/>
            <a:ext cx="6086475" cy="3424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108" indent="-226108">
              <a:spcAft>
                <a:spcPts val="297"/>
              </a:spcAft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249FA-3784-4984-8481-5ED3EAB7717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87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2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2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4433">
              <a:defRPr/>
            </a:pPr>
            <a:fld id="{893FB7DE-E0DF-4A32-98DE-EE2FF5C87D5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4433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7219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36F35-0EC5-4A15-AB90-7332CBFE68C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94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249FA-3784-4984-8481-5ED3EAB7717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68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36F35-0EC5-4A15-AB90-7332CBFE68C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52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04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3EDF-0F9C-4FD4-A5C4-038DA71BE8B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01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3EDF-0F9C-4FD4-A5C4-038DA71BE8B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972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3EDF-0F9C-4FD4-A5C4-038DA71BE8B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847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 userDrawn="1"/>
        </p:nvSpPr>
        <p:spPr bwMode="white">
          <a:xfrm>
            <a:off x="8429021" y="0"/>
            <a:ext cx="3762979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 dirty="0">
              <a:solidFill>
                <a:srgbClr val="595959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6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595959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5959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7290708" y="6307474"/>
            <a:ext cx="1524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n w="0"/>
                <a:solidFill>
                  <a:srgbClr val="0067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www.ite.org </a:t>
            </a:r>
            <a:br>
              <a:rPr lang="en-US" sz="1400" b="1" dirty="0">
                <a:ln w="0"/>
                <a:solidFill>
                  <a:srgbClr val="0067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1400" b="1" dirty="0">
                <a:ln w="0"/>
                <a:solidFill>
                  <a:srgbClr val="0067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@itehq</a:t>
            </a:r>
            <a:endParaRPr lang="en-US" sz="1400" b="1" dirty="0">
              <a:solidFill>
                <a:srgbClr val="006792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" y="6172200"/>
            <a:ext cx="1678717" cy="62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4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7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5257802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4599" y="5257802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5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3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3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5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1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3C6EB-482F-4547-A42D-64296109CA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4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595959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3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595959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595959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5959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5"/>
            <a:ext cx="8046719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2"/>
          <p:cNvSpPr txBox="1">
            <a:spLocks/>
          </p:cNvSpPr>
          <p:nvPr userDrawn="1"/>
        </p:nvSpPr>
        <p:spPr>
          <a:xfrm>
            <a:off x="8526638" y="6248400"/>
            <a:ext cx="1524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n w="0"/>
                <a:solidFill>
                  <a:srgbClr val="0067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www.ite.org </a:t>
            </a:r>
            <a:br>
              <a:rPr lang="en-US" sz="1400" b="1" dirty="0">
                <a:ln w="0"/>
                <a:solidFill>
                  <a:srgbClr val="0067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1400" b="1" dirty="0">
                <a:ln w="0"/>
                <a:solidFill>
                  <a:srgbClr val="0067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@itehq</a:t>
            </a:r>
            <a:endParaRPr lang="en-US" sz="1400" b="1" dirty="0">
              <a:solidFill>
                <a:srgbClr val="006792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" y="6172200"/>
            <a:ext cx="1678717" cy="62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1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595959"/>
              </a:solidFill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9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595959"/>
              </a:solidFill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5959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4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5387625" y="6307488"/>
            <a:ext cx="1524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n w="0"/>
                <a:solidFill>
                  <a:srgbClr val="0067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www.ite.org </a:t>
            </a:r>
            <a:br>
              <a:rPr lang="en-US" sz="1400" b="1" dirty="0">
                <a:ln w="0"/>
                <a:solidFill>
                  <a:srgbClr val="0067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1400" b="1" dirty="0">
                <a:ln w="0"/>
                <a:solidFill>
                  <a:srgbClr val="0067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@itehq</a:t>
            </a:r>
            <a:endParaRPr lang="en-US" sz="1400" b="1" dirty="0">
              <a:solidFill>
                <a:srgbClr val="006792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" y="6172200"/>
            <a:ext cx="1678717" cy="62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801"/>
            <a:ext cx="4572000" cy="4343401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2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5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22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0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371602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443008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11" name="Footer Placeholder 2"/>
          <p:cNvSpPr txBox="1">
            <a:spLocks/>
          </p:cNvSpPr>
          <p:nvPr userDrawn="1"/>
        </p:nvSpPr>
        <p:spPr>
          <a:xfrm>
            <a:off x="11049000" y="6192436"/>
            <a:ext cx="1524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n w="0"/>
                <a:solidFill>
                  <a:srgbClr val="0067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www.ite.org </a:t>
            </a:r>
            <a:br>
              <a:rPr lang="en-US" sz="1400" b="1" dirty="0">
                <a:ln w="0"/>
                <a:solidFill>
                  <a:srgbClr val="0067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1400" b="1" dirty="0">
                <a:ln w="0"/>
                <a:solidFill>
                  <a:srgbClr val="0067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@itehq</a:t>
            </a:r>
            <a:endParaRPr lang="en-US" sz="1400" b="1" dirty="0">
              <a:solidFill>
                <a:srgbClr val="006792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" y="6172200"/>
            <a:ext cx="1678717" cy="62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7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4" r:id="rId3"/>
    <p:sldLayoutId id="2147483785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4" r:id="rId12"/>
    <p:sldLayoutId id="214748376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ps.fhwa.dot.gov/plan4ops/focus_areas/integrating/transportation_sys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ransportationops.org/newsletter" TargetMode="External"/><Relationship Id="rId4" Type="http://schemas.openxmlformats.org/officeDocument/2006/relationships/hyperlink" Target="https://transportationops.org/transportation-technology-tournamen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ris.milster@traffictechservices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jpeg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5.jpg"/><Relationship Id="rId3" Type="http://schemas.openxmlformats.org/officeDocument/2006/relationships/notesSlide" Target="../notesSlides/notesSlide7.xml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3.png"/><Relationship Id="rId5" Type="http://schemas.openxmlformats.org/officeDocument/2006/relationships/diagramData" Target="../diagrams/data2.xml"/><Relationship Id="rId15" Type="http://schemas.openxmlformats.org/officeDocument/2006/relationships/image" Target="../media/image9.jpeg"/><Relationship Id="rId10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microsoft.com/office/2007/relationships/diagramDrawing" Target="../diagrams/drawing2.xml"/><Relationship Id="rId1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9.jpeg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3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8.jp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7.jpg"/><Relationship Id="rId4" Type="http://schemas.openxmlformats.org/officeDocument/2006/relationships/diagramData" Target="../diagrams/data3.xml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23.jpg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4.xml"/><Relationship Id="rId12" Type="http://schemas.openxmlformats.org/officeDocument/2006/relationships/image" Target="../media/image22.jpg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jpeg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21.jpg"/><Relationship Id="rId5" Type="http://schemas.openxmlformats.org/officeDocument/2006/relationships/diagramLayout" Target="../diagrams/layout4.xml"/><Relationship Id="rId15" Type="http://schemas.openxmlformats.org/officeDocument/2006/relationships/image" Target="../media/image8.jpeg"/><Relationship Id="rId10" Type="http://schemas.openxmlformats.org/officeDocument/2006/relationships/image" Target="../media/image20.png"/><Relationship Id="rId4" Type="http://schemas.openxmlformats.org/officeDocument/2006/relationships/diagramData" Target="../diagrams/data4.xml"/><Relationship Id="rId9" Type="http://schemas.openxmlformats.org/officeDocument/2006/relationships/image" Target="../media/image19.jp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 descr="City street with motion blur" title="Sample Pictur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3703" y="-4011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</p:spPr>
      </p:pic>
      <p:sp>
        <p:nvSpPr>
          <p:cNvPr id="7" name="Freeform 6"/>
          <p:cNvSpPr>
            <a:spLocks/>
          </p:cNvSpPr>
          <p:nvPr/>
        </p:nvSpPr>
        <p:spPr bwMode="auto">
          <a:xfrm>
            <a:off x="6290733" y="-4011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595959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096000" y="-4011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59595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2" y="5486400"/>
            <a:ext cx="3048000" cy="1143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1943" y="1371600"/>
            <a:ext cx="575309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</a:rPr>
              <a:t>TSMO:</a:t>
            </a:r>
          </a:p>
          <a:p>
            <a:r>
              <a:rPr lang="en-US" sz="4400" dirty="0">
                <a:latin typeface="Calibri" panose="020F0502020204030204" pitchFamily="34" charset="0"/>
              </a:rPr>
              <a:t>What it is and How it Impacts our Future Technology Workforce</a:t>
            </a:r>
          </a:p>
          <a:p>
            <a:endParaRPr lang="en-US" sz="44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71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" y="0"/>
            <a:ext cx="12192000" cy="60638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4495595"/>
            <a:ext cx="11521280" cy="1143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So What Does our Future Transportation Technology Workforce Look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B9C7F-5F8E-40BD-A660-D104CC0AAAF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27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477" y="-16799"/>
            <a:ext cx="6863810" cy="41182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B9C7F-5F8E-40BD-A660-D104CC0AAAF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23992" cy="609781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958" y="2996951"/>
            <a:ext cx="7563041" cy="3100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020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 your Career:</a:t>
            </a:r>
            <a:br>
              <a:rPr lang="en-US" dirty="0"/>
            </a:br>
            <a:r>
              <a:rPr lang="en-US" dirty="0"/>
              <a:t>Listen to ITE Podcasts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6858000" cy="43434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Smart Communities Series</a:t>
            </a:r>
          </a:p>
          <a:p>
            <a:pPr lvl="1"/>
            <a:r>
              <a:rPr lang="en-US" dirty="0"/>
              <a:t>Vik Bhide (Tampa, FL)</a:t>
            </a:r>
          </a:p>
          <a:p>
            <a:pPr lvl="1"/>
            <a:r>
              <a:rPr lang="en-US" dirty="0"/>
              <a:t>Karina Ricks (Pittsburgh, PA)</a:t>
            </a:r>
          </a:p>
          <a:p>
            <a:pPr lvl="1"/>
            <a:r>
              <a:rPr lang="en-US" dirty="0"/>
              <a:t>Peter Koonce (Portland, OR)</a:t>
            </a:r>
          </a:p>
          <a:p>
            <a:pPr lvl="1"/>
            <a:r>
              <a:rPr lang="en-US" dirty="0"/>
              <a:t>Jim Dale (Austin, TX)</a:t>
            </a:r>
          </a:p>
          <a:p>
            <a:pPr lvl="1"/>
            <a:r>
              <a:rPr lang="en-US" dirty="0"/>
              <a:t>Erin Toop &amp; Howaida Hassan (Edmonton, AB, Canada)</a:t>
            </a:r>
          </a:p>
          <a:p>
            <a:pPr lvl="1"/>
            <a:r>
              <a:rPr lang="en-US" dirty="0"/>
              <a:t>Betsy Price (Fort Worth, TX)</a:t>
            </a:r>
          </a:p>
        </p:txBody>
      </p:sp>
      <p:pic>
        <p:nvPicPr>
          <p:cNvPr id="1026" name="Picture 2" descr="ITE Learning Hu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68622"/>
          <a:stretch/>
        </p:blipFill>
        <p:spPr bwMode="auto">
          <a:xfrm>
            <a:off x="5943600" y="5010149"/>
            <a:ext cx="32766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7575" b="9385"/>
          <a:stretch/>
        </p:blipFill>
        <p:spPr>
          <a:xfrm>
            <a:off x="8305800" y="1291984"/>
            <a:ext cx="3991911" cy="3913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978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 your Career:</a:t>
            </a:r>
            <a:br>
              <a:rPr lang="en-US" dirty="0"/>
            </a:br>
            <a:r>
              <a:rPr lang="en-US" dirty="0"/>
              <a:t>Check out “ITE Quick BITEs”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96012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Everything But the Data</a:t>
            </a:r>
          </a:p>
          <a:p>
            <a:r>
              <a:rPr lang="en-US" dirty="0"/>
              <a:t>All About the Data</a:t>
            </a:r>
          </a:p>
          <a:p>
            <a:r>
              <a:rPr lang="en-US" dirty="0"/>
              <a:t>More than Big Cities</a:t>
            </a:r>
          </a:p>
          <a:p>
            <a:r>
              <a:rPr lang="en-US" dirty="0"/>
              <a:t>Social Equity</a:t>
            </a:r>
          </a:p>
          <a:p>
            <a:r>
              <a:rPr lang="en-US" dirty="0"/>
              <a:t>Public Health</a:t>
            </a:r>
          </a:p>
          <a:p>
            <a:r>
              <a:rPr lang="en-US" dirty="0"/>
              <a:t>Forming Start Teams</a:t>
            </a:r>
          </a:p>
          <a:p>
            <a:r>
              <a:rPr lang="en-US" dirty="0"/>
              <a:t>Shared Mobility</a:t>
            </a:r>
          </a:p>
          <a:p>
            <a:r>
              <a:rPr lang="en-US" dirty="0"/>
              <a:t>How Does a Community Become “Smart”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600200"/>
            <a:ext cx="3810000" cy="1152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1719">
            <a:off x="8494052" y="2973327"/>
            <a:ext cx="2554725" cy="3306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588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98E2-7893-4482-815A-9CA00DE8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 your Career:</a:t>
            </a:r>
            <a:br>
              <a:rPr lang="en-US" dirty="0"/>
            </a:br>
            <a:r>
              <a:rPr lang="en-US" dirty="0"/>
              <a:t>ITE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CADE4-EC29-49A6-96B7-9E9DD524F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28800"/>
            <a:ext cx="7467600" cy="43434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Online Community Page</a:t>
            </a:r>
          </a:p>
          <a:p>
            <a:pPr lvl="1"/>
            <a:r>
              <a:rPr lang="en-US" dirty="0"/>
              <a:t>Discussions</a:t>
            </a:r>
          </a:p>
          <a:p>
            <a:pPr lvl="1"/>
            <a:r>
              <a:rPr lang="en-US" dirty="0"/>
              <a:t>Blog Posts</a:t>
            </a:r>
          </a:p>
          <a:p>
            <a:pPr lvl="1"/>
            <a:r>
              <a:rPr lang="en-US" dirty="0"/>
              <a:t>Resources</a:t>
            </a:r>
          </a:p>
          <a:p>
            <a:pPr lvl="1"/>
            <a:r>
              <a:rPr lang="en-US" dirty="0"/>
              <a:t>Member Engagement</a:t>
            </a:r>
          </a:p>
          <a:p>
            <a:pPr lvl="1"/>
            <a:endParaRPr lang="en-US" sz="3200" dirty="0"/>
          </a:p>
          <a:p>
            <a:pPr lvl="1"/>
            <a:endParaRPr lang="en-US" sz="2900" b="1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1852863"/>
            <a:ext cx="36576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48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 your Career:</a:t>
            </a:r>
            <a:br>
              <a:rPr lang="en-US" dirty="0"/>
            </a:br>
            <a:r>
              <a:rPr lang="en-US" dirty="0"/>
              <a:t>Attend 2019 ITE Annual Meeting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6858000" cy="4343400"/>
          </a:xfrm>
        </p:spPr>
        <p:txBody>
          <a:bodyPr>
            <a:normAutofit/>
          </a:bodyPr>
          <a:lstStyle/>
          <a:p>
            <a:pPr lvl="1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Submit an Abstract!</a:t>
            </a:r>
          </a:p>
          <a:p>
            <a:pPr marL="320040" lvl="1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0040" lvl="1" indent="0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And while you’re there: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Attend the ITE TSMO Council Meeting to connect with Leadership</a:t>
            </a:r>
          </a:p>
          <a:p>
            <a:pPr marL="320040" lvl="1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D30C9C-F7C2-4379-BDAF-A7F858A6A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057400"/>
            <a:ext cx="3810000" cy="4019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45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B9C7F-5F8E-40BD-A660-D104CC0AAAF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0" y="1625968"/>
            <a:ext cx="5591944" cy="3193312"/>
          </a:xfrm>
        </p:spPr>
        <p:txBody>
          <a:bodyPr>
            <a:normAutofit/>
          </a:bodyPr>
          <a:lstStyle/>
          <a:p>
            <a:r>
              <a:rPr lang="en-US" sz="2800" dirty="0"/>
              <a:t>TRB ePortfolio competition</a:t>
            </a:r>
          </a:p>
          <a:p>
            <a:pPr lvl="1"/>
            <a:r>
              <a:rPr lang="en-US" sz="2000" dirty="0"/>
              <a:t>Travel to DC in January</a:t>
            </a:r>
          </a:p>
          <a:p>
            <a:pPr lvl="1"/>
            <a:r>
              <a:rPr lang="en-US" sz="2000" dirty="0"/>
              <a:t>Opportunity to meet one-on-one with TSMO leaders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11266"/>
            <a:ext cx="10972800" cy="1071308"/>
          </a:xfrm>
        </p:spPr>
        <p:txBody>
          <a:bodyPr>
            <a:normAutofit/>
          </a:bodyPr>
          <a:lstStyle/>
          <a:p>
            <a:r>
              <a:rPr lang="en-US" dirty="0"/>
              <a:t>Develop your Career: Student Competitions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85B9C7F-5F8E-40BD-A660-D104CC0AAAF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117002" cy="3087752"/>
          </a:xfrm>
          <a:prstGeom prst="rect">
            <a:avLst/>
          </a:prstGeom>
        </p:spPr>
      </p:pic>
      <p:pic>
        <p:nvPicPr>
          <p:cNvPr id="6" name="Picture 5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73484EF5-527D-4E2B-B06E-59672A6D0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352800"/>
            <a:ext cx="3657600" cy="2743200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E033E57-3175-4CF2-AFF8-35583041E734}"/>
              </a:ext>
            </a:extLst>
          </p:cNvPr>
          <p:cNvSpPr txBox="1">
            <a:spLocks/>
          </p:cNvSpPr>
          <p:nvPr/>
        </p:nvSpPr>
        <p:spPr>
          <a:xfrm>
            <a:off x="4110517" y="4191000"/>
            <a:ext cx="4273685" cy="319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ITSPCB/</a:t>
            </a:r>
            <a:r>
              <a:rPr lang="en-US" sz="2800" dirty="0" err="1" smtClean="0"/>
              <a:t>NOCoE</a:t>
            </a:r>
            <a:r>
              <a:rPr lang="en-US" sz="2800" dirty="0"/>
              <a:t>/</a:t>
            </a:r>
            <a:r>
              <a:rPr lang="en-US" sz="2800" dirty="0" smtClean="0"/>
              <a:t>ITE </a:t>
            </a:r>
            <a:r>
              <a:rPr lang="en-US" sz="2800" dirty="0"/>
              <a:t>Transportation Tech Tournament</a:t>
            </a:r>
          </a:p>
          <a:p>
            <a:pPr lvl="1"/>
            <a:r>
              <a:rPr lang="en-US" sz="2000" dirty="0"/>
              <a:t>Free travel to ITE meeting (Austin, TX in 2019</a:t>
            </a:r>
          </a:p>
          <a:p>
            <a:pPr lvl="1"/>
            <a:r>
              <a:rPr lang="en-US" sz="2000" dirty="0"/>
              <a:t>Compete in Shark Tank 6-minute pitch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93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 your Career:</a:t>
            </a:r>
            <a:br>
              <a:rPr lang="en-US" dirty="0"/>
            </a:br>
            <a:r>
              <a:rPr lang="en-US" dirty="0"/>
              <a:t>Get Involved Now – and Later!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Follow TSMO Hashtags:</a:t>
            </a:r>
          </a:p>
          <a:p>
            <a:pPr lvl="1"/>
            <a:r>
              <a:rPr lang="en-US" dirty="0"/>
              <a:t>#TSMO, #V2I, #SmartCommunities, #SelfDrivingCars</a:t>
            </a:r>
          </a:p>
          <a:p>
            <a:pPr lvl="1"/>
            <a:r>
              <a:rPr lang="en-US" dirty="0"/>
              <a:t>@</a:t>
            </a:r>
            <a:r>
              <a:rPr lang="en-US" dirty="0" err="1"/>
              <a:t>NOCoEOps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https://ops.fhwa.dot.gov/plan4ops/focus_areas/integrating/transportation_sys.htm</a:t>
            </a:r>
            <a:endParaRPr lang="en-US" dirty="0"/>
          </a:p>
          <a:p>
            <a:r>
              <a:rPr lang="en-US" dirty="0"/>
              <a:t>Participate in the upcoming </a:t>
            </a:r>
            <a:r>
              <a:rPr lang="en-US" dirty="0" err="1"/>
              <a:t>NOCoE</a:t>
            </a:r>
            <a:r>
              <a:rPr lang="en-US" dirty="0"/>
              <a:t> contests: </a:t>
            </a:r>
            <a:r>
              <a:rPr lang="en-US" dirty="0">
                <a:hlinkClick r:id="rId4"/>
              </a:rPr>
              <a:t>https://transportationops.org/transportation-technology-tournament</a:t>
            </a:r>
            <a:r>
              <a:rPr lang="en-US" dirty="0"/>
              <a:t> </a:t>
            </a:r>
          </a:p>
          <a:p>
            <a:r>
              <a:rPr lang="en-US" dirty="0"/>
              <a:t>Register for the newsletter for updated information: </a:t>
            </a:r>
            <a:r>
              <a:rPr lang="en-US" dirty="0">
                <a:hlinkClick r:id="rId5"/>
              </a:rPr>
              <a:t>https://www.transportationops.org/newsletter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3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62000" y="908224"/>
            <a:ext cx="4572000" cy="769257"/>
          </a:xfrm>
        </p:spPr>
        <p:txBody>
          <a:bodyPr>
            <a:noAutofit/>
          </a:bodyPr>
          <a:lstStyle/>
          <a:p>
            <a:r>
              <a:rPr lang="en-US" sz="6000" b="1" dirty="0"/>
              <a:t>Thanks!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23993" y="1709040"/>
            <a:ext cx="5334000" cy="158284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000" dirty="0"/>
              <a:t>Anthony Castellone, PE, PTOE</a:t>
            </a:r>
          </a:p>
          <a:p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acastellone@pennoni.com</a:t>
            </a:r>
          </a:p>
          <a:p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(770) 594-6209</a:t>
            </a:r>
            <a:r>
              <a:rPr lang="en-US" sz="3000" dirty="0"/>
              <a:t>		</a:t>
            </a:r>
          </a:p>
        </p:txBody>
      </p:sp>
      <p:sp>
        <p:nvSpPr>
          <p:cNvPr id="4" name="Subtitle 7">
            <a:extLst>
              <a:ext uri="{FF2B5EF4-FFF2-40B4-BE49-F238E27FC236}">
                <a16:creationId xmlns:a16="http://schemas.microsoft.com/office/drawing/2014/main" id="{BC792314-DECC-49C7-A4B3-773AC588AB21}"/>
              </a:ext>
            </a:extLst>
          </p:cNvPr>
          <p:cNvSpPr txBox="1">
            <a:spLocks/>
          </p:cNvSpPr>
          <p:nvPr/>
        </p:nvSpPr>
        <p:spPr>
          <a:xfrm>
            <a:off x="786538" y="3585276"/>
            <a:ext cx="6223861" cy="256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Kris Milster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ITE TSMO Council Chair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3"/>
              </a:rPr>
              <a:t>kris.milster@traffictechservices.com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(971) 330-9094				</a:t>
            </a:r>
          </a:p>
        </p:txBody>
      </p:sp>
    </p:spTree>
    <p:extLst>
      <p:ext uri="{BB962C8B-B14F-4D97-AF65-F5344CB8AC3E}">
        <p14:creationId xmlns:p14="http://schemas.microsoft.com/office/powerpoint/2010/main" val="420140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9FA99BB-5A43-4223-AC36-EF16889A9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953000" cy="4343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Purpose: </a:t>
            </a:r>
          </a:p>
          <a:p>
            <a:pPr marL="0" indent="0">
              <a:buNone/>
            </a:pPr>
            <a:r>
              <a:rPr lang="en-US" sz="6400" dirty="0"/>
              <a:t>To share the TSMO Council’s goals and to gain nationwide volunteers to join and contribute to the Executive Committee’s focus areas.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F42723-6B8E-4BB0-BB04-F30ACE263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600201"/>
            <a:ext cx="3580836" cy="492202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Kris Milster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2600" b="1" dirty="0"/>
              <a:t>Traffic Technology Services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2600" b="1" dirty="0"/>
              <a:t>Council Chair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3100" dirty="0"/>
              <a:t>Yang Tao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2600" b="1" dirty="0"/>
              <a:t>City of Madison, WI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2600" b="1" dirty="0"/>
              <a:t>Council Vice-Chair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Anthony Castellone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2600" b="1" dirty="0"/>
              <a:t>Pennoni &amp; Associates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2600" b="1" dirty="0"/>
              <a:t>Council Secretary</a:t>
            </a:r>
          </a:p>
        </p:txBody>
      </p:sp>
      <p:pic>
        <p:nvPicPr>
          <p:cNvPr id="1026" name="Picture 2" descr="image being cropped">
            <a:extLst>
              <a:ext uri="{FF2B5EF4-FFF2-40B4-BE49-F238E27FC236}">
                <a16:creationId xmlns:a16="http://schemas.microsoft.com/office/drawing/2014/main" id="{128C5F05-66C4-40C7-844D-50112C68E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2" t="13826" r="28000" b="16508"/>
          <a:stretch/>
        </p:blipFill>
        <p:spPr bwMode="auto">
          <a:xfrm>
            <a:off x="10134036" y="1600201"/>
            <a:ext cx="1448364" cy="149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039E044B-6E03-49A0-B9B8-4305E1B295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036" y="3272328"/>
            <a:ext cx="1448364" cy="1448364"/>
          </a:xfrm>
          <a:prstGeom prst="rect">
            <a:avLst/>
          </a:prstGeom>
        </p:spPr>
      </p:pic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0B2DF454-D59F-4102-9236-2BA49957B7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417" y="4871304"/>
            <a:ext cx="1448365" cy="144836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DA784C0-ACD2-476E-B867-51A9A812B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82587"/>
            <a:ext cx="11658600" cy="60642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ITE Transportation Systems </a:t>
            </a:r>
            <a:r>
              <a:rPr lang="en-US" sz="3200" dirty="0"/>
              <a:t>Management</a:t>
            </a:r>
            <a:r>
              <a:rPr lang="en-US" sz="3600" dirty="0"/>
              <a:t> &amp; Operations Council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82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4542"/>
            <a:ext cx="12152803" cy="533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ITE Transportation Systems </a:t>
            </a:r>
            <a:r>
              <a:rPr lang="en-US" sz="3200" dirty="0"/>
              <a:t>Management</a:t>
            </a:r>
            <a:r>
              <a:rPr lang="en-US" sz="3600" dirty="0"/>
              <a:t> &amp; Operations Council</a:t>
            </a:r>
          </a:p>
        </p:txBody>
      </p:sp>
      <p:pic>
        <p:nvPicPr>
          <p:cNvPr id="4" name="Picture 2" descr="http://www.ite.org/councils/ITECouncils-Puzzle-Diagra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49" y="1617360"/>
            <a:ext cx="5580434" cy="462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010400" y="1664679"/>
            <a:ext cx="49530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2019 Focus Areas</a:t>
            </a:r>
          </a:p>
          <a:p>
            <a:r>
              <a:rPr lang="en-US" dirty="0"/>
              <a:t>Smart Communities</a:t>
            </a:r>
          </a:p>
          <a:p>
            <a:r>
              <a:rPr lang="en-US" dirty="0"/>
              <a:t>Connected and Autonomous Vehicles</a:t>
            </a:r>
          </a:p>
          <a:p>
            <a:r>
              <a:rPr lang="en-US" dirty="0"/>
              <a:t>Urban Goods Movement</a:t>
            </a:r>
          </a:p>
          <a:p>
            <a:r>
              <a:rPr lang="en-US" dirty="0"/>
              <a:t>Outreach &amp; Work Force Development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B9C7F-5F8E-40BD-A660-D104CC0AAAF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0" y="1196752"/>
          <a:ext cx="12192000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37408" y="3571083"/>
            <a:ext cx="77171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What is TSMO?</a:t>
            </a:r>
          </a:p>
          <a:p>
            <a:pPr algn="ctr"/>
            <a:r>
              <a:rPr lang="en-US" sz="4400" dirty="0"/>
              <a:t>Transportation Systems Management and Operations</a:t>
            </a:r>
          </a:p>
        </p:txBody>
      </p:sp>
      <p:pic>
        <p:nvPicPr>
          <p:cNvPr id="5" name="Picture 4" descr="NOCoE_Logo_color3.jpg">
            <a:extLst>
              <a:ext uri="{FF2B5EF4-FFF2-40B4-BE49-F238E27FC236}">
                <a16:creationId xmlns:a16="http://schemas.microsoft.com/office/drawing/2014/main" id="{277F2692-4379-4DD9-9ECE-14307984B50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48996"/>
            <a:ext cx="3428992" cy="632804"/>
          </a:xfrm>
          <a:prstGeom prst="rect">
            <a:avLst/>
          </a:prstGeom>
        </p:spPr>
      </p:pic>
      <p:pic>
        <p:nvPicPr>
          <p:cNvPr id="6" name="Picture 5" descr="NOCoE_Logo_color4.jpg">
            <a:extLst>
              <a:ext uri="{FF2B5EF4-FFF2-40B4-BE49-F238E27FC236}">
                <a16:creationId xmlns:a16="http://schemas.microsoft.com/office/drawing/2014/main" id="{F4073261-6515-45FC-8A3C-5EBEDF12A71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303" y="6164715"/>
            <a:ext cx="5715008" cy="493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497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TSMO?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D43AF7-888D-447B-ABE7-2AF618624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“Those who don’t know history are  [doomed] to repeat it.”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C48EF3E-3283-4132-8C86-B352465C4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95" y="3289770"/>
            <a:ext cx="6845610" cy="33406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275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2626A-0FDB-4E3A-A37F-2ECB6057F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55134"/>
            <a:ext cx="10363200" cy="103685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What is TSMO?</a:t>
            </a:r>
            <a:br>
              <a:rPr lang="en-US" dirty="0"/>
            </a:br>
            <a:r>
              <a:rPr lang="en-US" dirty="0"/>
              <a:t>“We cannot build our way out of congestion”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AB2BA1-BA20-48A1-A399-5CEFF84E5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“Study after study about what causes [traffic] jams shows that it is a fallacy to believe that if you add more highway capacity, you get more throughput – in reality, the opposite happens.”</a:t>
            </a:r>
          </a:p>
          <a:p>
            <a:pPr lvl="1"/>
            <a:r>
              <a:rPr lang="en-US" i="1" dirty="0"/>
              <a:t>Jim Hackett, CEO of Ford Mobility Company, Freakanomics Podcast Ep. 357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13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891" y="116633"/>
            <a:ext cx="8202488" cy="51609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E86-F6E0-43C3-BAE3-92147BB484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263352" y="116633"/>
          <a:ext cx="3381539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403504"/>
            <a:ext cx="4181969" cy="27829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1985567"/>
            <a:ext cx="6687483" cy="32008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79" y="2020952"/>
            <a:ext cx="5630621" cy="3750431"/>
          </a:xfrm>
          <a:prstGeom prst="rect">
            <a:avLst/>
          </a:prstGeom>
        </p:spPr>
      </p:pic>
      <p:pic>
        <p:nvPicPr>
          <p:cNvPr id="16" name="Picture Placeholder 7" title="Pie chart showing causes of congestion (Source: FHWA, 2005). Bottlenecks at 40%; special events at 5%; poor signal timing at 5%; work zones at 10%; bad weather at 15%; and traffic incidents at 25%.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5" r="-545" b="-26534"/>
          <a:stretch/>
        </p:blipFill>
        <p:spPr>
          <a:xfrm>
            <a:off x="3986248" y="326820"/>
            <a:ext cx="5412859" cy="6942580"/>
          </a:xfrm>
          <a:prstGeom prst="rect">
            <a:avLst/>
          </a:prstGeom>
        </p:spPr>
      </p:pic>
      <p:pic>
        <p:nvPicPr>
          <p:cNvPr id="9" name="Picture 8" descr="NOCoE_Logo_color3.jpg">
            <a:extLst>
              <a:ext uri="{FF2B5EF4-FFF2-40B4-BE49-F238E27FC236}">
                <a16:creationId xmlns:a16="http://schemas.microsoft.com/office/drawing/2014/main" id="{34613446-8BCA-47FB-8642-1A8D4B31DEA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96000"/>
            <a:ext cx="3428992" cy="632804"/>
          </a:xfrm>
          <a:prstGeom prst="rect">
            <a:avLst/>
          </a:prstGeom>
        </p:spPr>
      </p:pic>
      <p:pic>
        <p:nvPicPr>
          <p:cNvPr id="10" name="Picture 9" descr="NOCoE_Logo_color4.jpg">
            <a:extLst>
              <a:ext uri="{FF2B5EF4-FFF2-40B4-BE49-F238E27FC236}">
                <a16:creationId xmlns:a16="http://schemas.microsoft.com/office/drawing/2014/main" id="{46C65738-87B5-4FD0-87B6-17C51BF1533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2" y="6167441"/>
            <a:ext cx="5715008" cy="493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01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E86-F6E0-43C3-BAE3-92147BB484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3791744" y="116633"/>
          <a:ext cx="4104456" cy="172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55365"/>
            <a:ext cx="10972800" cy="4165923"/>
          </a:xfrm>
        </p:spPr>
        <p:txBody>
          <a:bodyPr>
            <a:noAutofit/>
          </a:bodyPr>
          <a:lstStyle/>
          <a:p>
            <a:r>
              <a:rPr lang="en-US" sz="2000" dirty="0"/>
              <a:t>Work Zone Management</a:t>
            </a:r>
          </a:p>
          <a:p>
            <a:r>
              <a:rPr lang="en-US" sz="2000" dirty="0"/>
              <a:t>Traffic Incident Management</a:t>
            </a:r>
          </a:p>
          <a:p>
            <a:r>
              <a:rPr lang="en-US" sz="2000" dirty="0"/>
              <a:t>Service Patrols</a:t>
            </a:r>
          </a:p>
          <a:p>
            <a:r>
              <a:rPr lang="en-US" sz="2000" dirty="0"/>
              <a:t>Special Event Management</a:t>
            </a:r>
          </a:p>
          <a:p>
            <a:r>
              <a:rPr lang="en-US" sz="2000" dirty="0"/>
              <a:t>Road Weather Management</a:t>
            </a:r>
          </a:p>
          <a:p>
            <a:r>
              <a:rPr lang="en-US" sz="2000" dirty="0"/>
              <a:t>Transit Management</a:t>
            </a:r>
          </a:p>
          <a:p>
            <a:r>
              <a:rPr lang="en-US" sz="2000" dirty="0"/>
              <a:t>Freight Management</a:t>
            </a:r>
          </a:p>
          <a:p>
            <a:r>
              <a:rPr lang="en-US" sz="2000" dirty="0"/>
              <a:t>Connected &amp; Automated Vehicle Deployment</a:t>
            </a:r>
          </a:p>
          <a:p>
            <a:endParaRPr lang="en-US" sz="20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384032" y="1916832"/>
            <a:ext cx="5198368" cy="4085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Traffic Signal Coordination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Traveler Information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Ramp Management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Managed Lanes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Active Traffic Management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Integrated Corridor Management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Access Management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Improved Bicycle &amp; Pedestrian Crossings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16801"/>
            <a:ext cx="7029660" cy="4358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831" y="1757003"/>
            <a:ext cx="4788618" cy="1886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47" y="2617914"/>
            <a:ext cx="5531802" cy="3485036"/>
          </a:xfrm>
          <a:prstGeom prst="rect">
            <a:avLst/>
          </a:prstGeom>
        </p:spPr>
      </p:pic>
      <p:pic>
        <p:nvPicPr>
          <p:cNvPr id="10" name="Picture 9" descr="NOCoE_Logo_color3.jpg">
            <a:extLst>
              <a:ext uri="{FF2B5EF4-FFF2-40B4-BE49-F238E27FC236}">
                <a16:creationId xmlns:a16="http://schemas.microsoft.com/office/drawing/2014/main" id="{57C5520E-A636-45A6-AC6E-E7ECF19434F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43644"/>
            <a:ext cx="3428992" cy="632804"/>
          </a:xfrm>
          <a:prstGeom prst="rect">
            <a:avLst/>
          </a:prstGeom>
        </p:spPr>
      </p:pic>
      <p:pic>
        <p:nvPicPr>
          <p:cNvPr id="12" name="Picture 11" descr="NOCoE_Logo_color4.jpg">
            <a:extLst>
              <a:ext uri="{FF2B5EF4-FFF2-40B4-BE49-F238E27FC236}">
                <a16:creationId xmlns:a16="http://schemas.microsoft.com/office/drawing/2014/main" id="{5A471A7F-B013-41A2-80FE-87C894242B7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2" y="6215085"/>
            <a:ext cx="5715008" cy="493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428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DE86-F6E0-43C3-BAE3-92147BB4844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8737600" y="116632"/>
          <a:ext cx="345440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9" y="107099"/>
            <a:ext cx="7620000" cy="4791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8" y="2911947"/>
            <a:ext cx="4524375" cy="2752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9" y="107099"/>
            <a:ext cx="5002700" cy="3329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85" y="1807516"/>
            <a:ext cx="6279504" cy="4186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1" y="2752673"/>
            <a:ext cx="5798879" cy="3118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7" y="134218"/>
            <a:ext cx="5943589" cy="5789645"/>
          </a:xfrm>
          <a:prstGeom prst="rect">
            <a:avLst/>
          </a:prstGeom>
        </p:spPr>
      </p:pic>
      <p:pic>
        <p:nvPicPr>
          <p:cNvPr id="12" name="Picture 11" descr="NOCoE_Logo_color3.jpg">
            <a:extLst>
              <a:ext uri="{FF2B5EF4-FFF2-40B4-BE49-F238E27FC236}">
                <a16:creationId xmlns:a16="http://schemas.microsoft.com/office/drawing/2014/main" id="{B345F410-5D00-4CF7-BA6F-CED3B00BF45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43644"/>
            <a:ext cx="3428992" cy="632804"/>
          </a:xfrm>
          <a:prstGeom prst="rect">
            <a:avLst/>
          </a:prstGeom>
        </p:spPr>
      </p:pic>
      <p:pic>
        <p:nvPicPr>
          <p:cNvPr id="13" name="Picture 12" descr="NOCoE_Logo_color4.jpg">
            <a:extLst>
              <a:ext uri="{FF2B5EF4-FFF2-40B4-BE49-F238E27FC236}">
                <a16:creationId xmlns:a16="http://schemas.microsoft.com/office/drawing/2014/main" id="{4D9FECCB-C795-4534-84BB-ECE1702AC764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2" y="6215085"/>
            <a:ext cx="5715008" cy="493071"/>
          </a:xfrm>
          <a:prstGeom prst="rect">
            <a:avLst/>
          </a:prstGeom>
        </p:spPr>
      </p:pic>
      <p:pic>
        <p:nvPicPr>
          <p:cNvPr id="14" name="Picture 2" descr="Image result for 5g connected vehicle">
            <a:extLst>
              <a:ext uri="{FF2B5EF4-FFF2-40B4-BE49-F238E27FC236}">
                <a16:creationId xmlns:a16="http://schemas.microsoft.com/office/drawing/2014/main" id="{2D7B3734-E773-42AA-8E88-22D85B7CE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264" y="986368"/>
            <a:ext cx="7090281" cy="610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127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.potx" id="{FE35DD5A-B687-4161-B4D9-35484B75A379}" vid="{5DB76398-B2EF-4269-B3B2-C0E4C29F35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244F848B55A4E8358D7B2B3386031" ma:contentTypeVersion="0" ma:contentTypeDescription="Create a new document." ma:contentTypeScope="" ma:versionID="c2862eee31b2d6a1c4f62aedbb737459">
  <xsd:schema xmlns:xsd="http://www.w3.org/2001/XMLSchema" xmlns:xs="http://www.w3.org/2001/XMLSchema" xmlns:p="http://schemas.microsoft.com/office/2006/metadata/properties" xmlns:ns2="f4250004-c30e-449a-afe0-666d3ac9f6a5" targetNamespace="http://schemas.microsoft.com/office/2006/metadata/properties" ma:root="true" ma:fieldsID="3cd8897a5e98a605e943d90728195559" ns2:_="">
    <xsd:import namespace="f4250004-c30e-449a-afe0-666d3ac9f6a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50004-c30e-449a-afe0-666d3ac9f6a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4250004-c30e-449a-afe0-666d3ac9f6a5">7E7EFUKAKD22-430-34</_dlc_DocId>
    <_dlc_DocIdUrl xmlns="f4250004-c30e-449a-afe0-666d3ac9f6a5">
      <Url>http://our.dot.gov/office/fhwa.hq/LT/2014FBM/_layouts/DocIdRedir.aspx?ID=7E7EFUKAKD22-430-34</Url>
      <Description>7E7EFUKAKD22-430-34</Description>
    </_dlc_DocIdUrl>
  </documentManagement>
</p:properties>
</file>

<file path=customXml/itemProps1.xml><?xml version="1.0" encoding="utf-8"?>
<ds:datastoreItem xmlns:ds="http://schemas.openxmlformats.org/officeDocument/2006/customXml" ds:itemID="{E71E31A9-AC60-43D7-A9F5-AF06A5953F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9914F3-E28D-4338-8608-1232AA369CC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D15E07F-3189-4F5E-8C58-7B3E7E0B5E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250004-c30e-449a-afe0-666d3ac9f6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AE4FB03-7FE1-4079-829E-6CA0A72EBFE9}">
  <ds:schemaRefs>
    <ds:schemaRef ds:uri="http://purl.org/dc/elements/1.1/"/>
    <ds:schemaRef ds:uri="http://schemas.microsoft.com/office/2006/metadata/properties"/>
    <ds:schemaRef ds:uri="f4250004-c30e-449a-afe0-666d3ac9f6a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18908</TotalTime>
  <Words>498</Words>
  <Application>Microsoft Office PowerPoint</Application>
  <PresentationFormat>Widescreen</PresentationFormat>
  <Paragraphs>130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Book Antiqua</vt:lpstr>
      <vt:lpstr>Calibri</vt:lpstr>
      <vt:lpstr>Times New Roman</vt:lpstr>
      <vt:lpstr>Sales Direction 16X9</vt:lpstr>
      <vt:lpstr>PowerPoint Presentation</vt:lpstr>
      <vt:lpstr>ITE Transportation Systems Management &amp; Operations Council</vt:lpstr>
      <vt:lpstr>ITE Transportation Systems Management &amp; Operations Council</vt:lpstr>
      <vt:lpstr>PowerPoint Presentation</vt:lpstr>
      <vt:lpstr>What is TSMO?</vt:lpstr>
      <vt:lpstr>    What is TSMO? “We cannot build our way out of congestion”</vt:lpstr>
      <vt:lpstr>PowerPoint Presentation</vt:lpstr>
      <vt:lpstr>PowerPoint Presentation</vt:lpstr>
      <vt:lpstr>PowerPoint Presentation</vt:lpstr>
      <vt:lpstr>So What Does our Future Transportation Technology Workforce Look Like?</vt:lpstr>
      <vt:lpstr>PowerPoint Presentation</vt:lpstr>
      <vt:lpstr>Develop your Career: Listen to ITE Podcasts</vt:lpstr>
      <vt:lpstr>Develop your Career: Check out “ITE Quick BITEs”</vt:lpstr>
      <vt:lpstr>Develop your Career: ITE Community</vt:lpstr>
      <vt:lpstr>Develop your Career: Attend 2019 ITE Annual Meeting</vt:lpstr>
      <vt:lpstr>Develop your Career: Student Competitions</vt:lpstr>
      <vt:lpstr>Develop your Career: Get Involved Now – and Later!</vt:lpstr>
      <vt:lpstr>Thanks!</vt:lpstr>
    </vt:vector>
  </TitlesOfParts>
  <Company>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Doherty, Don CTR (Volpe)</cp:lastModifiedBy>
  <cp:revision>705</cp:revision>
  <cp:lastPrinted>2017-08-15T18:57:00Z</cp:lastPrinted>
  <dcterms:created xsi:type="dcterms:W3CDTF">2014-07-25T01:43:46Z</dcterms:created>
  <dcterms:modified xsi:type="dcterms:W3CDTF">2019-10-17T12:43:40Z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0x01010082B244F848B55A4E8358D7B2B3386031</vt:lpwstr>
  </property>
  <property fmtid="{D5CDD505-2E9C-101B-9397-08002B2CF9AE}" pid="3" name="_dlc_DocIdItemGuid">
    <vt:lpwstr>2789c146-d409-48ba-9b40-0a9b3bb0fc6a</vt:lpwstr>
  </property>
  <property fmtid="{D5CDD505-2E9C-101B-9397-08002B2CF9AE}" pid="4" name="ArticulateGUID">
    <vt:lpwstr>AF528041-08E3-435C-9361-3B99CDCD9E59</vt:lpwstr>
  </property>
  <property fmtid="{D5CDD505-2E9C-101B-9397-08002B2CF9AE}" pid="5" name="ArticulatePath">
    <vt:lpwstr>(1.11) ITE TSMO-PCB Workshop_Tampa_Rev1</vt:lpwstr>
  </property>
</Properties>
</file>