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4"/>
  </p:notesMasterIdLst>
  <p:sldIdLst>
    <p:sldId id="256" r:id="rId2"/>
    <p:sldId id="257" r:id="rId3"/>
    <p:sldId id="261" r:id="rId4"/>
    <p:sldId id="271" r:id="rId5"/>
    <p:sldId id="266" r:id="rId6"/>
    <p:sldId id="272" r:id="rId7"/>
    <p:sldId id="268" r:id="rId8"/>
    <p:sldId id="258" r:id="rId9"/>
    <p:sldId id="259" r:id="rId10"/>
    <p:sldId id="273" r:id="rId11"/>
    <p:sldId id="274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6984" autoAdjust="0"/>
  </p:normalViewPr>
  <p:slideViewPr>
    <p:cSldViewPr snapToGrid="0">
      <p:cViewPr varScale="1">
        <p:scale>
          <a:sx n="126" d="100"/>
          <a:sy n="126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4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0CE8A-E7D2-4467-A04C-5BF8074373E9}" type="doc">
      <dgm:prSet loTypeId="urn:microsoft.com/office/officeart/2005/8/layout/gear1" loCatId="relationship" qsTypeId="urn:microsoft.com/office/officeart/2005/8/quickstyle/simple5" qsCatId="simple" csTypeId="urn:microsoft.com/office/officeart/2005/8/colors/accent6_2" csCatId="accent6" phldr="1"/>
      <dgm:spPr/>
    </dgm:pt>
    <dgm:pt modelId="{BED43ED4-581B-4F62-83A6-17A19F46717F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04AE4C48-FDCB-422D-8E17-A5CED20B6CBE}" type="parTrans" cxnId="{BD254136-8C68-4DC8-AA56-FCF8A5324AD4}">
      <dgm:prSet/>
      <dgm:spPr/>
      <dgm:t>
        <a:bodyPr/>
        <a:lstStyle/>
        <a:p>
          <a:endParaRPr lang="en-US"/>
        </a:p>
      </dgm:t>
    </dgm:pt>
    <dgm:pt modelId="{5670298E-184A-4BC1-9758-0288D5C88D11}" type="sibTrans" cxnId="{BD254136-8C68-4DC8-AA56-FCF8A5324AD4}">
      <dgm:prSet/>
      <dgm:spPr/>
      <dgm:t>
        <a:bodyPr/>
        <a:lstStyle/>
        <a:p>
          <a:endParaRPr lang="en-US"/>
        </a:p>
      </dgm:t>
    </dgm:pt>
    <dgm:pt modelId="{DBBE82AB-0768-4D32-8DB8-1CED2E7A5915}">
      <dgm:prSet phldrT="[Text]"/>
      <dgm:spPr/>
      <dgm:t>
        <a:bodyPr/>
        <a:lstStyle/>
        <a:p>
          <a:r>
            <a:rPr lang="en-US" dirty="0"/>
            <a:t>ITS</a:t>
          </a:r>
        </a:p>
      </dgm:t>
    </dgm:pt>
    <dgm:pt modelId="{DCE929BD-90BE-4ABD-BC44-7B04AAA79CAD}" type="parTrans" cxnId="{FDCABEE8-551E-4D37-8166-3785E0F41335}">
      <dgm:prSet/>
      <dgm:spPr/>
      <dgm:t>
        <a:bodyPr/>
        <a:lstStyle/>
        <a:p>
          <a:endParaRPr lang="en-US"/>
        </a:p>
      </dgm:t>
    </dgm:pt>
    <dgm:pt modelId="{9B27FC2F-E186-43DE-BB90-1C1BF5B487DE}" type="sibTrans" cxnId="{FDCABEE8-551E-4D37-8166-3785E0F41335}">
      <dgm:prSet/>
      <dgm:spPr/>
      <dgm:t>
        <a:bodyPr/>
        <a:lstStyle/>
        <a:p>
          <a:endParaRPr lang="en-US"/>
        </a:p>
      </dgm:t>
    </dgm:pt>
    <dgm:pt modelId="{35C1F662-B43E-424E-B8C9-B5DF917851AF}" type="pres">
      <dgm:prSet presAssocID="{A530CE8A-E7D2-4467-A04C-5BF8074373E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F10D12-C2DF-402F-9C6C-C556B1704313}" type="pres">
      <dgm:prSet presAssocID="{BED43ED4-581B-4F62-83A6-17A19F46717F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0F773-E44B-49A4-8239-6CC4F7CD6383}" type="pres">
      <dgm:prSet presAssocID="{BED43ED4-581B-4F62-83A6-17A19F46717F}" presName="gear1srcNode" presStyleLbl="node1" presStyleIdx="0" presStyleCnt="2"/>
      <dgm:spPr/>
      <dgm:t>
        <a:bodyPr/>
        <a:lstStyle/>
        <a:p>
          <a:endParaRPr lang="en-US"/>
        </a:p>
      </dgm:t>
    </dgm:pt>
    <dgm:pt modelId="{C943759C-E78D-4B3A-9CE0-D6DE2EDB6381}" type="pres">
      <dgm:prSet presAssocID="{BED43ED4-581B-4F62-83A6-17A19F46717F}" presName="gear1dstNode" presStyleLbl="node1" presStyleIdx="0" presStyleCnt="2"/>
      <dgm:spPr/>
      <dgm:t>
        <a:bodyPr/>
        <a:lstStyle/>
        <a:p>
          <a:endParaRPr lang="en-US"/>
        </a:p>
      </dgm:t>
    </dgm:pt>
    <dgm:pt modelId="{3E594FE3-DDB9-4F95-99B7-EE47C6904D26}" type="pres">
      <dgm:prSet presAssocID="{DBBE82AB-0768-4D32-8DB8-1CED2E7A5915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74A44-CBA9-4F7A-AAF7-4207C39D74B8}" type="pres">
      <dgm:prSet presAssocID="{DBBE82AB-0768-4D32-8DB8-1CED2E7A5915}" presName="gear2srcNode" presStyleLbl="node1" presStyleIdx="1" presStyleCnt="2"/>
      <dgm:spPr/>
      <dgm:t>
        <a:bodyPr/>
        <a:lstStyle/>
        <a:p>
          <a:endParaRPr lang="en-US"/>
        </a:p>
      </dgm:t>
    </dgm:pt>
    <dgm:pt modelId="{900901B4-99C9-488F-807F-19FB8D7A80BE}" type="pres">
      <dgm:prSet presAssocID="{DBBE82AB-0768-4D32-8DB8-1CED2E7A5915}" presName="gear2dstNode" presStyleLbl="node1" presStyleIdx="1" presStyleCnt="2"/>
      <dgm:spPr/>
      <dgm:t>
        <a:bodyPr/>
        <a:lstStyle/>
        <a:p>
          <a:endParaRPr lang="en-US"/>
        </a:p>
      </dgm:t>
    </dgm:pt>
    <dgm:pt modelId="{8E65D8A0-DAC3-4266-9BDD-57BA16E31389}" type="pres">
      <dgm:prSet presAssocID="{5670298E-184A-4BC1-9758-0288D5C88D11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1E6B2ABF-7A90-410C-980E-4B94EEDD804C}" type="pres">
      <dgm:prSet presAssocID="{9B27FC2F-E186-43DE-BB90-1C1BF5B487DE}" presName="connector2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93B2AF55-DAA5-4CD3-AF55-1B736B7C0E3C}" type="presOf" srcId="{DBBE82AB-0768-4D32-8DB8-1CED2E7A5915}" destId="{51374A44-CBA9-4F7A-AAF7-4207C39D74B8}" srcOrd="1" destOrd="0" presId="urn:microsoft.com/office/officeart/2005/8/layout/gear1"/>
    <dgm:cxn modelId="{C7BAAE54-91C9-4059-B62A-4C6F2A746D1D}" type="presOf" srcId="{DBBE82AB-0768-4D32-8DB8-1CED2E7A5915}" destId="{900901B4-99C9-488F-807F-19FB8D7A80BE}" srcOrd="2" destOrd="0" presId="urn:microsoft.com/office/officeart/2005/8/layout/gear1"/>
    <dgm:cxn modelId="{BC61B516-3318-4061-A367-1591F1A35EB7}" type="presOf" srcId="{BED43ED4-581B-4F62-83A6-17A19F46717F}" destId="{69F10D12-C2DF-402F-9C6C-C556B1704313}" srcOrd="0" destOrd="0" presId="urn:microsoft.com/office/officeart/2005/8/layout/gear1"/>
    <dgm:cxn modelId="{FDCABEE8-551E-4D37-8166-3785E0F41335}" srcId="{A530CE8A-E7D2-4467-A04C-5BF8074373E9}" destId="{DBBE82AB-0768-4D32-8DB8-1CED2E7A5915}" srcOrd="1" destOrd="0" parTransId="{DCE929BD-90BE-4ABD-BC44-7B04AAA79CAD}" sibTransId="{9B27FC2F-E186-43DE-BB90-1C1BF5B487DE}"/>
    <dgm:cxn modelId="{BD254136-8C68-4DC8-AA56-FCF8A5324AD4}" srcId="{A530CE8A-E7D2-4467-A04C-5BF8074373E9}" destId="{BED43ED4-581B-4F62-83A6-17A19F46717F}" srcOrd="0" destOrd="0" parTransId="{04AE4C48-FDCB-422D-8E17-A5CED20B6CBE}" sibTransId="{5670298E-184A-4BC1-9758-0288D5C88D11}"/>
    <dgm:cxn modelId="{7C8DD18B-5FD3-4329-9589-14E00C096551}" type="presOf" srcId="{9B27FC2F-E186-43DE-BB90-1C1BF5B487DE}" destId="{1E6B2ABF-7A90-410C-980E-4B94EEDD804C}" srcOrd="0" destOrd="0" presId="urn:microsoft.com/office/officeart/2005/8/layout/gear1"/>
    <dgm:cxn modelId="{BC26A54E-CBA9-4E6B-BEF8-B65CDE57137E}" type="presOf" srcId="{5670298E-184A-4BC1-9758-0288D5C88D11}" destId="{8E65D8A0-DAC3-4266-9BDD-57BA16E31389}" srcOrd="0" destOrd="0" presId="urn:microsoft.com/office/officeart/2005/8/layout/gear1"/>
    <dgm:cxn modelId="{4E2FD2F7-1611-4B65-9BF5-69FC01BEEB6A}" type="presOf" srcId="{DBBE82AB-0768-4D32-8DB8-1CED2E7A5915}" destId="{3E594FE3-DDB9-4F95-99B7-EE47C6904D26}" srcOrd="0" destOrd="0" presId="urn:microsoft.com/office/officeart/2005/8/layout/gear1"/>
    <dgm:cxn modelId="{7FD4A717-1BEE-409C-B6AE-F58125A6A37C}" type="presOf" srcId="{BED43ED4-581B-4F62-83A6-17A19F46717F}" destId="{0AC0F773-E44B-49A4-8239-6CC4F7CD6383}" srcOrd="1" destOrd="0" presId="urn:microsoft.com/office/officeart/2005/8/layout/gear1"/>
    <dgm:cxn modelId="{D104E7B1-4638-4EB0-AFED-0E1A4B77CB4C}" type="presOf" srcId="{A530CE8A-E7D2-4467-A04C-5BF8074373E9}" destId="{35C1F662-B43E-424E-B8C9-B5DF917851AF}" srcOrd="0" destOrd="0" presId="urn:microsoft.com/office/officeart/2005/8/layout/gear1"/>
    <dgm:cxn modelId="{2C78E214-803F-4839-9DBB-109FA0BD903D}" type="presOf" srcId="{BED43ED4-581B-4F62-83A6-17A19F46717F}" destId="{C943759C-E78D-4B3A-9CE0-D6DE2EDB6381}" srcOrd="2" destOrd="0" presId="urn:microsoft.com/office/officeart/2005/8/layout/gear1"/>
    <dgm:cxn modelId="{39ECA1E0-3FDD-4902-9673-7FF916CCB291}" type="presParOf" srcId="{35C1F662-B43E-424E-B8C9-B5DF917851AF}" destId="{69F10D12-C2DF-402F-9C6C-C556B1704313}" srcOrd="0" destOrd="0" presId="urn:microsoft.com/office/officeart/2005/8/layout/gear1"/>
    <dgm:cxn modelId="{AB20DA79-593D-4284-94D7-1599CE416201}" type="presParOf" srcId="{35C1F662-B43E-424E-B8C9-B5DF917851AF}" destId="{0AC0F773-E44B-49A4-8239-6CC4F7CD6383}" srcOrd="1" destOrd="0" presId="urn:microsoft.com/office/officeart/2005/8/layout/gear1"/>
    <dgm:cxn modelId="{8A81A6F6-17C1-4B3B-BEFB-694AEEF82556}" type="presParOf" srcId="{35C1F662-B43E-424E-B8C9-B5DF917851AF}" destId="{C943759C-E78D-4B3A-9CE0-D6DE2EDB6381}" srcOrd="2" destOrd="0" presId="urn:microsoft.com/office/officeart/2005/8/layout/gear1"/>
    <dgm:cxn modelId="{022CC818-4308-4C44-960F-80B1D29829A6}" type="presParOf" srcId="{35C1F662-B43E-424E-B8C9-B5DF917851AF}" destId="{3E594FE3-DDB9-4F95-99B7-EE47C6904D26}" srcOrd="3" destOrd="0" presId="urn:microsoft.com/office/officeart/2005/8/layout/gear1"/>
    <dgm:cxn modelId="{4F8554E4-E01D-4C28-BCE2-11474C9F8AA3}" type="presParOf" srcId="{35C1F662-B43E-424E-B8C9-B5DF917851AF}" destId="{51374A44-CBA9-4F7A-AAF7-4207C39D74B8}" srcOrd="4" destOrd="0" presId="urn:microsoft.com/office/officeart/2005/8/layout/gear1"/>
    <dgm:cxn modelId="{1A5D1C80-5390-459E-A34B-8652E302CA7F}" type="presParOf" srcId="{35C1F662-B43E-424E-B8C9-B5DF917851AF}" destId="{900901B4-99C9-488F-807F-19FB8D7A80BE}" srcOrd="5" destOrd="0" presId="urn:microsoft.com/office/officeart/2005/8/layout/gear1"/>
    <dgm:cxn modelId="{BAC9D56B-477A-4507-8AAE-372689A44285}" type="presParOf" srcId="{35C1F662-B43E-424E-B8C9-B5DF917851AF}" destId="{8E65D8A0-DAC3-4266-9BDD-57BA16E31389}" srcOrd="6" destOrd="0" presId="urn:microsoft.com/office/officeart/2005/8/layout/gear1"/>
    <dgm:cxn modelId="{6B6A9125-DE15-4D9E-B1DC-E92486FAEA9E}" type="presParOf" srcId="{35C1F662-B43E-424E-B8C9-B5DF917851AF}" destId="{1E6B2ABF-7A90-410C-980E-4B94EEDD804C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10D12-C2DF-402F-9C6C-C556B1704313}">
      <dsp:nvSpPr>
        <dsp:cNvPr id="0" name=""/>
        <dsp:cNvSpPr/>
      </dsp:nvSpPr>
      <dsp:spPr>
        <a:xfrm>
          <a:off x="3793066" y="1896533"/>
          <a:ext cx="2980266" cy="2980266"/>
        </a:xfrm>
        <a:prstGeom prst="gear9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Planning</a:t>
          </a:r>
        </a:p>
      </dsp:txBody>
      <dsp:txXfrm>
        <a:off x="4392232" y="2594646"/>
        <a:ext cx="1781934" cy="1531918"/>
      </dsp:txXfrm>
    </dsp:sp>
    <dsp:sp modelId="{3E594FE3-DDB9-4F95-99B7-EE47C6904D26}">
      <dsp:nvSpPr>
        <dsp:cNvPr id="0" name=""/>
        <dsp:cNvSpPr/>
      </dsp:nvSpPr>
      <dsp:spPr>
        <a:xfrm>
          <a:off x="2059093" y="1192106"/>
          <a:ext cx="2167466" cy="2167466"/>
        </a:xfrm>
        <a:prstGeom prst="gear6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ITS</a:t>
          </a:r>
        </a:p>
      </dsp:txBody>
      <dsp:txXfrm>
        <a:off x="2604759" y="1741070"/>
        <a:ext cx="1076134" cy="1069538"/>
      </dsp:txXfrm>
    </dsp:sp>
    <dsp:sp modelId="{8E65D8A0-DAC3-4266-9BDD-57BA16E31389}">
      <dsp:nvSpPr>
        <dsp:cNvPr id="0" name=""/>
        <dsp:cNvSpPr/>
      </dsp:nvSpPr>
      <dsp:spPr>
        <a:xfrm>
          <a:off x="3968642" y="1368719"/>
          <a:ext cx="3665728" cy="3665728"/>
        </a:xfrm>
        <a:prstGeom prst="circularArrow">
          <a:avLst>
            <a:gd name="adj1" fmla="val 4878"/>
            <a:gd name="adj2" fmla="val 312630"/>
            <a:gd name="adj3" fmla="val 3224359"/>
            <a:gd name="adj4" fmla="val 15113656"/>
            <a:gd name="adj5" fmla="val 569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6B2ABF-7A90-410C-980E-4B94EEDD804C}">
      <dsp:nvSpPr>
        <dsp:cNvPr id="0" name=""/>
        <dsp:cNvSpPr/>
      </dsp:nvSpPr>
      <dsp:spPr>
        <a:xfrm>
          <a:off x="1675238" y="707273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C0D8-4F93-4BB2-845F-D1E58134F8C5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F415-5FC4-45D8-9DB9-0ED5531B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0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5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0F415-5FC4-45D8-9DB9-0ED5531B4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51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47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8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6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5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A2CB-2F43-4052-854D-53FD1A5E7C58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598B-6980-464E-811E-B57AB047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lan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s.fhwa.dot.gov/plan4ops/resources/all_resources.htm" TargetMode="External"/><Relationship Id="rId4" Type="http://schemas.openxmlformats.org/officeDocument/2006/relationships/hyperlink" Target="https://planning.dot.gov/focus_congestion.a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hyperlink" Target="mailto:cheng.yan@do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1" y="1891165"/>
            <a:ext cx="5637385" cy="1220818"/>
          </a:xfrm>
        </p:spPr>
        <p:txBody>
          <a:bodyPr>
            <a:normAutofit/>
          </a:bodyPr>
          <a:lstStyle/>
          <a:p>
            <a:r>
              <a:rPr lang="en-US" sz="4000" b="1" dirty="0"/>
              <a:t>Incorporating ITS into Planning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652" y="4350923"/>
            <a:ext cx="4330262" cy="68328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Cheng Yan, Transportation Specialist</a:t>
            </a:r>
          </a:p>
          <a:p>
            <a:r>
              <a:rPr lang="en-US" sz="2000" dirty="0"/>
              <a:t>FHWA Office of Planning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127762"/>
              </p:ext>
            </p:extLst>
          </p:nvPr>
        </p:nvGraphicFramePr>
        <p:xfrm>
          <a:off x="3653793" y="8544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55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Federal Assist, State Manage, Locally Driven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78" y="1325563"/>
            <a:ext cx="6222222" cy="400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1141"/>
            <a:ext cx="10515600" cy="5120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Headquarter Office of Planning</a:t>
            </a:r>
          </a:p>
          <a:p>
            <a:r>
              <a:rPr lang="en-US" sz="2400" dirty="0"/>
              <a:t>Coordinate between offices</a:t>
            </a:r>
          </a:p>
          <a:p>
            <a:r>
              <a:rPr lang="en-US" sz="2400" dirty="0"/>
              <a:t>Develop Guidebooks</a:t>
            </a:r>
          </a:p>
          <a:p>
            <a:r>
              <a:rPr lang="en-US" sz="2400" dirty="0"/>
              <a:t>Host Workshops/Peer Exchanges</a:t>
            </a:r>
          </a:p>
          <a:p>
            <a:r>
              <a:rPr lang="en-US" sz="2400" dirty="0"/>
              <a:t>Transportation Planning Excellent Awards</a:t>
            </a:r>
          </a:p>
          <a:p>
            <a:r>
              <a:rPr lang="en-US" sz="2400" dirty="0"/>
              <a:t>Advance Innovation through Research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FHWA Division Offices</a:t>
            </a:r>
          </a:p>
          <a:p>
            <a:r>
              <a:rPr lang="en-US" sz="2400" dirty="0"/>
              <a:t>Provide guidance and technical assistance</a:t>
            </a:r>
          </a:p>
          <a:p>
            <a:r>
              <a:rPr lang="en-US" sz="2400" dirty="0"/>
              <a:t>Review State DOT and MPOs planning process</a:t>
            </a:r>
          </a:p>
          <a:p>
            <a:r>
              <a:rPr lang="en-US" sz="2400" dirty="0"/>
              <a:t>Promote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769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FHWA Office of Planning: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https://www.fhwa.dot.gov/planning/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https://planning.dot.gov/focus_congestion.asp</a:t>
            </a:r>
            <a:r>
              <a:rPr lang="en-US" dirty="0"/>
              <a:t> </a:t>
            </a:r>
          </a:p>
          <a:p>
            <a:r>
              <a:rPr lang="en-US" dirty="0"/>
              <a:t>Planning for operation:</a:t>
            </a:r>
          </a:p>
          <a:p>
            <a:pPr marL="457200" lvl="1" indent="0">
              <a:buNone/>
            </a:pPr>
            <a:r>
              <a:rPr lang="en-US">
                <a:hlinkClick r:id="rId5"/>
              </a:rPr>
              <a:t>https</a:t>
            </a:r>
            <a:r>
              <a:rPr lang="en-US" dirty="0">
                <a:hlinkClick r:id="rId5"/>
              </a:rPr>
              <a:t>://ops.fhwa.dot.gov/plan4ops/resources/all_resources.htm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4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703" y="2625116"/>
            <a:ext cx="3098946" cy="3998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227"/>
            <a:ext cx="5292969" cy="1325563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9840"/>
            <a:ext cx="3487615" cy="1492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/>
              <a:t>Cheng J. Yan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i="1" dirty="0"/>
              <a:t>Transportation Specialist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Email: </a:t>
            </a:r>
            <a:r>
              <a:rPr lang="en-US" sz="1800" i="1" u="sng" dirty="0">
                <a:hlinkClick r:id="rId4"/>
              </a:rPr>
              <a:t>cheng.yan@dot.gov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Phone: (202)366-9206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717" y="1756030"/>
            <a:ext cx="3213273" cy="4138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684" y="783738"/>
            <a:ext cx="3465319" cy="44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 r="140" b="-447"/>
          <a:stretch/>
        </p:blipFill>
        <p:spPr>
          <a:xfrm>
            <a:off x="996142" y="141924"/>
            <a:ext cx="10199716" cy="665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447" y="973016"/>
            <a:ext cx="11621193" cy="940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1302" y="457200"/>
            <a:ext cx="3110451" cy="3071445"/>
          </a:xfrm>
          <a:prstGeom prst="ellipse">
            <a:avLst/>
          </a:prstGeom>
          <a:noFill/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410" y="1294064"/>
            <a:ext cx="6614160" cy="55639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9437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Opportunities within the 3-Cs Process</a:t>
            </a:r>
          </a:p>
        </p:txBody>
      </p:sp>
    </p:spTree>
    <p:extLst>
      <p:ext uri="{BB962C8B-B14F-4D97-AF65-F5344CB8AC3E}">
        <p14:creationId xmlns:p14="http://schemas.microsoft.com/office/powerpoint/2010/main" val="17771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Planning is a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96" y="1427798"/>
            <a:ext cx="5702207" cy="45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5750"/>
            <a:ext cx="12192000" cy="5803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567" y="1812480"/>
            <a:ext cx="6702865" cy="494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b="1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617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829" y="1077806"/>
            <a:ext cx="8784341" cy="55710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1045" y="3329939"/>
            <a:ext cx="1137139" cy="39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49660" y="3329939"/>
            <a:ext cx="1137139" cy="398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07170" y="4654648"/>
            <a:ext cx="1184030" cy="33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6645" y="4713264"/>
            <a:ext cx="1137139" cy="26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b="1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638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Planning For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1" y="1520275"/>
            <a:ext cx="10611977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36" y="1066375"/>
            <a:ext cx="5041815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9864" y="3851909"/>
            <a:ext cx="3399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Congestion Management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9864" y="1749327"/>
            <a:ext cx="310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Coordination and Consultation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5835" y="6139157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Performance-Based Approach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Planning For Operation</a:t>
            </a:r>
          </a:p>
        </p:txBody>
      </p:sp>
    </p:spTree>
    <p:extLst>
      <p:ext uri="{BB962C8B-B14F-4D97-AF65-F5344CB8AC3E}">
        <p14:creationId xmlns:p14="http://schemas.microsoft.com/office/powerpoint/2010/main" val="20998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Performance-Based Planning</a:t>
            </a:r>
          </a:p>
        </p:txBody>
      </p:sp>
    </p:spTree>
    <p:extLst>
      <p:ext uri="{BB962C8B-B14F-4D97-AF65-F5344CB8AC3E}">
        <p14:creationId xmlns:p14="http://schemas.microsoft.com/office/powerpoint/2010/main" val="24185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136</Words>
  <Application>Microsoft Office PowerPoint</Application>
  <PresentationFormat>Widescreen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Incorporating ITS into Planning Process</vt:lpstr>
      <vt:lpstr>PowerPoint Presentation</vt:lpstr>
      <vt:lpstr>Opportunities within the 3-Cs Process</vt:lpstr>
      <vt:lpstr>Planning is a Process</vt:lpstr>
      <vt:lpstr>Collaboration</vt:lpstr>
      <vt:lpstr>Collaboration</vt:lpstr>
      <vt:lpstr>Planning For Operation</vt:lpstr>
      <vt:lpstr>Planning For Operation</vt:lpstr>
      <vt:lpstr>Performance-Based Planning</vt:lpstr>
      <vt:lpstr>Federal Assist, State Manage, Locally Driven</vt:lpstr>
      <vt:lpstr>Resources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Yan, Cheng (FHWA)</dc:creator>
  <cp:lastModifiedBy>Doherty, Don CTR (VOLPE)</cp:lastModifiedBy>
  <cp:revision>54</cp:revision>
  <dcterms:created xsi:type="dcterms:W3CDTF">2017-10-20T17:41:26Z</dcterms:created>
  <dcterms:modified xsi:type="dcterms:W3CDTF">2018-02-14T19:44:37Z</dcterms:modified>
</cp:coreProperties>
</file>