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703" r:id="rId3"/>
  </p:sldMasterIdLst>
  <p:notesMasterIdLst>
    <p:notesMasterId r:id="rId9"/>
  </p:notesMasterIdLst>
  <p:handoutMasterIdLst>
    <p:handoutMasterId r:id="rId10"/>
  </p:handoutMasterIdLst>
  <p:sldIdLst>
    <p:sldId id="384" r:id="rId4"/>
    <p:sldId id="401" r:id="rId5"/>
    <p:sldId id="408" r:id="rId6"/>
    <p:sldId id="405" r:id="rId7"/>
    <p:sldId id="399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99"/>
    <a:srgbClr val="0066CC"/>
    <a:srgbClr val="339966"/>
    <a:srgbClr val="B2B2B2"/>
    <a:srgbClr val="FFFFFF"/>
    <a:srgbClr val="CC0000"/>
    <a:srgbClr val="BBE0E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6984" autoAdjust="0"/>
  </p:normalViewPr>
  <p:slideViewPr>
    <p:cSldViewPr>
      <p:cViewPr varScale="1">
        <p:scale>
          <a:sx n="131" d="100"/>
          <a:sy n="131" d="100"/>
        </p:scale>
        <p:origin x="49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931" y="37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5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A0D05D6-1B7D-4AC4-BE7D-61CE82EF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Clr>
                <a:srgbClr val="84D6AD"/>
              </a:buCl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Clr>
                <a:srgbClr val="84D6AD"/>
              </a:buClr>
              <a:defRPr sz="1200"/>
            </a:lvl1pPr>
          </a:lstStyle>
          <a:p>
            <a:pPr>
              <a:defRPr/>
            </a:pPr>
            <a:fld id="{C1973449-CFF8-4459-A308-CB8D97AA59BB}" type="datetimeFigureOut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Clr>
                <a:srgbClr val="84D6AD"/>
              </a:buCl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Clr>
                <a:srgbClr val="84D6AD"/>
              </a:buClr>
              <a:defRPr sz="1200"/>
            </a:lvl1pPr>
          </a:lstStyle>
          <a:p>
            <a:pPr>
              <a:defRPr/>
            </a:pPr>
            <a:fld id="{0380BC44-2C9C-4F8B-883F-5554625AE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6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39455-6873-4961-B069-3AB93130A35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90619" y="4570413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4" tIns="46758" rIns="93514" bIns="46758"/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 corporate/national R&amp;T resource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60 years of highway research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24 indoor and outdoor laboratories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5 buildings on 44 acres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300 Federal employees and contractors onsite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Student/ professional development opportunities</a:t>
            </a:r>
          </a:p>
          <a:p>
            <a:pPr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At the heart of what we are, are the researchers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Skill level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FHWA Engineer of the Year 3 out of 4 years</a:t>
            </a:r>
          </a:p>
          <a:p>
            <a:pPr lvl="1"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Research Center as educational site – college and above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PDP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STIPDG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GRFs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Volunteer students</a:t>
            </a:r>
          </a:p>
        </p:txBody>
      </p:sp>
    </p:spTree>
    <p:extLst>
      <p:ext uri="{BB962C8B-B14F-4D97-AF65-F5344CB8AC3E}">
        <p14:creationId xmlns:p14="http://schemas.microsoft.com/office/powerpoint/2010/main" val="418849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39455-6873-4961-B069-3AB93130A35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90619" y="4570413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4" tIns="46758" rIns="93514" bIns="46758"/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 corporate/national R&amp;T resource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60 years of highway research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24 indoor and outdoor laboratories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5 buildings on 44 acres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300 Federal employees and contractors onsite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Student/ professional development opportunities</a:t>
            </a:r>
          </a:p>
          <a:p>
            <a:pPr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At the heart of what we are, are the researchers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Skill level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FHWA Engineer of the Year 3 out of 4 years</a:t>
            </a:r>
          </a:p>
          <a:p>
            <a:pPr lvl="1"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Research Center as educational site – college and above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PDP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STIPDG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GRFs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Volunteer students</a:t>
            </a:r>
          </a:p>
        </p:txBody>
      </p:sp>
    </p:spTree>
    <p:extLst>
      <p:ext uri="{BB962C8B-B14F-4D97-AF65-F5344CB8AC3E}">
        <p14:creationId xmlns:p14="http://schemas.microsoft.com/office/powerpoint/2010/main" val="33466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39455-6873-4961-B069-3AB93130A35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90619" y="4570413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4" tIns="46758" rIns="93514" bIns="46758"/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 corporate/national R&amp;T resource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60 years of highway research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24 indoor and outdoor laboratories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5 buildings on 44 acres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300 Federal employees and contractors onsite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Student/ professional development opportunities</a:t>
            </a:r>
          </a:p>
          <a:p>
            <a:pPr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At the heart of what we are, are the researchers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Skill level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FHWA Engineer of the Year 3 out of 4 years</a:t>
            </a:r>
          </a:p>
          <a:p>
            <a:pPr lvl="1"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Research Center as educational site – college and above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PDP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STIPDG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GRFs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Volunteer students</a:t>
            </a:r>
          </a:p>
        </p:txBody>
      </p:sp>
    </p:spTree>
    <p:extLst>
      <p:ext uri="{BB962C8B-B14F-4D97-AF65-F5344CB8AC3E}">
        <p14:creationId xmlns:p14="http://schemas.microsoft.com/office/powerpoint/2010/main" val="1293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39455-6873-4961-B069-3AB93130A35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90619" y="4570413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4" tIns="46758" rIns="93514" bIns="46758"/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 corporate/national R&amp;T resource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60 years of highway research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24 indoor and outdoor laboratories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5 buildings on 44 acres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300 Federal employees and contractors onsite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Student/ professional development opportunities</a:t>
            </a:r>
          </a:p>
          <a:p>
            <a:pPr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At the heart of what we are, are the researchers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Skill level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FHWA Engineer of the Year 3 out of 4 years</a:t>
            </a:r>
          </a:p>
          <a:p>
            <a:pPr lvl="1">
              <a:spcBef>
                <a:spcPct val="30000"/>
              </a:spcBef>
            </a:pPr>
            <a:endParaRPr lang="en-US" sz="12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Research Center as educational site – college and above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PDP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STIPDG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GRFs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 Volunteer students</a:t>
            </a:r>
          </a:p>
        </p:txBody>
      </p:sp>
    </p:spTree>
    <p:extLst>
      <p:ext uri="{BB962C8B-B14F-4D97-AF65-F5344CB8AC3E}">
        <p14:creationId xmlns:p14="http://schemas.microsoft.com/office/powerpoint/2010/main" val="180075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0BC44-2C9C-4F8B-883F-5554625AEF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 sz="1400" b="1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 sz="1400" b="1"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7" name="Picture 7" descr="dotfhwa2"/>
            <p:cNvPicPr>
              <a:picLocks noChangeAspect="1" noChangeArrowheads="1"/>
            </p:cNvPicPr>
            <p:nvPr/>
          </p:nvPicPr>
          <p:blipFill>
            <a:blip r:embed="rId2" cstate="print"/>
            <a:srcRect r="74147"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dotfhwa2"/>
            <p:cNvPicPr preferRelativeResize="0">
              <a:picLocks noChangeArrowheads="1"/>
            </p:cNvPicPr>
            <p:nvPr/>
          </p:nvPicPr>
          <p:blipFill>
            <a:blip r:embed="rId2" cstate="print"/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452" y="3461"/>
              <a:ext cx="1323" cy="121"/>
              <a:chOff x="192" y="2592"/>
              <a:chExt cx="3840" cy="351"/>
            </a:xfrm>
          </p:grpSpPr>
          <p:pic>
            <p:nvPicPr>
              <p:cNvPr id="10" name="Picture 10" descr="dotfhwa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dotfhwa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24" t="60791" r="13725" b="-4559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76200" y="304800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</a:rPr>
              <a:t>TURNER-FAIRBANK HIGHWAY RESEARCH CENTER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71600"/>
            <a:ext cx="20955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1341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6" name="Picture 9" descr="dotfhwa2"/>
            <p:cNvPicPr>
              <a:picLocks noChangeAspect="1" noChangeArrowheads="1"/>
            </p:cNvPicPr>
            <p:nvPr/>
          </p:nvPicPr>
          <p:blipFill>
            <a:blip r:embed="rId2" cstate="print"/>
            <a:srcRect r="74147"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dotfhwa2"/>
            <p:cNvPicPr preferRelativeResize="0">
              <a:picLocks noChangeArrowheads="1"/>
            </p:cNvPicPr>
            <p:nvPr/>
          </p:nvPicPr>
          <p:blipFill>
            <a:blip r:embed="rId2" cstate="print"/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52" y="3461"/>
              <a:ext cx="1323" cy="121"/>
              <a:chOff x="192" y="2592"/>
              <a:chExt cx="3840" cy="351"/>
            </a:xfrm>
          </p:grpSpPr>
          <p:pic>
            <p:nvPicPr>
              <p:cNvPr id="9" name="Picture 12" descr="dotfhwa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3" descr="dotfhwa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24" t="60791" r="13725" b="-4559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4B86-DC0C-4120-96FA-2956EC5C5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E533-7FD7-4E18-8ECF-0C52BC2DD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76F2-C6E2-411D-A096-8701F21CE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5203-11D5-40AE-9B71-DF3FF5364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C244-B638-4897-BC9D-4193057B54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83DA2-DB49-45C6-82C9-47D06A155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398A-B457-409D-B9EE-94CA82712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A23E-210F-43BD-862F-4A41D9D6F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6B23-24F6-43CA-868B-586A29F6D4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6935-6479-4676-AD2B-0ADF03B393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1962-18AD-4EA8-A54F-146751ECC4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12C99-DC57-4D64-AD5C-852277792B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D127-2231-4CB3-BDF5-7FD7CE43F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5178" name="Picture 58" descr="dotfhwa2"/>
            <p:cNvPicPr>
              <a:picLocks noChangeAspect="1" noChangeArrowheads="1"/>
            </p:cNvPicPr>
            <p:nvPr/>
          </p:nvPicPr>
          <p:blipFill>
            <a:blip r:embed="rId2" cstate="print"/>
            <a:srcRect r="74147"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</p:spPr>
        </p:pic>
        <p:pic>
          <p:nvPicPr>
            <p:cNvPr id="5179" name="Picture 59" descr="dotfhwa2"/>
            <p:cNvPicPr preferRelativeResize="0">
              <a:picLocks noChangeArrowheads="1"/>
            </p:cNvPicPr>
            <p:nvPr/>
          </p:nvPicPr>
          <p:blipFill>
            <a:blip r:embed="rId2" cstate="print"/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</p:spPr>
        </p:pic>
        <p:grpSp>
          <p:nvGrpSpPr>
            <p:cNvPr id="5180" name="Group 60"/>
            <p:cNvGrpSpPr>
              <a:grpSpLocks/>
            </p:cNvGrpSpPr>
            <p:nvPr/>
          </p:nvGrpSpPr>
          <p:grpSpPr bwMode="auto">
            <a:xfrm>
              <a:off x="452" y="3461"/>
              <a:ext cx="1324" cy="121"/>
              <a:chOff x="192" y="2592"/>
              <a:chExt cx="3840" cy="351"/>
            </a:xfrm>
          </p:grpSpPr>
          <p:pic>
            <p:nvPicPr>
              <p:cNvPr id="5181" name="Picture 61" descr="dotfhwa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</p:spPr>
          </p:pic>
          <p:pic>
            <p:nvPicPr>
              <p:cNvPr id="5182" name="Picture 62" descr="dotfhwa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24" t="60791" r="13725" b="-4559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83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76200" y="304800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TURNER-FAIRBANK HIGHWAY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875533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480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16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1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59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713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73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20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544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139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71600"/>
            <a:ext cx="20955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1341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173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71600"/>
            <a:ext cx="838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286000"/>
            <a:ext cx="38481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2286000"/>
            <a:ext cx="38481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267200"/>
            <a:ext cx="38481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4267200"/>
            <a:ext cx="38481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592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8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286000"/>
            <a:ext cx="38481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91100" y="2286000"/>
            <a:ext cx="3848100" cy="381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86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Text Box 4"/>
          <p:cNvSpPr txBox="1">
            <a:spLocks noChangeArrowheads="1"/>
          </p:cNvSpPr>
          <p:nvPr userDrawn="1"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 sz="1400" b="1"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 sz="1400" b="1">
              <a:latin typeface="Arial" charset="0"/>
            </a:endParaRPr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1033" name="Picture 7" descr="dotfhwa2"/>
            <p:cNvPicPr>
              <a:picLocks noChangeAspect="1" noChangeArrowheads="1"/>
            </p:cNvPicPr>
            <p:nvPr/>
          </p:nvPicPr>
          <p:blipFill>
            <a:blip r:embed="rId14" cstate="print"/>
            <a:srcRect r="74147"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8" descr="dotfhwa2"/>
            <p:cNvPicPr preferRelativeResize="0">
              <a:picLocks noChangeArrowheads="1"/>
            </p:cNvPicPr>
            <p:nvPr/>
          </p:nvPicPr>
          <p:blipFill>
            <a:blip r:embed="rId14" cstate="print"/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452" y="3461"/>
              <a:ext cx="1324" cy="121"/>
              <a:chOff x="192" y="2592"/>
              <a:chExt cx="3840" cy="351"/>
            </a:xfrm>
          </p:grpSpPr>
          <p:pic>
            <p:nvPicPr>
              <p:cNvPr id="1036" name="Picture 10" descr="dotfhwa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1" descr="dotfhwa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25224" t="60791" r="13725" b="-4559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0"/>
            <a:ext cx="2438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 userDrawn="1"/>
        </p:nvSpPr>
        <p:spPr bwMode="auto">
          <a:xfrm>
            <a:off x="76200" y="304800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</a:rPr>
              <a:t>TURNER-FAIRBANK HIGHWAY RESEARCH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9809D7C-DD51-407E-8C84-ED8EC2B28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86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6081713"/>
            <a:ext cx="9144000" cy="776287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99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304800" y="6108700"/>
            <a:ext cx="1447800" cy="568325"/>
            <a:chOff x="422" y="2984"/>
            <a:chExt cx="1354" cy="598"/>
          </a:xfrm>
        </p:grpSpPr>
        <p:pic>
          <p:nvPicPr>
            <p:cNvPr id="1057" name="Picture 33" descr="dotfhwa2"/>
            <p:cNvPicPr>
              <a:picLocks noChangeAspect="1" noChangeArrowheads="1"/>
            </p:cNvPicPr>
            <p:nvPr/>
          </p:nvPicPr>
          <p:blipFill>
            <a:blip r:embed="rId15" cstate="print"/>
            <a:srcRect r="74147"/>
            <a:stretch>
              <a:fillRect/>
            </a:stretch>
          </p:blipFill>
          <p:spPr bwMode="auto">
            <a:xfrm>
              <a:off x="422" y="2984"/>
              <a:ext cx="287" cy="299"/>
            </a:xfrm>
            <a:prstGeom prst="rect">
              <a:avLst/>
            </a:prstGeom>
            <a:noFill/>
          </p:spPr>
        </p:pic>
        <p:pic>
          <p:nvPicPr>
            <p:cNvPr id="1058" name="Picture 34" descr="dotfhwa2"/>
            <p:cNvPicPr preferRelativeResize="0">
              <a:picLocks noChangeArrowheads="1"/>
            </p:cNvPicPr>
            <p:nvPr/>
          </p:nvPicPr>
          <p:blipFill>
            <a:blip r:embed="rId15" cstate="print"/>
            <a:srcRect l="25108" t="5486" b="71315"/>
            <a:stretch>
              <a:fillRect/>
            </a:stretch>
          </p:blipFill>
          <p:spPr bwMode="auto">
            <a:xfrm>
              <a:off x="422" y="3313"/>
              <a:ext cx="1268" cy="120"/>
            </a:xfrm>
            <a:prstGeom prst="rect">
              <a:avLst/>
            </a:prstGeom>
            <a:noFill/>
          </p:spPr>
        </p:pic>
        <p:grpSp>
          <p:nvGrpSpPr>
            <p:cNvPr id="1059" name="Group 35"/>
            <p:cNvGrpSpPr>
              <a:grpSpLocks/>
            </p:cNvGrpSpPr>
            <p:nvPr/>
          </p:nvGrpSpPr>
          <p:grpSpPr bwMode="auto">
            <a:xfrm>
              <a:off x="452" y="3461"/>
              <a:ext cx="1324" cy="121"/>
              <a:chOff x="192" y="2592"/>
              <a:chExt cx="3840" cy="351"/>
            </a:xfrm>
          </p:grpSpPr>
          <p:pic>
            <p:nvPicPr>
              <p:cNvPr id="1060" name="Picture 36" descr="dotfhwa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5807" t="25751" b="38249"/>
              <a:stretch>
                <a:fillRect/>
              </a:stretch>
            </p:blipFill>
            <p:spPr bwMode="auto">
              <a:xfrm>
                <a:off x="192" y="2592"/>
                <a:ext cx="2208" cy="288"/>
              </a:xfrm>
              <a:prstGeom prst="rect">
                <a:avLst/>
              </a:prstGeom>
              <a:noFill/>
            </p:spPr>
          </p:pic>
          <p:pic>
            <p:nvPicPr>
              <p:cNvPr id="1061" name="Picture 37" descr="dotfhwa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5224" t="60791" r="13725" b="-4559"/>
              <a:stretch>
                <a:fillRect/>
              </a:stretch>
            </p:blipFill>
            <p:spPr bwMode="auto">
              <a:xfrm>
                <a:off x="2304" y="2592"/>
                <a:ext cx="1728" cy="35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05600" y="0"/>
            <a:ext cx="2438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76200" y="304800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TURNER-FAIRBANK HIGHWAY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0831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4D6AD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4D6AD"/>
        </a:buClr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D6AD"/>
        </a:buClr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jpeg"/><Relationship Id="rId18" Type="http://schemas.microsoft.com/office/2007/relationships/hdphoto" Target="../media/hdphoto3.wdp"/><Relationship Id="rId3" Type="http://schemas.openxmlformats.org/officeDocument/2006/relationships/image" Target="../media/image3.jpeg"/><Relationship Id="rId21" Type="http://schemas.openxmlformats.org/officeDocument/2006/relationships/image" Target="../media/image17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microsoft.com/office/2007/relationships/hdphoto" Target="../media/hdphoto4.wdp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jpeg"/><Relationship Id="rId23" Type="http://schemas.openxmlformats.org/officeDocument/2006/relationships/image" Target="../media/image19.jpeg"/><Relationship Id="rId10" Type="http://schemas.openxmlformats.org/officeDocument/2006/relationships/image" Target="../media/image8.jpeg"/><Relationship Id="rId19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Relationship Id="rId2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5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23" Type="http://schemas.openxmlformats.org/officeDocument/2006/relationships/image" Target="../media/image47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Relationship Id="rId2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/>
          <p:cNvSpPr/>
          <p:nvPr/>
        </p:nvSpPr>
        <p:spPr bwMode="auto">
          <a:xfrm>
            <a:off x="3429000" y="2362200"/>
            <a:ext cx="2438400" cy="4419600"/>
          </a:xfrm>
          <a:prstGeom prst="rect">
            <a:avLst/>
          </a:prstGeom>
          <a:solidFill>
            <a:srgbClr val="0070C0">
              <a:alpha val="50000"/>
            </a:srgbClr>
          </a:solidFill>
          <a:ln w="9525" cap="flat" cmpd="sng" algn="ctr">
            <a:solidFill>
              <a:srgbClr val="000000">
                <a:alpha val="4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5" name="Round Single Corner Rectangle 74"/>
          <p:cNvSpPr/>
          <p:nvPr/>
        </p:nvSpPr>
        <p:spPr>
          <a:xfrm>
            <a:off x="4114800" y="6019799"/>
            <a:ext cx="1645672" cy="723901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Rachel James</a:t>
            </a:r>
          </a:p>
        </p:txBody>
      </p:sp>
      <p:pic>
        <p:nvPicPr>
          <p:cNvPr id="1026" name="Picture 2" descr="\\DOTHQEWFS101\VDI_User_Profiles\Rachel.James\Desktop\james_headshot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b="18852"/>
          <a:stretch/>
        </p:blipFill>
        <p:spPr bwMode="auto">
          <a:xfrm>
            <a:off x="4214472" y="6064281"/>
            <a:ext cx="443813" cy="63191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Rectangle 202"/>
          <p:cNvSpPr/>
          <p:nvPr/>
        </p:nvSpPr>
        <p:spPr bwMode="auto">
          <a:xfrm>
            <a:off x="6248400" y="2362200"/>
            <a:ext cx="2514600" cy="4419600"/>
          </a:xfrm>
          <a:prstGeom prst="rect">
            <a:avLst/>
          </a:prstGeom>
          <a:solidFill>
            <a:srgbClr val="0070C0">
              <a:alpha val="50000"/>
            </a:srgbClr>
          </a:solidFill>
          <a:ln w="9525" cap="flat" cmpd="sng" algn="ctr">
            <a:solidFill>
              <a:srgbClr val="000000">
                <a:alpha val="4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09600" y="2362200"/>
            <a:ext cx="2438400" cy="4419600"/>
          </a:xfrm>
          <a:prstGeom prst="rect">
            <a:avLst/>
          </a:prstGeom>
          <a:solidFill>
            <a:srgbClr val="0070C0">
              <a:alpha val="50000"/>
            </a:srgbClr>
          </a:solidFill>
          <a:ln w="9525" cap="flat" cmpd="sng" algn="ctr">
            <a:solidFill>
              <a:srgbClr val="000000">
                <a:alpha val="4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505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b="1" dirty="0"/>
              <a:t>Turner-Fairbank Highway Research Center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Office of Operations Research &amp; Development</a:t>
            </a:r>
            <a:br>
              <a:rPr lang="en-US" sz="2000" b="1" dirty="0"/>
            </a:br>
            <a:endParaRPr lang="en-US" sz="1800" b="1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5200" y="1143000"/>
            <a:ext cx="2038349" cy="762000"/>
            <a:chOff x="6324600" y="533400"/>
            <a:chExt cx="2038349" cy="762000"/>
          </a:xfrm>
        </p:grpSpPr>
        <p:sp>
          <p:nvSpPr>
            <p:cNvPr id="76" name="Round Single Corner Rectangle 75"/>
            <p:cNvSpPr/>
            <p:nvPr/>
          </p:nvSpPr>
          <p:spPr>
            <a:xfrm>
              <a:off x="6324600" y="533400"/>
              <a:ext cx="2038349" cy="762000"/>
            </a:xfrm>
            <a:prstGeom prst="round1Rect">
              <a:avLst>
                <a:gd name="adj" fmla="val 23334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31520" tIns="45720" rIns="45720" bIns="0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84D6AD"/>
                </a:buClr>
              </a:pPr>
              <a:r>
                <a:rPr lang="en-US" sz="10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Technical Director</a:t>
              </a:r>
              <a:endParaRPr lang="en-US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buClr>
                  <a:srgbClr val="84D6AD"/>
                </a:buClr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Robert Ferlis</a:t>
              </a:r>
            </a:p>
            <a:p>
              <a:pPr>
                <a:spcBef>
                  <a:spcPct val="20000"/>
                </a:spcBef>
                <a:buClr>
                  <a:srgbClr val="84D6AD"/>
                </a:buClr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HRDO-02</a:t>
              </a:r>
            </a:p>
          </p:txBody>
        </p:sp>
        <p:pic>
          <p:nvPicPr>
            <p:cNvPr id="77" name="Picture 1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09600"/>
              <a:ext cx="484900" cy="6096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78" name="Round Single Corner Rectangle 77"/>
          <p:cNvSpPr/>
          <p:nvPr/>
        </p:nvSpPr>
        <p:spPr>
          <a:xfrm>
            <a:off x="762000" y="2819400"/>
            <a:ext cx="2038349" cy="7620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/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Team Leader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Dale Thompson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HRDO-10	</a:t>
            </a:r>
          </a:p>
        </p:txBody>
      </p:sp>
      <p:sp>
        <p:nvSpPr>
          <p:cNvPr id="82" name="Round Single Corner Rectangle 81"/>
          <p:cNvSpPr/>
          <p:nvPr/>
        </p:nvSpPr>
        <p:spPr>
          <a:xfrm>
            <a:off x="3505200" y="2819400"/>
            <a:ext cx="2038349" cy="7620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Team Leader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Joe Bared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HRDO-20</a:t>
            </a:r>
          </a:p>
        </p:txBody>
      </p:sp>
      <p:sp>
        <p:nvSpPr>
          <p:cNvPr id="86" name="Round Single Corner Rectangle 85"/>
          <p:cNvSpPr/>
          <p:nvPr/>
        </p:nvSpPr>
        <p:spPr>
          <a:xfrm>
            <a:off x="1295400" y="3695700"/>
            <a:ext cx="1672738" cy="722709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/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 Obenberger </a:t>
            </a:r>
          </a:p>
        </p:txBody>
      </p:sp>
      <p:sp>
        <p:nvSpPr>
          <p:cNvPr id="89" name="Round Single Corner Rectangle 88"/>
          <p:cNvSpPr/>
          <p:nvPr/>
        </p:nvSpPr>
        <p:spPr>
          <a:xfrm>
            <a:off x="6396038" y="2867242"/>
            <a:ext cx="2038349" cy="7620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Team Leader</a:t>
            </a:r>
            <a:endParaRPr lang="en-US" sz="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 McHale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HRDO-30</a:t>
            </a:r>
          </a:p>
        </p:txBody>
      </p:sp>
      <p:sp>
        <p:nvSpPr>
          <p:cNvPr id="98" name="Round Single Corner Rectangle 97"/>
          <p:cNvSpPr/>
          <p:nvPr/>
        </p:nvSpPr>
        <p:spPr>
          <a:xfrm>
            <a:off x="6934200" y="5486400"/>
            <a:ext cx="1676400" cy="6858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Govind Vadakpat</a:t>
            </a:r>
          </a:p>
        </p:txBody>
      </p:sp>
      <p:sp>
        <p:nvSpPr>
          <p:cNvPr id="100" name="Round Single Corner Rectangle 99"/>
          <p:cNvSpPr/>
          <p:nvPr/>
        </p:nvSpPr>
        <p:spPr>
          <a:xfrm>
            <a:off x="6934204" y="4595093"/>
            <a:ext cx="1676400" cy="6858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Osman Altan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4572000" y="9144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ound Single Corner Rectangle 101"/>
          <p:cNvSpPr/>
          <p:nvPr/>
        </p:nvSpPr>
        <p:spPr>
          <a:xfrm>
            <a:off x="4114800" y="3635410"/>
            <a:ext cx="1676400" cy="6858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Peter Huang</a:t>
            </a:r>
          </a:p>
        </p:txBody>
      </p:sp>
      <p:sp>
        <p:nvSpPr>
          <p:cNvPr id="103" name="Round Single Corner Rectangle 102"/>
          <p:cNvSpPr/>
          <p:nvPr/>
        </p:nvSpPr>
        <p:spPr>
          <a:xfrm>
            <a:off x="4144270" y="4495800"/>
            <a:ext cx="1676400" cy="6858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Randy VanGorder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ound Single Corner Rectangle 103"/>
          <p:cNvSpPr/>
          <p:nvPr/>
        </p:nvSpPr>
        <p:spPr>
          <a:xfrm>
            <a:off x="6934200" y="3748884"/>
            <a:ext cx="1676400" cy="6858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Deborah Curtis</a:t>
            </a: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1676400" y="2209798"/>
            <a:ext cx="571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6" name="Picture 1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3245" y="3703365"/>
            <a:ext cx="457200" cy="549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1" name="Rectangle 140"/>
          <p:cNvSpPr/>
          <p:nvPr/>
        </p:nvSpPr>
        <p:spPr>
          <a:xfrm>
            <a:off x="609600" y="2362200"/>
            <a:ext cx="243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/>
                <a:solidFill>
                  <a:srgbClr val="FFFFFF"/>
                </a:solidFill>
                <a:latin typeface="Arial" charset="0"/>
              </a:rPr>
              <a:t>Transportation Enabling </a:t>
            </a:r>
          </a:p>
          <a:p>
            <a:pPr algn="ctr"/>
            <a:r>
              <a:rPr lang="en-US" sz="1200" b="1" dirty="0">
                <a:ln/>
                <a:solidFill>
                  <a:srgbClr val="FFFFFF"/>
                </a:solidFill>
                <a:latin typeface="Arial" charset="0"/>
              </a:rPr>
              <a:t>Technologies Team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3200400" y="2362200"/>
            <a:ext cx="2895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/>
                <a:solidFill>
                  <a:srgbClr val="FFFFFF"/>
                </a:solidFill>
                <a:latin typeface="Arial" charset="0"/>
              </a:rPr>
              <a:t>Transportation Operations </a:t>
            </a:r>
          </a:p>
          <a:p>
            <a:pPr algn="ctr"/>
            <a:r>
              <a:rPr lang="en-US" sz="1200" b="1" dirty="0">
                <a:ln/>
                <a:solidFill>
                  <a:srgbClr val="FFFFFF"/>
                </a:solidFill>
                <a:latin typeface="Arial" charset="0"/>
              </a:rPr>
              <a:t>Concepts and Analysis Team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096000" y="2362200"/>
            <a:ext cx="2743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/>
                <a:solidFill>
                  <a:srgbClr val="FFFFFF"/>
                </a:solidFill>
                <a:latin typeface="Arial" charset="0"/>
              </a:rPr>
              <a:t>Transportation Operations </a:t>
            </a:r>
          </a:p>
          <a:p>
            <a:pPr algn="ctr"/>
            <a:r>
              <a:rPr lang="en-US" sz="1200" b="1" dirty="0">
                <a:ln/>
                <a:solidFill>
                  <a:srgbClr val="FFFFFF"/>
                </a:solidFill>
                <a:latin typeface="Arial" charset="0"/>
              </a:rPr>
              <a:t>Applications Team</a:t>
            </a:r>
          </a:p>
        </p:txBody>
      </p:sp>
      <p:cxnSp>
        <p:nvCxnSpPr>
          <p:cNvPr id="207" name="Straight Connector 206"/>
          <p:cNvCxnSpPr/>
          <p:nvPr/>
        </p:nvCxnSpPr>
        <p:spPr bwMode="auto">
          <a:xfrm flipH="1">
            <a:off x="6553200" y="3581400"/>
            <a:ext cx="2" cy="2247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>
            <a:off x="3733800" y="3635410"/>
            <a:ext cx="0" cy="26129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6553200" y="3962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>
            <a:off x="6553200" y="4926142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>
            <a:off x="3733800" y="3962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>
            <a:off x="3733800" y="48006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>
            <a:off x="3733800" y="55245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>
            <a:off x="914400" y="3962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>
            <a:off x="914400" y="48006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 rot="16200000" flipH="1">
            <a:off x="1600200" y="2285999"/>
            <a:ext cx="15240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 rot="5400000">
            <a:off x="7315200" y="2285999"/>
            <a:ext cx="1524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>
            <a:off x="5543549" y="1600200"/>
            <a:ext cx="5524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5" name="Group 234"/>
          <p:cNvGrpSpPr/>
          <p:nvPr/>
        </p:nvGrpSpPr>
        <p:grpSpPr>
          <a:xfrm>
            <a:off x="6096000" y="1143000"/>
            <a:ext cx="2057400" cy="762000"/>
            <a:chOff x="6096000" y="1143000"/>
            <a:chExt cx="2057400" cy="762000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6096000" y="1143000"/>
              <a:ext cx="2057400" cy="762000"/>
            </a:xfrm>
            <a:prstGeom prst="round1Rect">
              <a:avLst>
                <a:gd name="adj" fmla="val 23334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31520" tIns="45720" rIns="45720" bIns="0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84D6AD"/>
                </a:buClr>
              </a:pPr>
              <a:r>
                <a:rPr lang="en-US" sz="10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Administrative Assistant</a:t>
              </a:r>
              <a:endParaRPr lang="en-US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buClr>
                  <a:srgbClr val="84D6AD"/>
                </a:buClr>
              </a:pP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20000"/>
                </a:spcBef>
                <a:buClr>
                  <a:srgbClr val="84D6AD"/>
                </a:buClr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Janet Klein</a:t>
              </a:r>
            </a:p>
          </p:txBody>
        </p:sp>
        <p:pic>
          <p:nvPicPr>
            <p:cNvPr id="65" name="Picture 1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209675"/>
              <a:ext cx="585887" cy="62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70" name="Straight Connector 69"/>
          <p:cNvCxnSpPr/>
          <p:nvPr/>
        </p:nvCxnSpPr>
        <p:spPr bwMode="auto">
          <a:xfrm>
            <a:off x="914400" y="3609529"/>
            <a:ext cx="0" cy="21054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15" y="4648200"/>
            <a:ext cx="555885" cy="555885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 bwMode="auto">
          <a:xfrm>
            <a:off x="914400" y="5698067"/>
            <a:ext cx="4137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30" y="2841882"/>
            <a:ext cx="590740" cy="68919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59" y="2903092"/>
            <a:ext cx="6223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62" y="3810000"/>
            <a:ext cx="457293" cy="5669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1" name="Straight Connector 70"/>
          <p:cNvCxnSpPr>
            <a:endCxn id="98" idx="1"/>
          </p:cNvCxnSpPr>
          <p:nvPr/>
        </p:nvCxnSpPr>
        <p:spPr bwMode="auto">
          <a:xfrm>
            <a:off x="6553200" y="58293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59" y="4641613"/>
            <a:ext cx="555885" cy="555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2" y="5533148"/>
            <a:ext cx="551609" cy="551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00" name="Rectangle 82"/>
          <p:cNvSpPr>
            <a:spLocks noChangeArrowheads="1"/>
          </p:cNvSpPr>
          <p:nvPr/>
        </p:nvSpPr>
        <p:spPr bwMode="auto">
          <a:xfrm>
            <a:off x="1824038" y="-2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1" name="Round Single Corner Rectangle 60"/>
          <p:cNvSpPr/>
          <p:nvPr/>
        </p:nvSpPr>
        <p:spPr>
          <a:xfrm>
            <a:off x="1291738" y="4511698"/>
            <a:ext cx="1676400" cy="685800"/>
          </a:xfrm>
          <a:prstGeom prst="round1Rect">
            <a:avLst>
              <a:gd name="adj" fmla="val 23334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Mohammed Yousuf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4747" y="6599474"/>
            <a:ext cx="6639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As of 08/10/2016</a:t>
            </a: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562475" y="1905000"/>
            <a:ext cx="9525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4572000" y="2209800"/>
            <a:ext cx="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76200" y="1200090"/>
            <a:ext cx="3276600" cy="40011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“Driving Future Highways”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51" y="3802606"/>
            <a:ext cx="494749" cy="541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18" y="255457"/>
            <a:ext cx="555885" cy="555885"/>
          </a:xfrm>
          <a:prstGeom prst="rect">
            <a:avLst/>
          </a:prstGeom>
        </p:spPr>
      </p:pic>
      <p:sp>
        <p:nvSpPr>
          <p:cNvPr id="80" name="Round Single Corner Rectangle 79"/>
          <p:cNvSpPr/>
          <p:nvPr/>
        </p:nvSpPr>
        <p:spPr>
          <a:xfrm>
            <a:off x="4114800" y="5334000"/>
            <a:ext cx="1645672" cy="59117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Chris Melson</a:t>
            </a:r>
          </a:p>
        </p:txBody>
      </p:sp>
      <p:sp>
        <p:nvSpPr>
          <p:cNvPr id="58" name="Round Single Corner Rectangle 57"/>
          <p:cNvSpPr/>
          <p:nvPr/>
        </p:nvSpPr>
        <p:spPr>
          <a:xfrm>
            <a:off x="3520181" y="200025"/>
            <a:ext cx="2023368" cy="790575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Director</a:t>
            </a: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Brian Cronin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2" y="4511698"/>
            <a:ext cx="452842" cy="6106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4338" r="22840" b="11497"/>
          <a:stretch/>
        </p:blipFill>
        <p:spPr>
          <a:xfrm>
            <a:off x="791666" y="2841882"/>
            <a:ext cx="442878" cy="7103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8" t="5158" r="20893" b="18326"/>
          <a:stretch/>
        </p:blipFill>
        <p:spPr>
          <a:xfrm>
            <a:off x="1323608" y="4542533"/>
            <a:ext cx="532065" cy="62413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09" y="207580"/>
            <a:ext cx="496539" cy="744809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 bwMode="auto">
          <a:xfrm>
            <a:off x="3733800" y="55245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733800" y="6248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Picture 2" descr="H:\DOCUMENTS\Person\PHOTOS\TEAM -Office\2 - Melson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3032" r="26293" b="26146"/>
          <a:stretch/>
        </p:blipFill>
        <p:spPr bwMode="auto">
          <a:xfrm>
            <a:off x="4190732" y="5342965"/>
            <a:ext cx="419368" cy="573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ound Single Corner Rectangle 100"/>
          <p:cNvSpPr/>
          <p:nvPr/>
        </p:nvSpPr>
        <p:spPr>
          <a:xfrm>
            <a:off x="1315141" y="5334000"/>
            <a:ext cx="1676400" cy="685800"/>
          </a:xfrm>
          <a:prstGeom prst="round1Rect">
            <a:avLst>
              <a:gd name="adj" fmla="val 233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31520" tIns="45720" rIns="4572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84D6AD"/>
              </a:buClr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Taylor Lochrane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50" y="5369475"/>
            <a:ext cx="558552" cy="567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194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Turner-Fairbank Highway Research Center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r>
              <a:rPr lang="en-US" sz="2800" b="1" dirty="0"/>
              <a:t> of Operations Research &amp; Development</a:t>
            </a:r>
          </a:p>
        </p:txBody>
      </p:sp>
      <p:sp>
        <p:nvSpPr>
          <p:cNvPr id="4100" name="Rectangle 82"/>
          <p:cNvSpPr>
            <a:spLocks noChangeArrowheads="1"/>
          </p:cNvSpPr>
          <p:nvPr/>
        </p:nvSpPr>
        <p:spPr bwMode="auto">
          <a:xfrm>
            <a:off x="1824038" y="-2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597134"/>
            <a:ext cx="593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As of 10/30/15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800562" y="1226403"/>
            <a:ext cx="5590838" cy="830997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latin typeface="+mj-lt"/>
              </a:rPr>
              <a:t>Transportation Enabling Technologies Team</a:t>
            </a:r>
          </a:p>
          <a:p>
            <a:pPr algn="ctr"/>
            <a:r>
              <a:rPr lang="en-US" sz="2400" b="1" dirty="0">
                <a:ln/>
                <a:latin typeface="+mj-lt"/>
              </a:rPr>
              <a:t>“Technologies To Enable the Future”</a:t>
            </a:r>
          </a:p>
        </p:txBody>
      </p:sp>
      <p:cxnSp>
        <p:nvCxnSpPr>
          <p:cNvPr id="223" name="Straight Connector 222"/>
          <p:cNvCxnSpPr/>
          <p:nvPr/>
        </p:nvCxnSpPr>
        <p:spPr bwMode="auto">
          <a:xfrm>
            <a:off x="-5644105" y="5161776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>
            <a:off x="-5720305" y="5530334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-5034505" y="3805863"/>
            <a:ext cx="0" cy="27912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-5943600" y="5911334"/>
            <a:ext cx="4137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20854" y="5068420"/>
            <a:ext cx="1690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Mohammed Yousuf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879828" y="3172369"/>
            <a:ext cx="1396536" cy="2157892"/>
            <a:chOff x="6400800" y="2276354"/>
            <a:chExt cx="1396536" cy="21578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84" y="2276354"/>
              <a:ext cx="1371167" cy="17717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4" name="TextBox 83"/>
            <p:cNvSpPr txBox="1"/>
            <p:nvPr/>
          </p:nvSpPr>
          <p:spPr>
            <a:xfrm>
              <a:off x="6400800" y="4095692"/>
              <a:ext cx="1396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Jon Obenberger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67692" y="4193229"/>
            <a:ext cx="139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Dale Thompson</a:t>
            </a:r>
          </a:p>
          <a:p>
            <a:pPr algn="ctr"/>
            <a:r>
              <a:rPr lang="en-US" sz="1600" dirty="0"/>
              <a:t>Team Leader</a:t>
            </a:r>
          </a:p>
          <a:p>
            <a:pPr algn="ctr"/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56667" y="6485584"/>
            <a:ext cx="137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Taylor Lochrane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06" y="4816115"/>
            <a:ext cx="1219200" cy="1649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9" t="5175" r="12342" b="10030"/>
          <a:stretch/>
        </p:blipFill>
        <p:spPr>
          <a:xfrm>
            <a:off x="1425221" y="3175232"/>
            <a:ext cx="1617849" cy="18489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3762" r="8657" b="3762"/>
          <a:stretch/>
        </p:blipFill>
        <p:spPr>
          <a:xfrm>
            <a:off x="3625438" y="2308676"/>
            <a:ext cx="1640336" cy="191247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0185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Turner-Fairbank Highway Research Center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r>
              <a:rPr lang="en-US" sz="2800" b="1" dirty="0"/>
              <a:t> of Operations Research &amp; Development</a:t>
            </a:r>
          </a:p>
        </p:txBody>
      </p:sp>
      <p:sp>
        <p:nvSpPr>
          <p:cNvPr id="4100" name="Rectangle 82"/>
          <p:cNvSpPr>
            <a:spLocks noChangeArrowheads="1"/>
          </p:cNvSpPr>
          <p:nvPr/>
        </p:nvSpPr>
        <p:spPr bwMode="auto">
          <a:xfrm>
            <a:off x="1824038" y="-2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597134"/>
            <a:ext cx="6639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As of 08/10/2016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800562" y="1226403"/>
            <a:ext cx="5590838" cy="830997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FFFF"/>
                </a:solidFill>
                <a:latin typeface="Arial Narrow"/>
              </a:rPr>
              <a:t>Transportation Concepts and Analysis Team</a:t>
            </a:r>
          </a:p>
          <a:p>
            <a:pPr algn="ctr"/>
            <a:r>
              <a:rPr lang="en-US" sz="2400" b="1" i="1" dirty="0">
                <a:ln/>
                <a:solidFill>
                  <a:srgbClr val="FFFFFF"/>
                </a:solidFill>
                <a:latin typeface="Arial Narrow"/>
              </a:rPr>
              <a:t>“Turning “What Ifs” into “Here’s How”</a:t>
            </a:r>
          </a:p>
        </p:txBody>
      </p:sp>
      <p:cxnSp>
        <p:nvCxnSpPr>
          <p:cNvPr id="223" name="Straight Connector 222"/>
          <p:cNvCxnSpPr/>
          <p:nvPr/>
        </p:nvCxnSpPr>
        <p:spPr bwMode="auto">
          <a:xfrm>
            <a:off x="-5644105" y="5161776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>
            <a:off x="-5720305" y="5530334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-5034505" y="3805863"/>
            <a:ext cx="0" cy="27912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-5943600" y="5911334"/>
            <a:ext cx="4137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81397" y="4324663"/>
            <a:ext cx="161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Randy </a:t>
            </a:r>
            <a:r>
              <a:rPr lang="en-US" sz="1600" dirty="0" err="1"/>
              <a:t>VanGorder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2507474" y="649043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Chris Melson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2852" y="4238506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Peter Huang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67692" y="4220633"/>
            <a:ext cx="139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Joe Bared</a:t>
            </a:r>
          </a:p>
          <a:p>
            <a:pPr algn="ctr"/>
            <a:r>
              <a:rPr lang="en-US" sz="1600" dirty="0"/>
              <a:t>Team Leader</a:t>
            </a:r>
          </a:p>
          <a:p>
            <a:pPr algn="ctr"/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1174" y="6519446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Rachel James</a:t>
            </a:r>
          </a:p>
        </p:txBody>
      </p:sp>
      <p:pic>
        <p:nvPicPr>
          <p:cNvPr id="21" name="Picture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214" y="2434486"/>
            <a:ext cx="1474907" cy="178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0" y="2396998"/>
            <a:ext cx="1374497" cy="185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44" y="2161004"/>
            <a:ext cx="1755578" cy="19202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074" name="Picture 2" descr="\\DOTHQEWFS101\VDI_User_Profiles\Rachel.James\Desktop\james_headshot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b="20865"/>
          <a:stretch/>
        </p:blipFill>
        <p:spPr bwMode="auto">
          <a:xfrm>
            <a:off x="5402782" y="4853458"/>
            <a:ext cx="1137452" cy="163698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:\DOCUMENTS\Person\PHOTOS\TEAM -Office\2 - Mels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3032" r="26293" b="26146"/>
          <a:stretch/>
        </p:blipFill>
        <p:spPr bwMode="auto">
          <a:xfrm>
            <a:off x="2619698" y="4848335"/>
            <a:ext cx="1157587" cy="15823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5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Turner-Fairbank Highway Research Center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r>
              <a:rPr lang="en-US" sz="2800" b="1" dirty="0"/>
              <a:t> of Operations Research &amp; Development</a:t>
            </a:r>
          </a:p>
        </p:txBody>
      </p:sp>
      <p:sp>
        <p:nvSpPr>
          <p:cNvPr id="4100" name="Rectangle 82"/>
          <p:cNvSpPr>
            <a:spLocks noChangeArrowheads="1"/>
          </p:cNvSpPr>
          <p:nvPr/>
        </p:nvSpPr>
        <p:spPr bwMode="auto">
          <a:xfrm>
            <a:off x="1824038" y="-2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4D6AD"/>
              </a:buClr>
            </a:pPr>
            <a:endParaRPr lang="en-US" sz="180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597134"/>
            <a:ext cx="593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As of 10/30/15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79550" y="5029200"/>
            <a:ext cx="1145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Osman Altan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7057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4D6AD"/>
              </a:buClr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923700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Deborah Curtis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2312" y="3834825"/>
            <a:ext cx="1571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Gene McHale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Team Leader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8" y="2041774"/>
            <a:ext cx="1600200" cy="18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3200400"/>
            <a:ext cx="2191773" cy="1643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02955" y="1143000"/>
            <a:ext cx="5940845" cy="83099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latin typeface="Arial Narrow"/>
              </a:rPr>
              <a:t>Transportation Operations Applications Team</a:t>
            </a:r>
          </a:p>
          <a:p>
            <a:pPr algn="ctr"/>
            <a:r>
              <a:rPr lang="en-US" sz="2400" b="1" i="1" dirty="0">
                <a:ln/>
                <a:latin typeface="Arial Narrow"/>
              </a:rPr>
              <a:t>“From The Laboratory to Deployment”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2216" y="6302165"/>
            <a:ext cx="1459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Govind</a:t>
            </a:r>
            <a:r>
              <a:rPr lang="en-US" sz="1600" dirty="0">
                <a:solidFill>
                  <a:srgbClr val="FFFFFF"/>
                </a:solidFill>
              </a:rPr>
              <a:t> Vadakpat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724400"/>
            <a:ext cx="1558715" cy="155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00400"/>
            <a:ext cx="1839695" cy="1839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837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0" y="-179336"/>
            <a:ext cx="9144000" cy="7037336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D6AD"/>
              </a:buClr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180" y="1878076"/>
            <a:ext cx="314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Yi Zhao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NRC Post Doc Research Associate</a:t>
            </a:r>
          </a:p>
          <a:p>
            <a:pPr marL="2286000" lvl="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Beijing </a:t>
            </a:r>
            <a:r>
              <a:rPr lang="en-US" sz="1000" kern="0" dirty="0" err="1">
                <a:solidFill>
                  <a:srgbClr val="FFFFFF"/>
                </a:solidFill>
              </a:rPr>
              <a:t>Jiaotong</a:t>
            </a:r>
            <a:r>
              <a:rPr lang="en-US" sz="1000" kern="0" dirty="0">
                <a:solidFill>
                  <a:srgbClr val="FFFFFF"/>
                </a:solidFill>
              </a:rPr>
              <a:t> University </a:t>
            </a:r>
          </a:p>
          <a:p>
            <a:pPr marL="2286000" lvl="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(December 2015 – Present)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0845" y="3513135"/>
            <a:ext cx="311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60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Austin Angulo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Research Fellow (GRF)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Maryland 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(August 2016 – Present)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5367" y="438106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Pavle Bujanovic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Research Fellow (GRF)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The University of Texas at Austin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(August 2016 – Present 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0" y="-36208"/>
            <a:ext cx="9144000" cy="722008"/>
          </a:xfrm>
          <a:prstGeom prst="rect">
            <a:avLst/>
          </a:prstGeom>
          <a:solidFill>
            <a:srgbClr val="1E4649">
              <a:alpha val="50196"/>
            </a:srgbClr>
          </a:solidFill>
          <a:ln w="9525" cap="flat" cmpd="sng" algn="ctr">
            <a:solidFill>
              <a:srgbClr val="000000">
                <a:alpha val="4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800" dirty="0"/>
              <a:t>Visiting Researchers</a:t>
            </a:r>
            <a:br>
              <a:rPr lang="en-US" sz="2800" dirty="0"/>
            </a:br>
            <a:r>
              <a:rPr lang="en-US" sz="1050" dirty="0"/>
              <a:t>(IPA; Rotational Assignments; NRC Fellow; Graduate Research Fellow)</a:t>
            </a:r>
            <a:br>
              <a:rPr lang="en-US" sz="1050" dirty="0"/>
            </a:br>
            <a:endParaRPr lang="en-US" sz="900" dirty="0"/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5850273" y="735637"/>
            <a:ext cx="2819400" cy="342900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1800" b="1" kern="0" dirty="0"/>
              <a:t>FY 2016 Researchers</a:t>
            </a:r>
            <a:endParaRPr lang="en-US" sz="600" b="1" kern="0" dirty="0"/>
          </a:p>
        </p:txBody>
      </p:sp>
      <p:sp>
        <p:nvSpPr>
          <p:cNvPr id="27" name="Title 3"/>
          <p:cNvSpPr txBox="1">
            <a:spLocks/>
          </p:cNvSpPr>
          <p:nvPr/>
        </p:nvSpPr>
        <p:spPr bwMode="auto">
          <a:xfrm>
            <a:off x="161478" y="735637"/>
            <a:ext cx="5150593" cy="342900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1800" b="1" kern="0" dirty="0"/>
              <a:t>Past Researchers</a:t>
            </a:r>
            <a:endParaRPr lang="en-US" sz="600" b="1" kern="0" dirty="0"/>
          </a:p>
        </p:txBody>
      </p:sp>
      <p:sp>
        <p:nvSpPr>
          <p:cNvPr id="33" name="TextBox 32"/>
          <p:cNvSpPr txBox="1"/>
          <p:nvPr/>
        </p:nvSpPr>
        <p:spPr>
          <a:xfrm>
            <a:off x="6172497" y="6070470"/>
            <a:ext cx="229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Sean </a:t>
            </a:r>
            <a:r>
              <a:rPr lang="en-US" sz="1000" kern="0" dirty="0" err="1">
                <a:solidFill>
                  <a:srgbClr val="FFFFFF"/>
                </a:solidFill>
              </a:rPr>
              <a:t>Laffey</a:t>
            </a:r>
            <a:endParaRPr lang="en-US" sz="1000" kern="0" dirty="0">
              <a:solidFill>
                <a:srgbClr val="FFFFFF"/>
              </a:solidFill>
            </a:endParaRP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Research Fellow (GRF)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Virginia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(August 2016 – Present)</a:t>
            </a:r>
          </a:p>
        </p:txBody>
      </p:sp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80" y="1192799"/>
            <a:ext cx="556307" cy="5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398020" y="1087967"/>
            <a:ext cx="282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Li Zhang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Visiting Professor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Mississippi  State University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(Jan 2014 – August 2016)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6253" r="9447" b="7205"/>
          <a:stretch/>
        </p:blipFill>
        <p:spPr bwMode="auto">
          <a:xfrm>
            <a:off x="441374" y="6182855"/>
            <a:ext cx="556306" cy="57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13493" y="6130956"/>
            <a:ext cx="29867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60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 err="1">
                <a:solidFill>
                  <a:srgbClr val="FFFFFF"/>
                </a:solidFill>
              </a:rPr>
              <a:t>Zhitong</a:t>
            </a:r>
            <a:r>
              <a:rPr lang="en-US" sz="1000" kern="0" dirty="0">
                <a:solidFill>
                  <a:srgbClr val="FFFFFF"/>
                </a:solidFill>
              </a:rPr>
              <a:t> Huang </a:t>
            </a:r>
          </a:p>
          <a:p>
            <a:pPr marL="2286000" lvl="0" indent="-1887538"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Eisenhower Research Fellow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Mississippi State University</a:t>
            </a:r>
          </a:p>
          <a:p>
            <a:pPr marL="2286000" indent="-1887538"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(Jan 2014 – August 2016t)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endParaRPr lang="en-US" sz="1000" kern="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2498" y="2700434"/>
            <a:ext cx="328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Mehdi </a:t>
            </a:r>
            <a:r>
              <a:rPr lang="en-US" sz="1000" kern="0" dirty="0" err="1">
                <a:solidFill>
                  <a:srgbClr val="FFFFFF"/>
                </a:solidFill>
              </a:rPr>
              <a:t>Zamanipour</a:t>
            </a:r>
            <a:endParaRPr lang="en-US" sz="1000" kern="0" dirty="0">
              <a:solidFill>
                <a:srgbClr val="FFFFFF"/>
              </a:solidFill>
            </a:endParaRPr>
          </a:p>
          <a:p>
            <a:pPr marL="2286000" lvl="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NRC Post Doc Research Associate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Arizona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(September 2016 – Present)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6737" y="1838660"/>
            <a:ext cx="2285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Lei Zhang </a:t>
            </a:r>
          </a:p>
          <a:p>
            <a:pPr marL="2286000" lvl="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Mississippi State University</a:t>
            </a:r>
          </a:p>
          <a:p>
            <a:pPr marL="228600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(Jan 2014 – August 2016)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endParaRPr lang="en-US" sz="1000" kern="0" dirty="0">
              <a:solidFill>
                <a:srgbClr val="FFFFFF"/>
              </a:solidFill>
            </a:endParaRPr>
          </a:p>
        </p:txBody>
      </p:sp>
      <p:pic>
        <p:nvPicPr>
          <p:cNvPr id="1031" name="Picture 7" descr="C:\Users\giragosiana\Downloads\IMG_05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16472" r="24194" b="13447"/>
          <a:stretch/>
        </p:blipFill>
        <p:spPr bwMode="auto">
          <a:xfrm rot="5400000">
            <a:off x="3172173" y="1880110"/>
            <a:ext cx="628004" cy="5780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iragosiana\AppData\Local\Microsoft\Windows\Temporary Internet Files\Content.Outlook\HCWIB5IT\Fang Zho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51" y="2587151"/>
            <a:ext cx="571123" cy="571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366736" y="2524460"/>
            <a:ext cx="255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Fang Zhou</a:t>
            </a:r>
          </a:p>
          <a:p>
            <a:pPr marL="2286000" lvl="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Mississippi State University</a:t>
            </a:r>
          </a:p>
          <a:p>
            <a:pPr marL="2286000" lvl="0" indent="-1887538"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(Jan 2014 – August 2016)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27" y="1802437"/>
            <a:ext cx="260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60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Dan Dailey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IPA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Washington 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(July 2015– July 2016)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" y="1913643"/>
            <a:ext cx="563392" cy="563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594756" y="2619408"/>
            <a:ext cx="2829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60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 err="1">
                <a:solidFill>
                  <a:srgbClr val="FFFFFF"/>
                </a:solidFill>
              </a:rPr>
              <a:t>Ximiao</a:t>
            </a:r>
            <a:r>
              <a:rPr lang="en-US" sz="1000" kern="0" dirty="0">
                <a:solidFill>
                  <a:srgbClr val="FFFFFF"/>
                </a:solidFill>
              </a:rPr>
              <a:t> Jiang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NRC Post Doc Research Associate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(Oct 2013 – Oct 2015)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5" y="2609470"/>
            <a:ext cx="553434" cy="56725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6081401" y="1128374"/>
            <a:ext cx="252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 err="1">
                <a:solidFill>
                  <a:srgbClr val="FFFFFF"/>
                </a:solidFill>
              </a:rPr>
              <a:t>Jia</a:t>
            </a:r>
            <a:r>
              <a:rPr lang="en-US" sz="1000" kern="0" dirty="0">
                <a:solidFill>
                  <a:srgbClr val="FFFFFF"/>
                </a:solidFill>
              </a:rPr>
              <a:t> Hu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NRC Post Doc Research Associate</a:t>
            </a:r>
          </a:p>
          <a:p>
            <a:pPr marL="228600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Virginia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(Oct 2014 – Present)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73" y="1139417"/>
            <a:ext cx="682371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9" y="3320002"/>
            <a:ext cx="573580" cy="564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629955" y="3229008"/>
            <a:ext cx="198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Cory Krause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Maryland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Pathways Program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(July 2013 – June 2015)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9955" y="3914808"/>
            <a:ext cx="246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Rob </a:t>
            </a:r>
            <a:r>
              <a:rPr lang="en-US" sz="1000" kern="0" dirty="0" err="1">
                <a:solidFill>
                  <a:srgbClr val="FFFFFF"/>
                </a:solidFill>
              </a:rPr>
              <a:t>Kluger</a:t>
            </a:r>
            <a:endParaRPr lang="en-US" sz="1000" kern="0" dirty="0">
              <a:solidFill>
                <a:srgbClr val="FFFFFF"/>
              </a:solidFill>
            </a:endParaRPr>
          </a:p>
          <a:p>
            <a:pPr marL="228600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Virginia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Eisenhower Research Fellow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(Sep 2014 – Sep 2015)</a:t>
            </a:r>
          </a:p>
        </p:txBody>
      </p:sp>
      <p:pic>
        <p:nvPicPr>
          <p:cNvPr id="70" name="Picture 2" descr="C:\Users\giragosiana\Documents\STOL\QR\2014-2015 Winter\Winter Newsletter Photos\IMG_057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r="27006" b="19263"/>
          <a:stretch/>
        </p:blipFill>
        <p:spPr bwMode="auto">
          <a:xfrm>
            <a:off x="450899" y="4016642"/>
            <a:ext cx="573580" cy="569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12770"/>
          <a:stretch/>
        </p:blipFill>
        <p:spPr>
          <a:xfrm>
            <a:off x="441374" y="1128374"/>
            <a:ext cx="540333" cy="6528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2" name="TextBox 71"/>
          <p:cNvSpPr txBox="1"/>
          <p:nvPr/>
        </p:nvSpPr>
        <p:spPr>
          <a:xfrm>
            <a:off x="593774" y="1040437"/>
            <a:ext cx="231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Jeremy Raw</a:t>
            </a:r>
          </a:p>
          <a:p>
            <a:pPr marL="2286000" indent="-1887538">
              <a:spcBef>
                <a:spcPts val="0"/>
              </a:spcBef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Transportation Planner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FHWA Office of Planning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(Jan–  March 2015, HRDO-02)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10380"/>
          <a:stretch/>
        </p:blipFill>
        <p:spPr bwMode="auto">
          <a:xfrm>
            <a:off x="3187170" y="3262289"/>
            <a:ext cx="577521" cy="602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370426" y="3185941"/>
            <a:ext cx="2398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Grant </a:t>
            </a:r>
            <a:r>
              <a:rPr lang="en-US" sz="1000" kern="0" dirty="0" err="1">
                <a:solidFill>
                  <a:srgbClr val="FFFFFF"/>
                </a:solidFill>
              </a:rPr>
              <a:t>Apperson</a:t>
            </a:r>
            <a:endParaRPr lang="en-US" sz="1000" kern="0" dirty="0">
              <a:solidFill>
                <a:srgbClr val="FFFFFF"/>
              </a:solidFill>
            </a:endParaRP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Auburn University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(May – Aug 2015)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endParaRPr lang="en-US" sz="1000" kern="0" dirty="0">
              <a:solidFill>
                <a:srgbClr val="FFFFFF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12274" r="32674" b="50224"/>
          <a:stretch/>
        </p:blipFill>
        <p:spPr bwMode="auto">
          <a:xfrm>
            <a:off x="3187170" y="3969150"/>
            <a:ext cx="577521" cy="608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3375789" y="3871741"/>
            <a:ext cx="1910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 err="1">
                <a:solidFill>
                  <a:srgbClr val="FFFFFF"/>
                </a:solidFill>
              </a:rPr>
              <a:t>Xialong</a:t>
            </a:r>
            <a:r>
              <a:rPr lang="en-US" sz="1000" kern="0" dirty="0">
                <a:solidFill>
                  <a:srgbClr val="FFFFFF"/>
                </a:solidFill>
              </a:rPr>
              <a:t> Cao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Auburn University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(May – Aug 2015)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endParaRPr lang="en-US" sz="1000" kern="0" dirty="0">
              <a:solidFill>
                <a:srgbClr val="FFFFFF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2475" r="14480" b="14088"/>
          <a:stretch/>
        </p:blipFill>
        <p:spPr bwMode="auto">
          <a:xfrm>
            <a:off x="3178196" y="4681334"/>
            <a:ext cx="581104" cy="63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370427" y="4658060"/>
            <a:ext cx="1910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Mikhail Gordon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Auburn University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(May – Aug 2015)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endParaRPr lang="en-US" sz="1000" kern="0" dirty="0">
              <a:solidFill>
                <a:srgbClr val="FFFFFF"/>
              </a:solidFill>
            </a:endParaRPr>
          </a:p>
        </p:txBody>
      </p:sp>
      <p:pic>
        <p:nvPicPr>
          <p:cNvPr id="1037" name="Picture 13" descr="http://blogs.kqed.org/education/files/2011/06/facebook_blank_face3-480x360.jpe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0873"/>
          <a:stretch/>
        </p:blipFill>
        <p:spPr bwMode="auto">
          <a:xfrm>
            <a:off x="461088" y="4718689"/>
            <a:ext cx="563392" cy="588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3" descr="http://blogs.kqed.org/education/files/2011/06/facebook_blank_face3-480x360.jpe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0873"/>
          <a:stretch/>
        </p:blipFill>
        <p:spPr bwMode="auto">
          <a:xfrm>
            <a:off x="461088" y="5439374"/>
            <a:ext cx="563392" cy="609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642063" y="4655579"/>
            <a:ext cx="239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David Kari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California Riverside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(May – Aug 2015)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2063" y="5344633"/>
            <a:ext cx="197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 err="1">
                <a:solidFill>
                  <a:srgbClr val="FFFFFF"/>
                </a:solidFill>
              </a:rPr>
              <a:t>Guchan</a:t>
            </a:r>
            <a:r>
              <a:rPr lang="en-US" sz="1000" kern="0" dirty="0">
                <a:solidFill>
                  <a:srgbClr val="FFFFFF"/>
                </a:solidFill>
              </a:rPr>
              <a:t> </a:t>
            </a:r>
            <a:r>
              <a:rPr lang="en-US" sz="1000" kern="0" dirty="0" err="1">
                <a:solidFill>
                  <a:srgbClr val="FFFFFF"/>
                </a:solidFill>
              </a:rPr>
              <a:t>Ozbilgin</a:t>
            </a:r>
            <a:endParaRPr lang="en-US" sz="1000" kern="0" dirty="0">
              <a:solidFill>
                <a:srgbClr val="FFFFFF"/>
              </a:solidFill>
            </a:endParaRP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Student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Ohio State University 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(May – Aug 2015)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70426" y="5365089"/>
            <a:ext cx="1910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Terrill (TJ) Jackson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STIPDG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Central Florida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(May – Aug 2016)</a:t>
            </a:r>
          </a:p>
          <a:p>
            <a:pPr marL="2286000" lvl="0" indent="-1887538" fontAlgn="base">
              <a:spcBef>
                <a:spcPts val="0"/>
              </a:spcBef>
              <a:spcAft>
                <a:spcPct val="0"/>
              </a:spcAft>
              <a:buClr>
                <a:srgbClr val="84D6AD"/>
              </a:buClr>
            </a:pPr>
            <a:endParaRPr lang="en-US" sz="1000" kern="0" dirty="0">
              <a:solidFill>
                <a:srgbClr val="FFFFFF"/>
              </a:solidFill>
            </a:endParaRPr>
          </a:p>
        </p:txBody>
      </p:sp>
      <p:pic>
        <p:nvPicPr>
          <p:cNvPr id="2" name="Picture 2" descr="\\DOTHQEWFS101\VDI_User_Profiles\Rachel.James\Desktop\TJ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8325" r="4762" b="36114"/>
          <a:stretch/>
        </p:blipFill>
        <p:spPr bwMode="auto">
          <a:xfrm>
            <a:off x="3183322" y="5378323"/>
            <a:ext cx="585216" cy="693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DOTHQEWFS101\VDI_User_Profiles\Rachel.James\Desktop\Yi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b="21533"/>
          <a:stretch/>
        </p:blipFill>
        <p:spPr bwMode="auto">
          <a:xfrm>
            <a:off x="5833696" y="1878076"/>
            <a:ext cx="685800" cy="706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DOTHQEWFS101\VDI_User_Profiles\Rachel.James\Desktop\Pavle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4278" r="-1676" b="6167"/>
          <a:stretch/>
        </p:blipFill>
        <p:spPr bwMode="auto">
          <a:xfrm>
            <a:off x="5834712" y="4318563"/>
            <a:ext cx="685800" cy="832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DOTHQEWFS101\VDI_User_Profiles\Rachel.James\Desktop\SeanLaffey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2121" r="10025" b="21515"/>
          <a:stretch/>
        </p:blipFill>
        <p:spPr bwMode="auto">
          <a:xfrm>
            <a:off x="5834710" y="6050340"/>
            <a:ext cx="685800" cy="748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" descr="http://blogs.kqed.org/education/files/2011/06/facebook_blank_face3-480x360.jpe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0873"/>
          <a:stretch/>
        </p:blipFill>
        <p:spPr bwMode="auto">
          <a:xfrm>
            <a:off x="5834712" y="2683698"/>
            <a:ext cx="685800" cy="7413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130512" y="5241744"/>
            <a:ext cx="311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0" indent="-1887538" fontAlgn="base">
              <a:spcBef>
                <a:spcPts val="600"/>
              </a:spcBef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Britton Hammit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Graduate Research Fellow (GRF)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University of Wyoming</a:t>
            </a:r>
          </a:p>
          <a:p>
            <a:pPr marL="2286000" lvl="0" indent="-1887538" fontAlgn="base">
              <a:spcAft>
                <a:spcPct val="0"/>
              </a:spcAft>
              <a:buClr>
                <a:srgbClr val="84D6AD"/>
              </a:buClr>
            </a:pPr>
            <a:r>
              <a:rPr lang="en-US" sz="1000" kern="0" dirty="0">
                <a:solidFill>
                  <a:srgbClr val="FFFFFF"/>
                </a:solidFill>
              </a:rPr>
              <a:t>(October 2016 – Present)</a:t>
            </a:r>
          </a:p>
        </p:txBody>
      </p:sp>
      <p:pic>
        <p:nvPicPr>
          <p:cNvPr id="1026" name="Picture 2" descr="\\DOTHQEWFS101\VDI_User_Profiles\Rachel.James\Desktop\britton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1"/>
          <a:stretch/>
        </p:blipFill>
        <p:spPr bwMode="auto">
          <a:xfrm>
            <a:off x="5838225" y="5225688"/>
            <a:ext cx="685800" cy="7413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chel.James\AppData\Local\Microsoft\Windows\Temporary Internet Files\Content.Outlook\9UFKX193\1111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14577" b="16221"/>
          <a:stretch/>
        </p:blipFill>
        <p:spPr bwMode="auto">
          <a:xfrm>
            <a:off x="5834712" y="2683698"/>
            <a:ext cx="685800" cy="7469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DOTHQEWFS101\VDI_User_Profiles\Rachel.James\Desktop\austin.jpe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2384" r="10986" b="3200"/>
          <a:stretch/>
        </p:blipFill>
        <p:spPr bwMode="auto">
          <a:xfrm>
            <a:off x="5834712" y="3496399"/>
            <a:ext cx="685800" cy="760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60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gular Slid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gular Slid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gula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00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egular Slides">
  <a:themeElements>
    <a:clrScheme name="Regula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gular Slid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4D6AD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4D6AD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Regula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832</Words>
  <Application>Microsoft Office PowerPoint</Application>
  <PresentationFormat>On-screen Show (4:3)</PresentationFormat>
  <Paragraphs>225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Regular Slides</vt:lpstr>
      <vt:lpstr>1_Custom Design</vt:lpstr>
      <vt:lpstr>2_Regular Slides</vt:lpstr>
      <vt:lpstr>Turner-Fairbank Highway Research Center Office of Operations Research &amp; Development </vt:lpstr>
      <vt:lpstr>Turner-Fairbank Highway Research Center Office of Operations Research &amp; Development</vt:lpstr>
      <vt:lpstr>Turner-Fairbank Highway Research Center Office of Operations Research &amp; Development</vt:lpstr>
      <vt:lpstr>Turner-Fairbank Highway Research Center Office of Operations Research &amp; Development</vt:lpstr>
      <vt:lpstr>Visiting Researchers (IPA; Rotational Assignments; NRC Fellow; Graduate Research Fellow) </vt:lpstr>
    </vt:vector>
  </TitlesOfParts>
  <Company>FHWA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 Control for Autonomous Vehicles</dc:title>
  <dc:creator>Gene McHale</dc:creator>
  <cp:lastModifiedBy>Doherty, Don CTR (VOLPE)</cp:lastModifiedBy>
  <cp:revision>536</cp:revision>
  <cp:lastPrinted>2017-07-14T14:41:20Z</cp:lastPrinted>
  <dcterms:created xsi:type="dcterms:W3CDTF">2008-03-28T11:29:03Z</dcterms:created>
  <dcterms:modified xsi:type="dcterms:W3CDTF">2018-02-14T19:26:04Z</dcterms:modified>
</cp:coreProperties>
</file>