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99" r:id="rId2"/>
    <p:sldId id="700" r:id="rId3"/>
    <p:sldId id="701" r:id="rId4"/>
    <p:sldId id="702" r:id="rId5"/>
    <p:sldId id="703" r:id="rId6"/>
    <p:sldId id="673" r:id="rId7"/>
    <p:sldId id="697" r:id="rId8"/>
    <p:sldId id="698" r:id="rId9"/>
    <p:sldId id="694" r:id="rId10"/>
    <p:sldId id="704" r:id="rId11"/>
    <p:sldId id="705" r:id="rId12"/>
    <p:sldId id="70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FF66"/>
    <a:srgbClr val="B0C2D8"/>
    <a:srgbClr val="E2EEE9"/>
    <a:srgbClr val="EFF6F2"/>
    <a:srgbClr val="E3EEE9"/>
    <a:srgbClr val="74B23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96984" autoAdjust="0"/>
  </p:normalViewPr>
  <p:slideViewPr>
    <p:cSldViewPr>
      <p:cViewPr varScale="1">
        <p:scale>
          <a:sx n="128" d="100"/>
          <a:sy n="128" d="100"/>
        </p:scale>
        <p:origin x="144" y="24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Lavrenz" userId="6226bfb33fdc7796" providerId="LiveId" clId="{AE279646-133A-4907-A11A-59F24DC35DB9}"/>
    <pc:docChg chg="undo custSel addSld delSld modSld">
      <pc:chgData name="Steven Lavrenz" userId="6226bfb33fdc7796" providerId="LiveId" clId="{AE279646-133A-4907-A11A-59F24DC35DB9}" dt="2017-09-19T19:22:22.834" v="222"/>
      <pc:docMkLst>
        <pc:docMk/>
      </pc:docMkLst>
      <pc:sldChg chg="modSp">
        <pc:chgData name="Steven Lavrenz" userId="6226bfb33fdc7796" providerId="LiveId" clId="{AE279646-133A-4907-A11A-59F24DC35DB9}" dt="2017-09-19T19:21:47.112" v="219"/>
        <pc:sldMkLst>
          <pc:docMk/>
          <pc:sldMk cId="3241544096" sldId="699"/>
        </pc:sldMkLst>
        <pc:picChg chg="mod">
          <ac:chgData name="Steven Lavrenz" userId="6226bfb33fdc7796" providerId="LiveId" clId="{AE279646-133A-4907-A11A-59F24DC35DB9}" dt="2017-09-19T19:21:47.112" v="219"/>
          <ac:picMkLst>
            <pc:docMk/>
            <pc:sldMk cId="3241544096" sldId="699"/>
            <ac:picMk id="3" creationId="{00000000-0000-0000-0000-000000000000}"/>
          </ac:picMkLst>
        </pc:picChg>
      </pc:sldChg>
      <pc:sldChg chg="modSp">
        <pc:chgData name="Steven Lavrenz" userId="6226bfb33fdc7796" providerId="LiveId" clId="{AE279646-133A-4907-A11A-59F24DC35DB9}" dt="2017-09-19T19:21:06.415" v="218" actId="20577"/>
        <pc:sldMkLst>
          <pc:docMk/>
          <pc:sldMk cId="2230171470" sldId="704"/>
        </pc:sldMkLst>
        <pc:spChg chg="mod">
          <ac:chgData name="Steven Lavrenz" userId="6226bfb33fdc7796" providerId="LiveId" clId="{AE279646-133A-4907-A11A-59F24DC35DB9}" dt="2017-09-19T19:21:06.415" v="218" actId="20577"/>
          <ac:spMkLst>
            <pc:docMk/>
            <pc:sldMk cId="2230171470" sldId="704"/>
            <ac:spMk id="3" creationId="{961554C7-6CE0-4579-AD96-5A82DA0215DC}"/>
          </ac:spMkLst>
        </pc:spChg>
      </pc:sldChg>
      <pc:sldChg chg="addSp delSp modSp add del">
        <pc:chgData name="Steven Lavrenz" userId="6226bfb33fdc7796" providerId="LiveId" clId="{AE279646-133A-4907-A11A-59F24DC35DB9}" dt="2017-09-19T17:59:17.117" v="17" actId="2696"/>
        <pc:sldMkLst>
          <pc:docMk/>
          <pc:sldMk cId="923650932" sldId="706"/>
        </pc:sldMkLst>
        <pc:spChg chg="del">
          <ac:chgData name="Steven Lavrenz" userId="6226bfb33fdc7796" providerId="LiveId" clId="{AE279646-133A-4907-A11A-59F24DC35DB9}" dt="2017-09-19T17:59:02.062" v="1" actId="2696"/>
          <ac:spMkLst>
            <pc:docMk/>
            <pc:sldMk cId="923650932" sldId="706"/>
            <ac:spMk id="2" creationId="{62AA2F0D-7534-4DB6-8B3A-9F9BA9CAEFA4}"/>
          </ac:spMkLst>
        </pc:spChg>
        <pc:spChg chg="del">
          <ac:chgData name="Steven Lavrenz" userId="6226bfb33fdc7796" providerId="LiveId" clId="{AE279646-133A-4907-A11A-59F24DC35DB9}" dt="2017-09-19T17:59:02.062" v="1" actId="2696"/>
          <ac:spMkLst>
            <pc:docMk/>
            <pc:sldMk cId="923650932" sldId="706"/>
            <ac:spMk id="3" creationId="{665BA81E-E581-447B-97DB-611E5D4A3FB4}"/>
          </ac:spMkLst>
        </pc:spChg>
        <pc:spChg chg="add del mod">
          <ac:chgData name="Steven Lavrenz" userId="6226bfb33fdc7796" providerId="LiveId" clId="{AE279646-133A-4907-A11A-59F24DC35DB9}" dt="2017-09-19T17:59:11.839" v="16" actId="2696"/>
          <ac:spMkLst>
            <pc:docMk/>
            <pc:sldMk cId="923650932" sldId="706"/>
            <ac:spMk id="5" creationId="{0B65562E-4111-479C-AA6B-D42D47BFCB9A}"/>
          </ac:spMkLst>
        </pc:spChg>
        <pc:spChg chg="add mod">
          <ac:chgData name="Steven Lavrenz" userId="6226bfb33fdc7796" providerId="LiveId" clId="{AE279646-133A-4907-A11A-59F24DC35DB9}" dt="2017-09-19T17:59:06.883" v="13" actId="20577"/>
          <ac:spMkLst>
            <pc:docMk/>
            <pc:sldMk cId="923650932" sldId="706"/>
            <ac:spMk id="6" creationId="{A764197E-D589-4674-9151-AA1EDA8AD7A9}"/>
          </ac:spMkLst>
        </pc:spChg>
        <pc:spChg chg="add del mod">
          <ac:chgData name="Steven Lavrenz" userId="6226bfb33fdc7796" providerId="LiveId" clId="{AE279646-133A-4907-A11A-59F24DC35DB9}" dt="2017-09-19T17:59:10.137" v="15" actId="2696"/>
          <ac:spMkLst>
            <pc:docMk/>
            <pc:sldMk cId="923650932" sldId="706"/>
            <ac:spMk id="7" creationId="{925B8798-46F7-4FC2-9CC4-E58030BB2690}"/>
          </ac:spMkLst>
        </pc:spChg>
        <pc:spChg chg="add del mod">
          <ac:chgData name="Steven Lavrenz" userId="6226bfb33fdc7796" providerId="LiveId" clId="{AE279646-133A-4907-A11A-59F24DC35DB9}" dt="2017-09-19T17:59:11.839" v="16" actId="2696"/>
          <ac:spMkLst>
            <pc:docMk/>
            <pc:sldMk cId="923650932" sldId="706"/>
            <ac:spMk id="8" creationId="{1472C0C5-9280-45B2-944C-86F7801EEC70}"/>
          </ac:spMkLst>
        </pc:spChg>
        <pc:spChg chg="add del mod">
          <ac:chgData name="Steven Lavrenz" userId="6226bfb33fdc7796" providerId="LiveId" clId="{AE279646-133A-4907-A11A-59F24DC35DB9}" dt="2017-09-19T17:59:11.839" v="16" actId="2696"/>
          <ac:spMkLst>
            <pc:docMk/>
            <pc:sldMk cId="923650932" sldId="706"/>
            <ac:spMk id="9" creationId="{7CF6C013-6A93-40B8-87C0-2B7BD5A14599}"/>
          </ac:spMkLst>
        </pc:spChg>
        <pc:spChg chg="add mod">
          <ac:chgData name="Steven Lavrenz" userId="6226bfb33fdc7796" providerId="LiveId" clId="{AE279646-133A-4907-A11A-59F24DC35DB9}" dt="2017-09-19T17:59:11.839" v="16" actId="2696"/>
          <ac:spMkLst>
            <pc:docMk/>
            <pc:sldMk cId="923650932" sldId="706"/>
            <ac:spMk id="10" creationId="{D3ABEC23-940C-4E99-8652-6C54FF53BAB2}"/>
          </ac:spMkLst>
        </pc:spChg>
      </pc:sldChg>
      <pc:sldChg chg="addSp delSp modSp add">
        <pc:chgData name="Steven Lavrenz" userId="6226bfb33fdc7796" providerId="LiveId" clId="{AE279646-133A-4907-A11A-59F24DC35DB9}" dt="2017-09-19T19:22:22.834" v="222"/>
        <pc:sldMkLst>
          <pc:docMk/>
          <pc:sldMk cId="4110727882" sldId="706"/>
        </pc:sldMkLst>
        <pc:spChg chg="mod">
          <ac:chgData name="Steven Lavrenz" userId="6226bfb33fdc7796" providerId="LiveId" clId="{AE279646-133A-4907-A11A-59F24DC35DB9}" dt="2017-09-19T18:03:07.433" v="194" actId="1035"/>
          <ac:spMkLst>
            <pc:docMk/>
            <pc:sldMk cId="4110727882" sldId="706"/>
            <ac:spMk id="2" creationId="{DCB69D9B-0606-48C8-A097-1E7F2575CF7C}"/>
          </ac:spMkLst>
        </pc:spChg>
        <pc:spChg chg="del mod">
          <ac:chgData name="Steven Lavrenz" userId="6226bfb33fdc7796" providerId="LiveId" clId="{AE279646-133A-4907-A11A-59F24DC35DB9}" dt="2017-09-19T17:59:35.979" v="31" actId="478"/>
          <ac:spMkLst>
            <pc:docMk/>
            <pc:sldMk cId="4110727882" sldId="706"/>
            <ac:spMk id="3" creationId="{961554C7-6CE0-4579-AD96-5A82DA0215DC}"/>
          </ac:spMkLst>
        </pc:spChg>
        <pc:spChg chg="add mod">
          <ac:chgData name="Steven Lavrenz" userId="6226bfb33fdc7796" providerId="LiveId" clId="{AE279646-133A-4907-A11A-59F24DC35DB9}" dt="2017-09-19T18:03:07.433" v="194" actId="1035"/>
          <ac:spMkLst>
            <pc:docMk/>
            <pc:sldMk cId="4110727882" sldId="706"/>
            <ac:spMk id="5" creationId="{30AE5F6D-A2B7-4A84-BE9C-509B3C649610}"/>
          </ac:spMkLst>
        </pc:spChg>
        <pc:spChg chg="add del mod">
          <ac:chgData name="Steven Lavrenz" userId="6226bfb33fdc7796" providerId="LiveId" clId="{AE279646-133A-4907-A11A-59F24DC35DB9}" dt="2017-09-19T17:59:37.443" v="32" actId="478"/>
          <ac:spMkLst>
            <pc:docMk/>
            <pc:sldMk cId="4110727882" sldId="706"/>
            <ac:spMk id="7" creationId="{1B3996B4-C3C9-48E6-9AEA-1F8F58430BE5}"/>
          </ac:spMkLst>
        </pc:spChg>
        <pc:spChg chg="add mod">
          <ac:chgData name="Steven Lavrenz" userId="6226bfb33fdc7796" providerId="LiveId" clId="{AE279646-133A-4907-A11A-59F24DC35DB9}" dt="2017-09-19T18:03:07.433" v="194" actId="1035"/>
          <ac:spMkLst>
            <pc:docMk/>
            <pc:sldMk cId="4110727882" sldId="706"/>
            <ac:spMk id="9" creationId="{5FABB5B5-610E-4616-AF7C-024E0EC63B99}"/>
          </ac:spMkLst>
        </pc:spChg>
        <pc:picChg chg="add mod modCrop">
          <ac:chgData name="Steven Lavrenz" userId="6226bfb33fdc7796" providerId="LiveId" clId="{AE279646-133A-4907-A11A-59F24DC35DB9}" dt="2017-09-19T19:22:22.834" v="222"/>
          <ac:picMkLst>
            <pc:docMk/>
            <pc:sldMk cId="4110727882" sldId="706"/>
            <ac:picMk id="8" creationId="{198FBF66-0986-47AB-9BF8-E412B2310B47}"/>
          </ac:picMkLst>
        </pc:picChg>
        <pc:picChg chg="add">
          <ac:chgData name="Steven Lavrenz" userId="6226bfb33fdc7796" providerId="LiveId" clId="{AE279646-133A-4907-A11A-59F24DC35DB9}" dt="2017-09-19T18:02:47.017" v="181" actId="1035"/>
          <ac:picMkLst>
            <pc:docMk/>
            <pc:sldMk cId="4110727882" sldId="706"/>
            <ac:picMk id="10" creationId="{52367525-02C1-4349-9C3E-476F693E4C3C}"/>
          </ac:picMkLst>
        </pc:picChg>
        <pc:picChg chg="add">
          <ac:chgData name="Steven Lavrenz" userId="6226bfb33fdc7796" providerId="LiveId" clId="{AE279646-133A-4907-A11A-59F24DC35DB9}" dt="2017-09-19T18:02:47.017" v="181" actId="1035"/>
          <ac:picMkLst>
            <pc:docMk/>
            <pc:sldMk cId="4110727882" sldId="706"/>
            <ac:picMk id="11" creationId="{A5BF98D5-8663-4EBC-8DBD-2D96BB262764}"/>
          </ac:picMkLst>
        </pc:picChg>
        <pc:cxnChg chg="add mod">
          <ac:chgData name="Steven Lavrenz" userId="6226bfb33fdc7796" providerId="LiveId" clId="{AE279646-133A-4907-A11A-59F24DC35DB9}" dt="2017-09-19T18:03:02.524" v="187" actId="1035"/>
          <ac:cxnSpMkLst>
            <pc:docMk/>
            <pc:sldMk cId="4110727882" sldId="706"/>
            <ac:cxnSpMk id="12" creationId="{50D75CE1-DF6A-45C9-A96E-D6EA6BDFCB6B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78C12-D6F8-4996-AE4D-37C2FC8517A7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2EB83-11F5-4F8E-A0F1-63469EA7F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27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EF21D-23E8-4124-BB31-27E5DEE64522}" type="datetimeFigureOut">
              <a:rPr lang="en-US" smtClean="0"/>
              <a:pPr/>
              <a:t>3/5/2018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43EDF-0F9C-4FD4-A5C4-038DA71BE8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05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3EDF-0F9C-4FD4-A5C4-038DA71BE8B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387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3EDF-0F9C-4FD4-A5C4-038DA71BE8B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31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3EDF-0F9C-4FD4-A5C4-038DA71BE8B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986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3EDF-0F9C-4FD4-A5C4-038DA71BE8B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97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3EDF-0F9C-4FD4-A5C4-038DA71BE8B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375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3EDF-0F9C-4FD4-A5C4-038DA71BE8B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154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3EDF-0F9C-4FD4-A5C4-038DA71BE8B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4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3EDF-0F9C-4FD4-A5C4-038DA71BE8B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605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3EDF-0F9C-4FD4-A5C4-038DA71BE8B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159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3EDF-0F9C-4FD4-A5C4-038DA71BE8B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242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3EDF-0F9C-4FD4-A5C4-038DA71BE8B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54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3EDF-0F9C-4FD4-A5C4-038DA71BE8B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7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0165-6553-4712-A1FB-99F43ACA6CAE}" type="datetime1">
              <a:rPr lang="en-US" smtClean="0"/>
              <a:pPr/>
              <a:t>3/5/2018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E86-F6E0-43C3-BAE3-92147BB484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C716-5336-43FE-A87A-1DBB83EE8759}" type="datetime1">
              <a:rPr lang="en-US" smtClean="0"/>
              <a:pPr/>
              <a:t>3/5/2018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E86-F6E0-43C3-BAE3-92147BB484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F5EC-6412-4A7F-AF81-DAC64EE90DDF}" type="datetime1">
              <a:rPr lang="en-US" smtClean="0"/>
              <a:pPr/>
              <a:t>3/5/2018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E86-F6E0-43C3-BAE3-92147BB484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6908" y="6386420"/>
            <a:ext cx="2844800" cy="365125"/>
          </a:xfrm>
        </p:spPr>
        <p:txBody>
          <a:bodyPr/>
          <a:lstStyle/>
          <a:p>
            <a:fld id="{9446DE86-F6E0-43C3-BAE3-92147BB4844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NOCoE_Logo_color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64876"/>
            <a:ext cx="3915061" cy="593125"/>
          </a:xfrm>
          <a:prstGeom prst="rect">
            <a:avLst/>
          </a:prstGeom>
        </p:spPr>
      </p:pic>
      <p:pic>
        <p:nvPicPr>
          <p:cNvPr id="8" name="Picture 7" descr="NOCoE_Logo_color4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87" y="6364930"/>
            <a:ext cx="7406613" cy="49307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8683" y="6235724"/>
            <a:ext cx="12192000" cy="1588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F2F4-960D-440E-A4AA-0B8745B5FD3B}" type="datetime1">
              <a:rPr lang="en-US" smtClean="0"/>
              <a:pPr/>
              <a:t>3/5/2018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E86-F6E0-43C3-BAE3-92147BB484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E483-ECF9-4692-A115-253189977285}" type="datetime1">
              <a:rPr lang="en-US" smtClean="0"/>
              <a:pPr/>
              <a:t>3/5/2018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E86-F6E0-43C3-BAE3-92147BB4844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NOCoE_Logo_color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3" y="6252580"/>
            <a:ext cx="4571989" cy="632804"/>
          </a:xfrm>
          <a:prstGeom prst="rect">
            <a:avLst/>
          </a:prstGeom>
        </p:spPr>
      </p:pic>
      <p:pic>
        <p:nvPicPr>
          <p:cNvPr id="9" name="Picture 8" descr="NOCoE_Logo_color4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07" y="6324019"/>
            <a:ext cx="7620011" cy="49307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48683" y="6181142"/>
            <a:ext cx="12192000" cy="1588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8688917" y="64652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46DE86-F6E0-43C3-BAE3-92147BB48443}" type="slidenum">
              <a:rPr lang="en-GB" sz="1200" smtClean="0"/>
              <a:pPr/>
              <a:t>‹#›</a:t>
            </a:fld>
            <a:endParaRPr lang="en-GB" sz="12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EFF7-88D2-4484-9D1F-F382B9373508}" type="datetime1">
              <a:rPr lang="en-US" smtClean="0"/>
              <a:pPr/>
              <a:t>3/5/2018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E86-F6E0-43C3-BAE3-92147BB484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5413-6E74-47FB-9A79-4C8A3625A815}" type="datetime1">
              <a:rPr lang="en-US" smtClean="0"/>
              <a:pPr/>
              <a:t>3/5/2018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E86-F6E0-43C3-BAE3-92147BB484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9511-4F4C-41DB-8AA5-68AD2C70E6F8}" type="datetime1">
              <a:rPr lang="en-US" smtClean="0"/>
              <a:pPr/>
              <a:t>3/5/2018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E86-F6E0-43C3-BAE3-92147BB484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E2CB-E8B2-4BAF-B581-078ECEE1410D}" type="datetime1">
              <a:rPr lang="en-US" smtClean="0"/>
              <a:pPr/>
              <a:t>3/5/2018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E86-F6E0-43C3-BAE3-92147BB484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58F4-E788-4905-A347-F948631E33BB}" type="datetime1">
              <a:rPr lang="en-US" smtClean="0"/>
              <a:pPr/>
              <a:t>3/5/2018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E86-F6E0-43C3-BAE3-92147BB4844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B1AB9-E583-4A1B-ABAE-DB4E04938359}" type="datetime1">
              <a:rPr lang="en-US" smtClean="0"/>
              <a:pPr/>
              <a:t>3/5/2018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6DE86-F6E0-43C3-BAE3-92147BB4844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mailto:pson@transportationops.org" TargetMode="External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ransportationops.org/" TargetMode="External"/><Relationship Id="rId5" Type="http://schemas.openxmlformats.org/officeDocument/2006/relationships/image" Target="../media/image9.png"/><Relationship Id="rId4" Type="http://schemas.openxmlformats.org/officeDocument/2006/relationships/hyperlink" Target="mailto:slavrenz@transportationops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7" b="12770"/>
          <a:stretch/>
        </p:blipFill>
        <p:spPr>
          <a:xfrm>
            <a:off x="0" y="48667"/>
            <a:ext cx="12192000" cy="6791194"/>
          </a:xfrm>
          <a:prstGeom prst="rect">
            <a:avLst/>
          </a:prstGeom>
          <a:noFill/>
          <a:effectLst/>
        </p:spPr>
      </p:pic>
      <p:pic>
        <p:nvPicPr>
          <p:cNvPr id="4" name="Picture 3" descr="NOCoE_Logo_color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81" y="6161261"/>
            <a:ext cx="3428992" cy="632804"/>
          </a:xfrm>
          <a:prstGeom prst="rect">
            <a:avLst/>
          </a:prstGeom>
        </p:spPr>
      </p:pic>
      <p:pic>
        <p:nvPicPr>
          <p:cNvPr id="5" name="Picture 4" descr="NOCoE_Logo_color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395" y="6210292"/>
            <a:ext cx="5715008" cy="493071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335360" y="6073794"/>
            <a:ext cx="11449272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4"/>
          <p:cNvSpPr txBox="1">
            <a:spLocks/>
          </p:cNvSpPr>
          <p:nvPr/>
        </p:nvSpPr>
        <p:spPr bwMode="auto">
          <a:xfrm>
            <a:off x="329581" y="404664"/>
            <a:ext cx="569441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111125" algn="l">
              <a:lnSpc>
                <a:spcPts val="10000"/>
              </a:lnSpc>
              <a:defRPr/>
            </a:pPr>
            <a:r>
              <a:rPr lang="en-US" sz="6900" kern="0" dirty="0">
                <a:solidFill>
                  <a:srgbClr val="333399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National Operations </a:t>
            </a:r>
            <a:br>
              <a:rPr lang="en-US" sz="6900" kern="0" dirty="0">
                <a:solidFill>
                  <a:srgbClr val="333399"/>
                </a:solidFill>
                <a:latin typeface="Impact" panose="020B0806030902050204" pitchFamily="34" charset="0"/>
                <a:cs typeface="Arial" panose="020B0604020202020204" pitchFamily="34" charset="0"/>
              </a:rPr>
            </a:br>
            <a:r>
              <a:rPr lang="en-US" sz="6900" kern="0" dirty="0">
                <a:solidFill>
                  <a:srgbClr val="333399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Center of </a:t>
            </a:r>
          </a:p>
          <a:p>
            <a:pPr marL="111125" algn="l">
              <a:lnSpc>
                <a:spcPts val="10000"/>
              </a:lnSpc>
              <a:defRPr/>
            </a:pPr>
            <a:r>
              <a:rPr lang="en-US" sz="6900" kern="0" dirty="0">
                <a:solidFill>
                  <a:srgbClr val="333399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Excellence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E86-F6E0-43C3-BAE3-92147BB48443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335942" y="4628875"/>
            <a:ext cx="3106688" cy="1354217"/>
          </a:xfrm>
          <a:prstGeom prst="rect">
            <a:avLst/>
          </a:prstGeom>
          <a:solidFill>
            <a:schemeClr val="bg1"/>
          </a:solidFill>
          <a:effectLst>
            <a:glow rad="7620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Patrick Son, P.E.</a:t>
            </a:r>
          </a:p>
          <a:p>
            <a:pPr algn="r">
              <a:spcAft>
                <a:spcPts val="1200"/>
              </a:spcAft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Managing Director</a:t>
            </a:r>
          </a:p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Steven Lavrenz, Ph.D.</a:t>
            </a:r>
          </a:p>
          <a:p>
            <a:pPr algn="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Technical Services Manager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5239" y="56788"/>
            <a:ext cx="5138718" cy="2012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5239" y="2118384"/>
            <a:ext cx="2485453" cy="2329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2297" y="2118384"/>
            <a:ext cx="2501660" cy="232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4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B69D9B-0606-48C8-A097-1E7F2575C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333399"/>
                </a:solidFill>
              </a:rPr>
              <a:t>2018 TRB Student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1554C7-6CE0-4579-AD96-5A82DA021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Joint NOCoE &amp; TRB competition leading up to TRB Annual Meeting</a:t>
            </a:r>
          </a:p>
          <a:p>
            <a:r>
              <a:rPr lang="en-US" sz="2800" dirty="0"/>
              <a:t>Students submit an </a:t>
            </a:r>
            <a:r>
              <a:rPr lang="en-US" sz="2800" dirty="0" err="1"/>
              <a:t>ePortfolio</a:t>
            </a:r>
            <a:r>
              <a:rPr lang="en-US" sz="2800" dirty="0"/>
              <a:t> around recent projects/examples of work in TSMO</a:t>
            </a:r>
          </a:p>
          <a:p>
            <a:r>
              <a:rPr lang="en-US" sz="2800" dirty="0"/>
              <a:t>Portfolios should be dynamic, engaging, reflect current and future areas of TSMO work/research</a:t>
            </a:r>
          </a:p>
          <a:p>
            <a:r>
              <a:rPr lang="en-US" sz="2800" dirty="0"/>
              <a:t>Two winning individuals will receive funding for travel to TRB Annual Meeting</a:t>
            </a:r>
          </a:p>
          <a:p>
            <a:r>
              <a:rPr lang="en-US" sz="2800" dirty="0"/>
              <a:t>Submittal deadline: November 1</a:t>
            </a:r>
            <a:r>
              <a:rPr lang="en-US" sz="2800" baseline="30000" dirty="0"/>
              <a:t>st</a:t>
            </a:r>
            <a:r>
              <a:rPr lang="en-US" sz="2800" dirty="0"/>
              <a:t>,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ABC1A2-7983-4F07-9022-F18BC159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E86-F6E0-43C3-BAE3-92147BB48443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171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B69D9B-0606-48C8-A097-1E7F2575C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333399"/>
                </a:solidFill>
              </a:rPr>
              <a:t>ITS-JPO Student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1554C7-6CE0-4579-AD96-5A82DA021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Student ITS competition, a la “Shark Tank” TV show</a:t>
            </a:r>
          </a:p>
          <a:p>
            <a:r>
              <a:rPr lang="en-US" sz="2800" dirty="0"/>
              <a:t>Students are asked to solve real-world problems from DOTs</a:t>
            </a:r>
          </a:p>
          <a:p>
            <a:r>
              <a:rPr lang="en-US" sz="2800" dirty="0"/>
              <a:t>Live competition at 2018 ITE Annual Meeting (Minneapolis)</a:t>
            </a:r>
          </a:p>
          <a:p>
            <a:r>
              <a:rPr lang="en-US" sz="2800" dirty="0"/>
              <a:t>Task force organized by ITS PCB Academic Team</a:t>
            </a:r>
          </a:p>
          <a:p>
            <a:pPr lvl="1"/>
            <a:r>
              <a:rPr lang="en-US" sz="2400" b="1" dirty="0"/>
              <a:t>NOCoE</a:t>
            </a:r>
            <a:r>
              <a:rPr lang="en-US" sz="2400" dirty="0"/>
              <a:t>: competition information host, provide materials, coordinate judging</a:t>
            </a:r>
          </a:p>
          <a:p>
            <a:pPr lvl="1"/>
            <a:r>
              <a:rPr lang="en-US" sz="2400" b="1" dirty="0"/>
              <a:t>ITE</a:t>
            </a:r>
            <a:r>
              <a:rPr lang="en-US" sz="2400" dirty="0"/>
              <a:t>: host live competition, assist in judging, advertisement</a:t>
            </a:r>
          </a:p>
          <a:p>
            <a:pPr lvl="1"/>
            <a:r>
              <a:rPr lang="en-US" sz="2400" b="1" dirty="0"/>
              <a:t>ITS</a:t>
            </a:r>
            <a:r>
              <a:rPr lang="en-US" sz="2400" dirty="0"/>
              <a:t> America: Assist in judging, advertisement</a:t>
            </a:r>
          </a:p>
          <a:p>
            <a:pPr lvl="1"/>
            <a:r>
              <a:rPr lang="en-US" sz="2400" b="1" dirty="0"/>
              <a:t>State/Local DOTs</a:t>
            </a:r>
            <a:r>
              <a:rPr lang="en-US" sz="2400" dirty="0"/>
              <a:t>: Assist in judging, provide problem statements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ABC1A2-7983-4F07-9022-F18BC159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E86-F6E0-43C3-BAE3-92147BB4844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223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B69D9B-0606-48C8-A097-1E7F2575C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-459432"/>
            <a:ext cx="10363200" cy="3600451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333399"/>
                </a:solidFill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ABC1A2-7983-4F07-9022-F18BC159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E86-F6E0-43C3-BAE3-92147BB4844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AE5F6D-A2B7-4A84-BE9C-509B3C649610}"/>
              </a:ext>
            </a:extLst>
          </p:cNvPr>
          <p:cNvSpPr txBox="1"/>
          <p:nvPr/>
        </p:nvSpPr>
        <p:spPr>
          <a:xfrm>
            <a:off x="0" y="3545632"/>
            <a:ext cx="5832648" cy="1477328"/>
          </a:xfrm>
          <a:prstGeom prst="rect">
            <a:avLst/>
          </a:prstGeom>
          <a:solidFill>
            <a:schemeClr val="bg1"/>
          </a:solidFill>
          <a:effectLst>
            <a:glow rad="7620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Patrick Son, P.E.,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Managing Director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pson@transportationops.org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Steven Lavrenz, Ph.D.,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Technical Services Manager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slavrenz@transportationops.org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98FBF66-0986-47AB-9BF8-E412B2310B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9343" r="11609"/>
          <a:stretch/>
        </p:blipFill>
        <p:spPr>
          <a:xfrm>
            <a:off x="6576722" y="2177480"/>
            <a:ext cx="5005678" cy="31051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FABB5B5-610E-4616-AF7C-024E0EC63B99}"/>
              </a:ext>
            </a:extLst>
          </p:cNvPr>
          <p:cNvSpPr txBox="1"/>
          <p:nvPr/>
        </p:nvSpPr>
        <p:spPr>
          <a:xfrm>
            <a:off x="6576722" y="5282629"/>
            <a:ext cx="5005678" cy="36933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6"/>
              </a:rPr>
              <a:t>www.transportationops.org</a:t>
            </a:r>
            <a:r>
              <a:rPr lang="en-US" dirty="0"/>
              <a:t> </a:t>
            </a:r>
          </a:p>
        </p:txBody>
      </p:sp>
      <p:pic>
        <p:nvPicPr>
          <p:cNvPr id="10" name="Picture 9" descr="NOCoE_Logo_color3.jpg">
            <a:extLst>
              <a:ext uri="{FF2B5EF4-FFF2-40B4-BE49-F238E27FC236}">
                <a16:creationId xmlns:a16="http://schemas.microsoft.com/office/drawing/2014/main" xmlns="" id="{52367525-02C1-4349-9C3E-476F693E4C3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64876"/>
            <a:ext cx="3915061" cy="593125"/>
          </a:xfrm>
          <a:prstGeom prst="rect">
            <a:avLst/>
          </a:prstGeom>
        </p:spPr>
      </p:pic>
      <p:pic>
        <p:nvPicPr>
          <p:cNvPr id="11" name="Picture 10" descr="NOCoE_Logo_color4.jpg">
            <a:extLst>
              <a:ext uri="{FF2B5EF4-FFF2-40B4-BE49-F238E27FC236}">
                <a16:creationId xmlns:a16="http://schemas.microsoft.com/office/drawing/2014/main" xmlns="" id="{A5BF98D5-8663-4EBC-8DBD-2D96BB26276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87" y="6364930"/>
            <a:ext cx="7406613" cy="49307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0D75CE1-DF6A-45C9-A96E-D6EA6BDFCB6B}"/>
              </a:ext>
            </a:extLst>
          </p:cNvPr>
          <p:cNvCxnSpPr/>
          <p:nvPr/>
        </p:nvCxnSpPr>
        <p:spPr>
          <a:xfrm>
            <a:off x="24680" y="6235724"/>
            <a:ext cx="12192000" cy="1588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72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340768"/>
            <a:ext cx="10945216" cy="4680520"/>
          </a:xfrm>
        </p:spPr>
        <p:txBody>
          <a:bodyPr>
            <a:normAutofit/>
          </a:bodyPr>
          <a:lstStyle/>
          <a:p>
            <a:pPr marL="1663700" indent="-1663700">
              <a:buNone/>
            </a:pPr>
            <a:r>
              <a:rPr lang="en-US" sz="3000" b="1" dirty="0">
                <a:cs typeface="Arial" panose="020B0604020202020204" pitchFamily="34" charset="0"/>
              </a:rPr>
              <a:t>Vision:    </a:t>
            </a:r>
            <a:r>
              <a:rPr lang="en-US" sz="3000" dirty="0">
                <a:cs typeface="Arial" panose="020B0604020202020204" pitchFamily="34" charset="0"/>
              </a:rPr>
              <a:t>Provide exceptional services to the transportation systems management and operations (TSM&amp;O) community to save lives, reduce congestion, and enhance economic vitality</a:t>
            </a:r>
          </a:p>
          <a:p>
            <a:pPr marL="1663700" indent="-1663700">
              <a:buNone/>
            </a:pPr>
            <a:endParaRPr lang="en-US" sz="3000" dirty="0">
              <a:cs typeface="Arial" panose="020B0604020202020204" pitchFamily="34" charset="0"/>
            </a:endParaRPr>
          </a:p>
          <a:p>
            <a:pPr marL="1663700" indent="-1663700">
              <a:buNone/>
            </a:pPr>
            <a:r>
              <a:rPr lang="en-US" sz="3000" b="1" dirty="0">
                <a:cs typeface="Arial" panose="020B0604020202020204" pitchFamily="34" charset="0"/>
              </a:rPr>
              <a:t>Mission: </a:t>
            </a:r>
            <a:r>
              <a:rPr lang="en-US" sz="3000" dirty="0">
                <a:cs typeface="Arial" panose="020B0604020202020204" pitchFamily="34" charset="0"/>
              </a:rPr>
              <a:t>Empower the TSM&amp;O community to succeed by enhancing knowledge, skills, and abilities</a:t>
            </a:r>
          </a:p>
          <a:p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E86-F6E0-43C3-BAE3-92147BB484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rgbClr val="333399"/>
                </a:solidFill>
                <a:cs typeface="Arial" panose="020B0604020202020204" pitchFamily="34" charset="0"/>
              </a:rPr>
              <a:t>Our Vision &amp; Mission</a:t>
            </a:r>
            <a:endParaRPr lang="en-GB" sz="4000" b="1" dirty="0">
              <a:solidFill>
                <a:srgbClr val="33339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7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9416" y="1344982"/>
            <a:ext cx="10441160" cy="4406607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ts val="1200"/>
              </a:spcAft>
              <a:buClr>
                <a:srgbClr val="333399"/>
              </a:buClr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cs typeface="Arial" panose="020B0604020202020204" pitchFamily="34" charset="0"/>
              </a:rPr>
              <a:t>Workforce capabilities are recognized as an increasingly crucial component of realizing the potential of new ITS technology and TSMO applications </a:t>
            </a:r>
          </a:p>
          <a:p>
            <a:pPr eaLnBrk="0" fontAlgn="base" hangingPunct="0">
              <a:spcAft>
                <a:spcPct val="0"/>
              </a:spcAft>
              <a:buClr>
                <a:srgbClr val="333399"/>
              </a:buClr>
              <a:buFontTx/>
              <a:buChar char="•"/>
            </a:pPr>
            <a:r>
              <a:rPr lang="en-US" sz="2800" i="1" kern="0" dirty="0">
                <a:solidFill>
                  <a:srgbClr val="000000"/>
                </a:solidFill>
                <a:cs typeface="Arial" panose="020B0604020202020204" pitchFamily="34" charset="0"/>
              </a:rPr>
              <a:t>September 2015</a:t>
            </a:r>
            <a:r>
              <a:rPr lang="en-US" sz="2800" kern="0" dirty="0">
                <a:solidFill>
                  <a:srgbClr val="000000"/>
                </a:solidFill>
                <a:cs typeface="Arial" panose="020B0604020202020204" pitchFamily="34" charset="0"/>
              </a:rPr>
              <a:t>: NOCoE charged with focusing on TSMO workforce development as the centerpiece of its first strategic work program and Annual summit</a:t>
            </a:r>
          </a:p>
          <a:p>
            <a:pPr lvl="1" eaLnBrk="0" fontAlgn="base" hangingPunct="0">
              <a:spcAft>
                <a:spcPct val="0"/>
              </a:spcAft>
              <a:buClr>
                <a:srgbClr val="333399"/>
              </a:buClr>
              <a:buFont typeface="Wingdings" pitchFamily="2" charset="2"/>
              <a:buChar char="§"/>
            </a:pPr>
            <a:endParaRPr lang="en-US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333399"/>
              </a:buClr>
              <a:buFontTx/>
              <a:buChar char="•"/>
            </a:pPr>
            <a:endParaRPr lang="en-US" sz="2800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1527495" y="260648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fontAlgn="base" hangingPunct="0">
              <a:spcAft>
                <a:spcPct val="0"/>
              </a:spcAft>
              <a:buClr>
                <a:srgbClr val="333399"/>
              </a:buClr>
            </a:pPr>
            <a:r>
              <a:rPr lang="en-US" sz="3600" b="1" kern="0" dirty="0">
                <a:solidFill>
                  <a:srgbClr val="333399"/>
                </a:solidFill>
                <a:latin typeface="+mj-lt"/>
              </a:rPr>
              <a:t>Genesis of the Summit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E86-F6E0-43C3-BAE3-92147BB4844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828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9416" y="1338021"/>
            <a:ext cx="10225136" cy="4630878"/>
          </a:xfrm>
        </p:spPr>
        <p:txBody>
          <a:bodyPr>
            <a:normAutofit/>
          </a:bodyPr>
          <a:lstStyle/>
          <a:p>
            <a:pPr marL="0" indent="0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333399"/>
              </a:buClr>
              <a:buNone/>
            </a:pPr>
            <a:r>
              <a:rPr lang="en-US" kern="0" dirty="0">
                <a:solidFill>
                  <a:srgbClr val="000000"/>
                </a:solidFill>
                <a:cs typeface="Arial" panose="020B0604020202020204" pitchFamily="34" charset="0"/>
              </a:rPr>
              <a:t>Three White Papers in advance of the Summit addressed the following areas: </a:t>
            </a:r>
          </a:p>
          <a:p>
            <a:pPr lvl="1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333399"/>
              </a:buClr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cs typeface="Arial" panose="020B0604020202020204" pitchFamily="34" charset="0"/>
              </a:rPr>
              <a:t>Institutional context for TSMO in transportation agencies </a:t>
            </a:r>
          </a:p>
          <a:p>
            <a:pPr lvl="1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333399"/>
              </a:buClr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cs typeface="Arial" panose="020B0604020202020204" pitchFamily="34" charset="0"/>
              </a:rPr>
              <a:t>Professional Capacity Building Needs vs. Available Resources </a:t>
            </a:r>
          </a:p>
          <a:p>
            <a:pPr lvl="1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333399"/>
              </a:buClr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cs typeface="Arial" panose="020B0604020202020204" pitchFamily="34" charset="0"/>
              </a:rPr>
              <a:t>Recruitment, Retention and Career Development </a:t>
            </a:r>
          </a:p>
          <a:p>
            <a:pPr marL="0" indent="0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333399"/>
              </a:buClr>
              <a:buNone/>
            </a:pPr>
            <a:endParaRPr lang="en-US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333399"/>
              </a:buClr>
              <a:buFont typeface="Wingdings" pitchFamily="2" charset="2"/>
              <a:buChar char="§"/>
            </a:pPr>
            <a:endParaRPr lang="en-US" sz="3200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333399"/>
              </a:buClr>
              <a:buFontTx/>
              <a:buChar char="•"/>
            </a:pPr>
            <a:endParaRPr lang="en-US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1527495" y="260648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fontAlgn="base" hangingPunct="0">
              <a:spcAft>
                <a:spcPct val="0"/>
              </a:spcAft>
              <a:buClr>
                <a:srgbClr val="333399"/>
              </a:buClr>
            </a:pPr>
            <a:r>
              <a:rPr lang="en-US" sz="3600" b="1" kern="0" dirty="0">
                <a:solidFill>
                  <a:srgbClr val="333399"/>
                </a:solidFill>
                <a:latin typeface="+mj-lt"/>
              </a:rPr>
              <a:t>Current State of the Industry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E86-F6E0-43C3-BAE3-92147BB4844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28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7408" y="1196753"/>
            <a:ext cx="10441160" cy="4772146"/>
          </a:xfrm>
        </p:spPr>
        <p:txBody>
          <a:bodyPr>
            <a:normAutofit fontScale="92500" lnSpcReduction="20000"/>
          </a:bodyPr>
          <a:lstStyle/>
          <a:p>
            <a:pPr marL="0" indent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33399"/>
              </a:buClr>
              <a:buNone/>
            </a:pPr>
            <a:r>
              <a:rPr lang="en-US" sz="2800" kern="0" dirty="0">
                <a:solidFill>
                  <a:srgbClr val="000000"/>
                </a:solidFill>
                <a:cs typeface="Arial" panose="020B0604020202020204" pitchFamily="34" charset="0"/>
              </a:rPr>
              <a:t>Competencies, Education and Training:</a:t>
            </a:r>
          </a:p>
          <a:p>
            <a:pPr marL="457200" lvl="1" indent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33399"/>
              </a:buClr>
              <a:buNone/>
            </a:pPr>
            <a:r>
              <a:rPr lang="en-US" sz="2400" kern="0" dirty="0">
                <a:solidFill>
                  <a:srgbClr val="000000"/>
                </a:solidFill>
                <a:cs typeface="Arial" panose="020B0604020202020204" pitchFamily="34" charset="0"/>
              </a:rPr>
              <a:t>1.	Pre-employment education aimed at producing TSMO generalists</a:t>
            </a:r>
          </a:p>
          <a:p>
            <a:pPr marL="914400" lvl="1" indent="-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33399"/>
              </a:buClr>
              <a:buNone/>
            </a:pPr>
            <a:r>
              <a:rPr lang="en-US" sz="2400" kern="0" dirty="0">
                <a:solidFill>
                  <a:srgbClr val="000000"/>
                </a:solidFill>
                <a:cs typeface="Arial" panose="020B0604020202020204" pitchFamily="34" charset="0"/>
              </a:rPr>
              <a:t>2.	Pre-employment education aimed at producing key TSMO-related technical specialists </a:t>
            </a:r>
          </a:p>
          <a:p>
            <a:pPr marL="457200" lvl="1" indent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33399"/>
              </a:buClr>
              <a:buNone/>
            </a:pPr>
            <a:r>
              <a:rPr lang="en-US" sz="2400" kern="0" dirty="0">
                <a:solidFill>
                  <a:srgbClr val="000000"/>
                </a:solidFill>
                <a:cs typeface="Arial" panose="020B0604020202020204" pitchFamily="34" charset="0"/>
              </a:rPr>
              <a:t>3.	Position and qualifications specifications (KSAs) </a:t>
            </a:r>
          </a:p>
          <a:p>
            <a:pPr marL="457200" lvl="1" indent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33399"/>
              </a:buClr>
              <a:buNone/>
            </a:pPr>
            <a:r>
              <a:rPr lang="en-US" sz="2400" kern="0" dirty="0">
                <a:solidFill>
                  <a:srgbClr val="000000"/>
                </a:solidFill>
                <a:cs typeface="Arial" panose="020B0604020202020204" pitchFamily="34" charset="0"/>
              </a:rPr>
              <a:t>4.	Employment training programs </a:t>
            </a:r>
          </a:p>
          <a:p>
            <a:pPr marL="0" indent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33399"/>
              </a:buClr>
              <a:buNone/>
            </a:pPr>
            <a:r>
              <a:rPr lang="en-US" sz="2800" kern="0" dirty="0">
                <a:solidFill>
                  <a:srgbClr val="000000"/>
                </a:solidFill>
                <a:cs typeface="Arial" panose="020B0604020202020204" pitchFamily="34" charset="0"/>
              </a:rPr>
              <a:t>Recruitment, Retention and Career Development: </a:t>
            </a:r>
          </a:p>
          <a:p>
            <a:pPr marL="457200" lvl="1" indent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33399"/>
              </a:buClr>
              <a:buNone/>
            </a:pPr>
            <a:r>
              <a:rPr lang="en-US" sz="2400" kern="0" dirty="0">
                <a:solidFill>
                  <a:srgbClr val="000000"/>
                </a:solidFill>
                <a:cs typeface="Arial" panose="020B0604020202020204" pitchFamily="34" charset="0"/>
              </a:rPr>
              <a:t>5.	Keeping pace with emerging trends in technology/skills </a:t>
            </a:r>
          </a:p>
          <a:p>
            <a:pPr marL="457200" lvl="1" indent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33399"/>
              </a:buClr>
              <a:buNone/>
            </a:pPr>
            <a:r>
              <a:rPr lang="en-US" sz="2400" kern="0" dirty="0">
                <a:solidFill>
                  <a:srgbClr val="000000"/>
                </a:solidFill>
                <a:cs typeface="Arial" panose="020B0604020202020204" pitchFamily="34" charset="0"/>
              </a:rPr>
              <a:t>6.	Recruitment </a:t>
            </a:r>
          </a:p>
          <a:p>
            <a:pPr marL="457200" lvl="1" indent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33399"/>
              </a:buClr>
              <a:buNone/>
            </a:pPr>
            <a:r>
              <a:rPr lang="en-US" sz="2400" kern="0" dirty="0">
                <a:solidFill>
                  <a:srgbClr val="000000"/>
                </a:solidFill>
                <a:cs typeface="Arial" panose="020B0604020202020204" pitchFamily="34" charset="0"/>
              </a:rPr>
              <a:t>7.	Career development </a:t>
            </a:r>
          </a:p>
          <a:p>
            <a:pPr marL="457200" lvl="1" indent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33399"/>
              </a:buClr>
              <a:buNone/>
            </a:pPr>
            <a:r>
              <a:rPr lang="en-US" sz="2400" kern="0" dirty="0">
                <a:solidFill>
                  <a:srgbClr val="000000"/>
                </a:solidFill>
                <a:cs typeface="Arial" panose="020B0604020202020204" pitchFamily="34" charset="0"/>
              </a:rPr>
              <a:t>8.	Retaining top performers </a:t>
            </a:r>
          </a:p>
          <a:p>
            <a:pPr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33399"/>
              </a:buClr>
              <a:buFontTx/>
              <a:buChar char="•"/>
            </a:pPr>
            <a:endParaRPr lang="en-US" sz="2800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33399"/>
              </a:buClr>
              <a:buNone/>
            </a:pPr>
            <a:endParaRPr lang="en-US" sz="2800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33399"/>
              </a:buClr>
              <a:buFont typeface="Wingdings" pitchFamily="2" charset="2"/>
              <a:buChar char="§"/>
            </a:pPr>
            <a:endParaRPr lang="en-US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33399"/>
              </a:buClr>
              <a:buFontTx/>
              <a:buChar char="•"/>
            </a:pPr>
            <a:endParaRPr lang="en-US" sz="2800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E86-F6E0-43C3-BAE3-92147BB4844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1527495" y="260648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fontAlgn="base" hangingPunct="0">
              <a:spcAft>
                <a:spcPct val="0"/>
              </a:spcAft>
              <a:buClr>
                <a:srgbClr val="333399"/>
              </a:buClr>
            </a:pPr>
            <a:r>
              <a:rPr lang="en-US" sz="3600" b="1" kern="0" dirty="0">
                <a:solidFill>
                  <a:srgbClr val="333399"/>
                </a:solidFill>
                <a:latin typeface="+mj-lt"/>
              </a:rPr>
              <a:t>Issues for the Summit to Address</a:t>
            </a:r>
          </a:p>
        </p:txBody>
      </p:sp>
    </p:spTree>
    <p:extLst>
      <p:ext uri="{BB962C8B-B14F-4D97-AF65-F5344CB8AC3E}">
        <p14:creationId xmlns:p14="http://schemas.microsoft.com/office/powerpoint/2010/main" val="1500459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333399"/>
                </a:solidFill>
              </a:rPr>
              <a:t>TSMO Workforce Implementation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/>
              <a:t>Develop a repository of Position Descriptions, KSA and Best Practices for TSMO workforce recruitment, retention and career development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Pre-employment education aimed at producing both TSMO generalists and specialists with key support capabilities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Post-hiring education aimed at producing TSMO professionals with key support capabilities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Develop a strategy to elevate TSMO as a core transportation function (Institutionalization of TSMO)</a:t>
            </a:r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 lvl="1">
              <a:buFont typeface="Arial" pitchFamily="34" charset="0"/>
              <a:buChar char="•"/>
            </a:pPr>
            <a:endParaRPr lang="en-US" sz="1600" dirty="0"/>
          </a:p>
          <a:p>
            <a:pPr lvl="1">
              <a:buFont typeface="Arial" pitchFamily="34" charset="0"/>
              <a:buChar char="•"/>
            </a:pPr>
            <a:endParaRPr lang="en-US" sz="1600" dirty="0"/>
          </a:p>
          <a:p>
            <a:pPr lvl="1">
              <a:buFont typeface="Arial" pitchFamily="34" charset="0"/>
              <a:buChar char="•"/>
            </a:pPr>
            <a:endParaRPr lang="en-US" sz="16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E86-F6E0-43C3-BAE3-92147BB484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74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333399"/>
                </a:solidFill>
              </a:rPr>
              <a:t>TSMO Workforce Implementation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/>
              <a:t>NCHRP 20-7 Project 408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Transportation System Management and Operations (TSMO) Workforce: Skills, Positions, Recruitment, Retention, and Career Development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Panel selected consultant in July, work scheduled to start soon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15 month project, completion fall 2018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Project Scope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Existing education programs and best practices for recruiting &amp; retention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Position descriptions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KSA development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Strategic Management Framework for recruitment &amp; retention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TSMO Workforce Guidebook</a:t>
            </a:r>
          </a:p>
          <a:p>
            <a:pPr lvl="3">
              <a:spcBef>
                <a:spcPts val="0"/>
              </a:spcBef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E86-F6E0-43C3-BAE3-92147BB48443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333399"/>
                </a:solidFill>
              </a:rPr>
              <a:t>TSMO Workforce Implementation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1" indent="-342900">
              <a:buNone/>
            </a:pPr>
            <a:r>
              <a:rPr lang="en-US" sz="2400" dirty="0"/>
              <a:t>Pre-employment education aimed at producing both TSMO generalists and specialists with key support capabilities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Convene a forum of transportation agencies, private sector and educators</a:t>
            </a:r>
          </a:p>
          <a:p>
            <a:pPr lvl="2"/>
            <a:r>
              <a:rPr lang="en-US" sz="2000" dirty="0"/>
              <a:t>What are the key constraints facing educators in offering TSMO related material and successes in overcoming</a:t>
            </a:r>
          </a:p>
          <a:p>
            <a:pPr lvl="2"/>
            <a:r>
              <a:rPr lang="en-US" sz="2000" dirty="0"/>
              <a:t>What has been the experience of university-based entities providing technical support to DOTs? </a:t>
            </a:r>
          </a:p>
          <a:p>
            <a:pPr lvl="2"/>
            <a:r>
              <a:rPr lang="en-US" sz="2000" dirty="0"/>
              <a:t>Identify key opportunities for community college, undergraduate and graduate professional education to support content both for TSMO generalists (interdisciplinary) and TSM&amp;O-related specialist disciplines </a:t>
            </a:r>
          </a:p>
          <a:p>
            <a:pPr lvl="2"/>
            <a:r>
              <a:rPr lang="en-US" sz="2000" dirty="0"/>
              <a:t>Identify pilot efforts that NOCoE engage in to support and promote examples of effective per-employment/hiring TSMO education and 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November 8</a:t>
            </a:r>
            <a:r>
              <a:rPr lang="en-US" sz="2400" baseline="30000" dirty="0"/>
              <a:t>th</a:t>
            </a:r>
            <a:r>
              <a:rPr lang="en-US" sz="2400" dirty="0"/>
              <a:t>: VTTI, Cal Berkley/PATH, Florida International, U of M, South Florida, Washtenaw Community College, University of Memphis &amp; Oregon State as participants</a:t>
            </a:r>
          </a:p>
          <a:p>
            <a:pPr lvl="2"/>
            <a:endParaRPr lang="en-US" sz="2000" dirty="0"/>
          </a:p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E86-F6E0-43C3-BAE3-92147BB48443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74638"/>
            <a:ext cx="11449272" cy="142617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33399"/>
                </a:solidFill>
              </a:rPr>
              <a:t>TSMO Workforce Implementation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700808"/>
            <a:ext cx="11449272" cy="4536504"/>
          </a:xfrm>
        </p:spPr>
        <p:txBody>
          <a:bodyPr>
            <a:normAutofit/>
          </a:bodyPr>
          <a:lstStyle/>
          <a:p>
            <a:r>
              <a:rPr lang="en-US" sz="2800" dirty="0"/>
              <a:t>Post-hiring education for producing TSMO Professionals</a:t>
            </a:r>
          </a:p>
          <a:p>
            <a:pPr lvl="2"/>
            <a:r>
              <a:rPr lang="en-US" sz="2000" dirty="0"/>
              <a:t>Review current practices for TSMO training</a:t>
            </a:r>
          </a:p>
          <a:p>
            <a:pPr lvl="2"/>
            <a:r>
              <a:rPr lang="en-US" sz="2000" dirty="0"/>
              <a:t>Define an appropriate training “program” and identify elements for all KSAs for both hard and soft skills</a:t>
            </a:r>
          </a:p>
          <a:p>
            <a:pPr lvl="2"/>
            <a:r>
              <a:rPr lang="en-US" sz="2000" dirty="0"/>
              <a:t>Inventory and create a repository in the NOCOE EKTS for all existing training materials by topic and identify key gaps in available training for function/position function KSAs </a:t>
            </a:r>
          </a:p>
          <a:p>
            <a:pPr lvl="2"/>
            <a:r>
              <a:rPr lang="en-US" sz="2000" dirty="0"/>
              <a:t>Develop a modular model training program that addresses any gaps</a:t>
            </a:r>
          </a:p>
          <a:p>
            <a:r>
              <a:rPr lang="en-US" sz="2800" dirty="0"/>
              <a:t>Develop project approach that coordinates and avoids duplication</a:t>
            </a:r>
          </a:p>
          <a:p>
            <a:pPr lvl="2"/>
            <a:r>
              <a:rPr lang="en-US" sz="2000" dirty="0"/>
              <a:t>ITS JPO, FHWA, 20-7 (408)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E86-F6E0-43C3-BAE3-92147BB484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6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8433</TotalTime>
  <Words>711</Words>
  <Application>Microsoft Office PowerPoint</Application>
  <PresentationFormat>Widescreen</PresentationFormat>
  <Paragraphs>113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Impact</vt:lpstr>
      <vt:lpstr>Wingdings</vt:lpstr>
      <vt:lpstr>Office Theme</vt:lpstr>
      <vt:lpstr>PowerPoint Presentation</vt:lpstr>
      <vt:lpstr>Our Vision &amp; Mission</vt:lpstr>
      <vt:lpstr>PowerPoint Presentation</vt:lpstr>
      <vt:lpstr>PowerPoint Presentation</vt:lpstr>
      <vt:lpstr>PowerPoint Presentation</vt:lpstr>
      <vt:lpstr>TSMO Workforce Implementation Plan</vt:lpstr>
      <vt:lpstr>TSMO Workforce Implementation Plan</vt:lpstr>
      <vt:lpstr>TSMO Workforce Implementation Plan</vt:lpstr>
      <vt:lpstr>TSMO Workforce Implementation Plan</vt:lpstr>
      <vt:lpstr>2018 TRB Student Competition</vt:lpstr>
      <vt:lpstr>ITS-JPO Student Competition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USER</dc:creator>
  <cp:lastModifiedBy>Doherty, Don CTR (VOLPE)</cp:lastModifiedBy>
  <cp:revision>704</cp:revision>
  <cp:lastPrinted>2015-02-23T17:34:05Z</cp:lastPrinted>
  <dcterms:created xsi:type="dcterms:W3CDTF">2014-11-18T05:33:04Z</dcterms:created>
  <dcterms:modified xsi:type="dcterms:W3CDTF">2018-03-05T13:29:07Z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