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8" r:id="rId2"/>
    <p:sldId id="383" r:id="rId3"/>
    <p:sldId id="412" r:id="rId4"/>
    <p:sldId id="379" r:id="rId5"/>
    <p:sldId id="418" r:id="rId6"/>
    <p:sldId id="388" r:id="rId7"/>
    <p:sldId id="413" r:id="rId8"/>
    <p:sldId id="414" r:id="rId9"/>
    <p:sldId id="416" r:id="rId10"/>
    <p:sldId id="417" r:id="rId11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pko, Jeffrey" initials="KJ" lastIdx="5" clrIdx="0">
    <p:extLst>
      <p:ext uri="{19B8F6BF-5375-455C-9EA6-DF929625EA0E}">
        <p15:presenceInfo xmlns:p15="http://schemas.microsoft.com/office/powerpoint/2012/main" userId="S-1-5-21-1743938761-434197254-1849977318-383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65"/>
    <a:srgbClr val="00397F"/>
    <a:srgbClr val="C2E0F4"/>
    <a:srgbClr val="003577"/>
    <a:srgbClr val="003D7D"/>
    <a:srgbClr val="CCD8E5"/>
    <a:srgbClr val="FF9999"/>
    <a:srgbClr val="AFD0E8"/>
    <a:srgbClr val="DAA3FF"/>
    <a:srgbClr val="E2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6498" autoAdjust="0"/>
  </p:normalViewPr>
  <p:slideViewPr>
    <p:cSldViewPr snapToGrid="0">
      <p:cViewPr varScale="1">
        <p:scale>
          <a:sx n="133" d="100"/>
          <a:sy n="133" d="100"/>
        </p:scale>
        <p:origin x="127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160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F1631-59B7-451C-91A4-6BAF5389E570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5FF50B8-46AC-4C83-BBC9-B3457F29C7AA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3D44161B-63B4-4F47-819B-E6A7A6EE4D01}" type="parTrans" cxnId="{BF6F90B9-2FBB-48CD-A81C-F5BEC1AF5964}">
      <dgm:prSet/>
      <dgm:spPr/>
      <dgm:t>
        <a:bodyPr/>
        <a:lstStyle/>
        <a:p>
          <a:endParaRPr lang="en-US"/>
        </a:p>
      </dgm:t>
    </dgm:pt>
    <dgm:pt modelId="{885FD9F5-24F4-4C66-B82F-DB1AE9185D4A}" type="sibTrans" cxnId="{BF6F90B9-2FBB-48CD-A81C-F5BEC1AF5964}">
      <dgm:prSet/>
      <dgm:spPr/>
      <dgm:t>
        <a:bodyPr/>
        <a:lstStyle/>
        <a:p>
          <a:endParaRPr lang="en-US"/>
        </a:p>
      </dgm:t>
    </dgm:pt>
    <dgm:pt modelId="{7AA4AFBF-A77B-40E1-95F5-BC777BA1F0AE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E3010759-5822-41E6-90CE-BFD287B1F18B}" type="parTrans" cxnId="{C0F2189C-6992-4842-A06E-2871678C58F8}">
      <dgm:prSet/>
      <dgm:spPr/>
      <dgm:t>
        <a:bodyPr/>
        <a:lstStyle/>
        <a:p>
          <a:endParaRPr lang="en-US"/>
        </a:p>
      </dgm:t>
    </dgm:pt>
    <dgm:pt modelId="{B982BDF0-7A13-4E0F-A6AF-7028A1EBBA78}" type="sibTrans" cxnId="{C0F2189C-6992-4842-A06E-2871678C58F8}">
      <dgm:prSet/>
      <dgm:spPr/>
      <dgm:t>
        <a:bodyPr/>
        <a:lstStyle/>
        <a:p>
          <a:endParaRPr lang="en-US"/>
        </a:p>
      </dgm:t>
    </dgm:pt>
    <dgm:pt modelId="{7F9E4559-81FD-45C6-97A7-BAD9D471DBDD}">
      <dgm:prSet/>
      <dgm:spPr/>
      <dgm:t>
        <a:bodyPr/>
        <a:lstStyle/>
        <a:p>
          <a:r>
            <a:rPr lang="en-US" dirty="0"/>
            <a:t>Construction</a:t>
          </a:r>
        </a:p>
      </dgm:t>
    </dgm:pt>
    <dgm:pt modelId="{2BB434CC-237A-4B32-9BA9-72A1448EB448}" type="parTrans" cxnId="{3BBE2F11-FA35-4DDA-A8B1-CF46DF550F56}">
      <dgm:prSet/>
      <dgm:spPr/>
      <dgm:t>
        <a:bodyPr/>
        <a:lstStyle/>
        <a:p>
          <a:endParaRPr lang="en-US"/>
        </a:p>
      </dgm:t>
    </dgm:pt>
    <dgm:pt modelId="{87A70BF5-F630-46C2-9A06-349788518017}" type="sibTrans" cxnId="{3BBE2F11-FA35-4DDA-A8B1-CF46DF550F56}">
      <dgm:prSet/>
      <dgm:spPr/>
      <dgm:t>
        <a:bodyPr/>
        <a:lstStyle/>
        <a:p>
          <a:endParaRPr lang="en-US"/>
        </a:p>
      </dgm:t>
    </dgm:pt>
    <dgm:pt modelId="{5A8B7CED-CBCA-441E-9419-08C389C79AE4}">
      <dgm:prSet/>
      <dgm:spPr/>
      <dgm:t>
        <a:bodyPr/>
        <a:lstStyle/>
        <a:p>
          <a:r>
            <a:rPr lang="en-US" dirty="0"/>
            <a:t>Planning</a:t>
          </a:r>
        </a:p>
      </dgm:t>
    </dgm:pt>
    <dgm:pt modelId="{E47492E9-3DB7-465E-A08E-35B83DE3517C}" type="parTrans" cxnId="{5BCD5BA2-2B06-4A5C-876D-4287688BCDD2}">
      <dgm:prSet/>
      <dgm:spPr/>
      <dgm:t>
        <a:bodyPr/>
        <a:lstStyle/>
        <a:p>
          <a:endParaRPr lang="en-US"/>
        </a:p>
      </dgm:t>
    </dgm:pt>
    <dgm:pt modelId="{DBE31DF6-B2F9-493D-95DB-7CDD8C1BD57B}" type="sibTrans" cxnId="{5BCD5BA2-2B06-4A5C-876D-4287688BCDD2}">
      <dgm:prSet/>
      <dgm:spPr/>
      <dgm:t>
        <a:bodyPr/>
        <a:lstStyle/>
        <a:p>
          <a:endParaRPr lang="en-US"/>
        </a:p>
      </dgm:t>
    </dgm:pt>
    <dgm:pt modelId="{2291A881-996C-443C-9BBF-ED79907B2874}" type="pres">
      <dgm:prSet presAssocID="{18DF1631-59B7-451C-91A4-6BAF5389E57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3975DEE-FE81-4ED6-898F-F6B555D261E5}" type="pres">
      <dgm:prSet presAssocID="{7AA4AFBF-A77B-40E1-95F5-BC777BA1F0AE}" presName="Accent4" presStyleCnt="0"/>
      <dgm:spPr/>
    </dgm:pt>
    <dgm:pt modelId="{50B46A0D-5FA6-4A6F-A414-0CCF1A3A962C}" type="pres">
      <dgm:prSet presAssocID="{7AA4AFBF-A77B-40E1-95F5-BC777BA1F0AE}" presName="Accen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321689-2E6F-4E73-8ED5-2E144785EA9E}" type="pres">
      <dgm:prSet presAssocID="{7AA4AFBF-A77B-40E1-95F5-BC777BA1F0AE}" presName="ParentBackground4" presStyleCnt="0"/>
      <dgm:spPr/>
    </dgm:pt>
    <dgm:pt modelId="{97C21E0E-7CBB-4DD3-96A7-96212E7E679A}" type="pres">
      <dgm:prSet presAssocID="{7AA4AFBF-A77B-40E1-95F5-BC777BA1F0AE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06AEE6DE-A946-4700-9175-04C3F3FF65A1}" type="pres">
      <dgm:prSet presAssocID="{7AA4AFBF-A77B-40E1-95F5-BC777BA1F0A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21544-9027-4CD3-B91A-970286D1CD91}" type="pres">
      <dgm:prSet presAssocID="{7F9E4559-81FD-45C6-97A7-BAD9D471DBDD}" presName="Accent3" presStyleCnt="0"/>
      <dgm:spPr/>
    </dgm:pt>
    <dgm:pt modelId="{56B26289-5700-4A55-93FA-F42C5EEAD705}" type="pres">
      <dgm:prSet presAssocID="{7F9E4559-81FD-45C6-97A7-BAD9D471DBDD}" presName="Accent" presStyleLbl="node1" presStyleIdx="1" presStyleCnt="4"/>
      <dgm:spPr/>
    </dgm:pt>
    <dgm:pt modelId="{DFB495F4-C118-428D-A196-78BD25F15E2E}" type="pres">
      <dgm:prSet presAssocID="{7F9E4559-81FD-45C6-97A7-BAD9D471DBDD}" presName="ParentBackground3" presStyleCnt="0"/>
      <dgm:spPr/>
    </dgm:pt>
    <dgm:pt modelId="{67B6A9AE-139D-47AE-8143-E074642D2176}" type="pres">
      <dgm:prSet presAssocID="{7F9E4559-81FD-45C6-97A7-BAD9D471DBDD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DFE6832E-CBD6-41FC-8CF1-461B36B495BD}" type="pres">
      <dgm:prSet presAssocID="{7F9E4559-81FD-45C6-97A7-BAD9D471DBD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B283-4B07-46EE-BD1A-FBF4D32E5F88}" type="pres">
      <dgm:prSet presAssocID="{C5FF50B8-46AC-4C83-BBC9-B3457F29C7AA}" presName="Accent2" presStyleCnt="0"/>
      <dgm:spPr/>
    </dgm:pt>
    <dgm:pt modelId="{902A18E9-13AD-4B31-8E5D-12BCB12CE9C9}" type="pres">
      <dgm:prSet presAssocID="{C5FF50B8-46AC-4C83-BBC9-B3457F29C7AA}" presName="Accent" presStyleLbl="node1" presStyleIdx="2" presStyleCnt="4"/>
      <dgm:spPr/>
    </dgm:pt>
    <dgm:pt modelId="{469E1C33-091B-46FA-A222-785BF6E9D985}" type="pres">
      <dgm:prSet presAssocID="{C5FF50B8-46AC-4C83-BBC9-B3457F29C7AA}" presName="ParentBackground2" presStyleCnt="0"/>
      <dgm:spPr/>
    </dgm:pt>
    <dgm:pt modelId="{4F5EBCCF-5E30-4D8C-B43D-02481F7DED8A}" type="pres">
      <dgm:prSet presAssocID="{C5FF50B8-46AC-4C83-BBC9-B3457F29C7AA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950AD291-7F34-4FA9-83E5-245F2D6E129C}" type="pres">
      <dgm:prSet presAssocID="{C5FF50B8-46AC-4C83-BBC9-B3457F29C7A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AC00E-C378-4FA0-80C7-725AB5877B1B}" type="pres">
      <dgm:prSet presAssocID="{5A8B7CED-CBCA-441E-9419-08C389C79AE4}" presName="Accent1" presStyleCnt="0"/>
      <dgm:spPr/>
    </dgm:pt>
    <dgm:pt modelId="{15AC2433-11D6-41E6-A284-C4505758FDBB}" type="pres">
      <dgm:prSet presAssocID="{5A8B7CED-CBCA-441E-9419-08C389C79AE4}" presName="Accent" presStyleLbl="node1" presStyleIdx="3" presStyleCnt="4"/>
      <dgm:spPr/>
    </dgm:pt>
    <dgm:pt modelId="{6E298E6E-3979-4634-AF5C-728D0DC624D3}" type="pres">
      <dgm:prSet presAssocID="{5A8B7CED-CBCA-441E-9419-08C389C79AE4}" presName="ParentBackground1" presStyleCnt="0"/>
      <dgm:spPr/>
    </dgm:pt>
    <dgm:pt modelId="{57F15E9D-68B3-4F92-BD9E-26F4A029C8AC}" type="pres">
      <dgm:prSet presAssocID="{5A8B7CED-CBCA-441E-9419-08C389C79AE4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74F6B6F7-E9E3-4F97-9A2D-6B96D2D332DD}" type="pres">
      <dgm:prSet presAssocID="{5A8B7CED-CBCA-441E-9419-08C389C79AE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A9946-5DC5-4FD2-8EEF-67DA553B11AD}" type="presOf" srcId="{18DF1631-59B7-451C-91A4-6BAF5389E570}" destId="{2291A881-996C-443C-9BBF-ED79907B2874}" srcOrd="0" destOrd="0" presId="urn:microsoft.com/office/officeart/2011/layout/CircleProcess"/>
    <dgm:cxn modelId="{ABB6BF50-C61B-4AD7-9B73-8772C71F2C01}" type="presOf" srcId="{C5FF50B8-46AC-4C83-BBC9-B3457F29C7AA}" destId="{4F5EBCCF-5E30-4D8C-B43D-02481F7DED8A}" srcOrd="0" destOrd="0" presId="urn:microsoft.com/office/officeart/2011/layout/CircleProcess"/>
    <dgm:cxn modelId="{3BBE2F11-FA35-4DDA-A8B1-CF46DF550F56}" srcId="{18DF1631-59B7-451C-91A4-6BAF5389E570}" destId="{7F9E4559-81FD-45C6-97A7-BAD9D471DBDD}" srcOrd="2" destOrd="0" parTransId="{2BB434CC-237A-4B32-9BA9-72A1448EB448}" sibTransId="{87A70BF5-F630-46C2-9A06-349788518017}"/>
    <dgm:cxn modelId="{5BCD5BA2-2B06-4A5C-876D-4287688BCDD2}" srcId="{18DF1631-59B7-451C-91A4-6BAF5389E570}" destId="{5A8B7CED-CBCA-441E-9419-08C389C79AE4}" srcOrd="0" destOrd="0" parTransId="{E47492E9-3DB7-465E-A08E-35B83DE3517C}" sibTransId="{DBE31DF6-B2F9-493D-95DB-7CDD8C1BD57B}"/>
    <dgm:cxn modelId="{800EF570-3F06-464B-85C1-96B1B0347CDB}" type="presOf" srcId="{7AA4AFBF-A77B-40E1-95F5-BC777BA1F0AE}" destId="{97C21E0E-7CBB-4DD3-96A7-96212E7E679A}" srcOrd="0" destOrd="0" presId="urn:microsoft.com/office/officeart/2011/layout/CircleProcess"/>
    <dgm:cxn modelId="{A720BC14-E451-4357-9DD3-074B8B8BD717}" type="presOf" srcId="{5A8B7CED-CBCA-441E-9419-08C389C79AE4}" destId="{57F15E9D-68B3-4F92-BD9E-26F4A029C8AC}" srcOrd="0" destOrd="0" presId="urn:microsoft.com/office/officeart/2011/layout/CircleProcess"/>
    <dgm:cxn modelId="{433CF774-8212-47CA-87CA-BE7F19941E9D}" type="presOf" srcId="{5A8B7CED-CBCA-441E-9419-08C389C79AE4}" destId="{74F6B6F7-E9E3-4F97-9A2D-6B96D2D332DD}" srcOrd="1" destOrd="0" presId="urn:microsoft.com/office/officeart/2011/layout/CircleProcess"/>
    <dgm:cxn modelId="{3AE0F7CF-3885-4010-9D35-331257426C29}" type="presOf" srcId="{7F9E4559-81FD-45C6-97A7-BAD9D471DBDD}" destId="{67B6A9AE-139D-47AE-8143-E074642D2176}" srcOrd="0" destOrd="0" presId="urn:microsoft.com/office/officeart/2011/layout/CircleProcess"/>
    <dgm:cxn modelId="{BF6F90B9-2FBB-48CD-A81C-F5BEC1AF5964}" srcId="{18DF1631-59B7-451C-91A4-6BAF5389E570}" destId="{C5FF50B8-46AC-4C83-BBC9-B3457F29C7AA}" srcOrd="1" destOrd="0" parTransId="{3D44161B-63B4-4F47-819B-E6A7A6EE4D01}" sibTransId="{885FD9F5-24F4-4C66-B82F-DB1AE9185D4A}"/>
    <dgm:cxn modelId="{107A7CEC-A765-43D6-9B57-5873F85A3DFB}" type="presOf" srcId="{7F9E4559-81FD-45C6-97A7-BAD9D471DBDD}" destId="{DFE6832E-CBD6-41FC-8CF1-461B36B495BD}" srcOrd="1" destOrd="0" presId="urn:microsoft.com/office/officeart/2011/layout/CircleProcess"/>
    <dgm:cxn modelId="{C0F2189C-6992-4842-A06E-2871678C58F8}" srcId="{18DF1631-59B7-451C-91A4-6BAF5389E570}" destId="{7AA4AFBF-A77B-40E1-95F5-BC777BA1F0AE}" srcOrd="3" destOrd="0" parTransId="{E3010759-5822-41E6-90CE-BFD287B1F18B}" sibTransId="{B982BDF0-7A13-4E0F-A6AF-7028A1EBBA78}"/>
    <dgm:cxn modelId="{716AA079-CF21-4739-955D-7BF75A65D529}" type="presOf" srcId="{C5FF50B8-46AC-4C83-BBC9-B3457F29C7AA}" destId="{950AD291-7F34-4FA9-83E5-245F2D6E129C}" srcOrd="1" destOrd="0" presId="urn:microsoft.com/office/officeart/2011/layout/CircleProcess"/>
    <dgm:cxn modelId="{28E858BA-328C-4B99-909C-94EFBDE758D0}" type="presOf" srcId="{7AA4AFBF-A77B-40E1-95F5-BC777BA1F0AE}" destId="{06AEE6DE-A946-4700-9175-04C3F3FF65A1}" srcOrd="1" destOrd="0" presId="urn:microsoft.com/office/officeart/2011/layout/CircleProcess"/>
    <dgm:cxn modelId="{0513E345-CA4B-4106-8D2E-0618706FBB4A}" type="presParOf" srcId="{2291A881-996C-443C-9BBF-ED79907B2874}" destId="{E3975DEE-FE81-4ED6-898F-F6B555D261E5}" srcOrd="0" destOrd="0" presId="urn:microsoft.com/office/officeart/2011/layout/CircleProcess"/>
    <dgm:cxn modelId="{2279AEDD-FE05-4476-B660-B5E97841CB0C}" type="presParOf" srcId="{E3975DEE-FE81-4ED6-898F-F6B555D261E5}" destId="{50B46A0D-5FA6-4A6F-A414-0CCF1A3A962C}" srcOrd="0" destOrd="0" presId="urn:microsoft.com/office/officeart/2011/layout/CircleProcess"/>
    <dgm:cxn modelId="{FCBB63CB-C4ED-40FC-AAB8-B3FADA85F9CE}" type="presParOf" srcId="{2291A881-996C-443C-9BBF-ED79907B2874}" destId="{15321689-2E6F-4E73-8ED5-2E144785EA9E}" srcOrd="1" destOrd="0" presId="urn:microsoft.com/office/officeart/2011/layout/CircleProcess"/>
    <dgm:cxn modelId="{8DD4763F-9159-47D1-8E2F-452237D4F716}" type="presParOf" srcId="{15321689-2E6F-4E73-8ED5-2E144785EA9E}" destId="{97C21E0E-7CBB-4DD3-96A7-96212E7E679A}" srcOrd="0" destOrd="0" presId="urn:microsoft.com/office/officeart/2011/layout/CircleProcess"/>
    <dgm:cxn modelId="{206E59E8-2937-4B64-9294-9B0BECA31076}" type="presParOf" srcId="{2291A881-996C-443C-9BBF-ED79907B2874}" destId="{06AEE6DE-A946-4700-9175-04C3F3FF65A1}" srcOrd="2" destOrd="0" presId="urn:microsoft.com/office/officeart/2011/layout/CircleProcess"/>
    <dgm:cxn modelId="{C6939F9A-807C-461F-A74D-ED08CC7CE538}" type="presParOf" srcId="{2291A881-996C-443C-9BBF-ED79907B2874}" destId="{6C421544-9027-4CD3-B91A-970286D1CD91}" srcOrd="3" destOrd="0" presId="urn:microsoft.com/office/officeart/2011/layout/CircleProcess"/>
    <dgm:cxn modelId="{868EC1BC-7F0D-4910-9A68-83258903AB0C}" type="presParOf" srcId="{6C421544-9027-4CD3-B91A-970286D1CD91}" destId="{56B26289-5700-4A55-93FA-F42C5EEAD705}" srcOrd="0" destOrd="0" presId="urn:microsoft.com/office/officeart/2011/layout/CircleProcess"/>
    <dgm:cxn modelId="{2B39D23E-B634-420F-9C9A-CE0EDF6111CD}" type="presParOf" srcId="{2291A881-996C-443C-9BBF-ED79907B2874}" destId="{DFB495F4-C118-428D-A196-78BD25F15E2E}" srcOrd="4" destOrd="0" presId="urn:microsoft.com/office/officeart/2011/layout/CircleProcess"/>
    <dgm:cxn modelId="{8F4A6151-263A-4781-9155-2661BCEA642C}" type="presParOf" srcId="{DFB495F4-C118-428D-A196-78BD25F15E2E}" destId="{67B6A9AE-139D-47AE-8143-E074642D2176}" srcOrd="0" destOrd="0" presId="urn:microsoft.com/office/officeart/2011/layout/CircleProcess"/>
    <dgm:cxn modelId="{351A9B71-1869-436A-B4A0-C69B782D5285}" type="presParOf" srcId="{2291A881-996C-443C-9BBF-ED79907B2874}" destId="{DFE6832E-CBD6-41FC-8CF1-461B36B495BD}" srcOrd="5" destOrd="0" presId="urn:microsoft.com/office/officeart/2011/layout/CircleProcess"/>
    <dgm:cxn modelId="{723017EC-7968-40B5-B1D6-E0DFF404C5DE}" type="presParOf" srcId="{2291A881-996C-443C-9BBF-ED79907B2874}" destId="{99A7B283-4B07-46EE-BD1A-FBF4D32E5F88}" srcOrd="6" destOrd="0" presId="urn:microsoft.com/office/officeart/2011/layout/CircleProcess"/>
    <dgm:cxn modelId="{2F9FF919-8A5D-486C-9BCB-7874A73C6D0C}" type="presParOf" srcId="{99A7B283-4B07-46EE-BD1A-FBF4D32E5F88}" destId="{902A18E9-13AD-4B31-8E5D-12BCB12CE9C9}" srcOrd="0" destOrd="0" presId="urn:microsoft.com/office/officeart/2011/layout/CircleProcess"/>
    <dgm:cxn modelId="{9A992FA2-7924-4B3A-A72E-5E2D53E0A844}" type="presParOf" srcId="{2291A881-996C-443C-9BBF-ED79907B2874}" destId="{469E1C33-091B-46FA-A222-785BF6E9D985}" srcOrd="7" destOrd="0" presId="urn:microsoft.com/office/officeart/2011/layout/CircleProcess"/>
    <dgm:cxn modelId="{C4BC2217-D8A8-4E0D-81A5-BCFFA95F9AD5}" type="presParOf" srcId="{469E1C33-091B-46FA-A222-785BF6E9D985}" destId="{4F5EBCCF-5E30-4D8C-B43D-02481F7DED8A}" srcOrd="0" destOrd="0" presId="urn:microsoft.com/office/officeart/2011/layout/CircleProcess"/>
    <dgm:cxn modelId="{67711D89-3F30-4E41-AD35-512E985A0D3E}" type="presParOf" srcId="{2291A881-996C-443C-9BBF-ED79907B2874}" destId="{950AD291-7F34-4FA9-83E5-245F2D6E129C}" srcOrd="8" destOrd="0" presId="urn:microsoft.com/office/officeart/2011/layout/CircleProcess"/>
    <dgm:cxn modelId="{D3F80376-F55E-4B5E-B241-D978A2DAB799}" type="presParOf" srcId="{2291A881-996C-443C-9BBF-ED79907B2874}" destId="{1D3AC00E-C378-4FA0-80C7-725AB5877B1B}" srcOrd="9" destOrd="0" presId="urn:microsoft.com/office/officeart/2011/layout/CircleProcess"/>
    <dgm:cxn modelId="{36953368-1880-4DC5-9850-3A61AD2F87B0}" type="presParOf" srcId="{1D3AC00E-C378-4FA0-80C7-725AB5877B1B}" destId="{15AC2433-11D6-41E6-A284-C4505758FDBB}" srcOrd="0" destOrd="0" presId="urn:microsoft.com/office/officeart/2011/layout/CircleProcess"/>
    <dgm:cxn modelId="{E557B3CE-57CD-4D37-9C8D-AD90D8409C38}" type="presParOf" srcId="{2291A881-996C-443C-9BBF-ED79907B2874}" destId="{6E298E6E-3979-4634-AF5C-728D0DC624D3}" srcOrd="10" destOrd="0" presId="urn:microsoft.com/office/officeart/2011/layout/CircleProcess"/>
    <dgm:cxn modelId="{0D26643D-F5AD-429A-8ED2-17FBDFFF73D7}" type="presParOf" srcId="{6E298E6E-3979-4634-AF5C-728D0DC624D3}" destId="{57F15E9D-68B3-4F92-BD9E-26F4A029C8AC}" srcOrd="0" destOrd="0" presId="urn:microsoft.com/office/officeart/2011/layout/CircleProcess"/>
    <dgm:cxn modelId="{29096A03-E34E-46B3-9C5B-4A01221697A3}" type="presParOf" srcId="{2291A881-996C-443C-9BBF-ED79907B2874}" destId="{74F6B6F7-E9E3-4F97-9A2D-6B96D2D332D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46A0D-5FA6-4A6F-A414-0CCF1A3A962C}">
      <dsp:nvSpPr>
        <dsp:cNvPr id="0" name=""/>
        <dsp:cNvSpPr/>
      </dsp:nvSpPr>
      <dsp:spPr>
        <a:xfrm>
          <a:off x="6819534" y="994195"/>
          <a:ext cx="2040936" cy="20410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21E0E-7CBB-4DD3-96A7-96212E7E679A}">
      <dsp:nvSpPr>
        <dsp:cNvPr id="0" name=""/>
        <dsp:cNvSpPr/>
      </dsp:nvSpPr>
      <dsp:spPr>
        <a:xfrm>
          <a:off x="6887799" y="1062241"/>
          <a:ext cx="1905282" cy="190494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Maintenance</a:t>
          </a:r>
        </a:p>
      </dsp:txBody>
      <dsp:txXfrm>
        <a:off x="7159982" y="1334428"/>
        <a:ext cx="1360915" cy="1360574"/>
      </dsp:txXfrm>
    </dsp:sp>
    <dsp:sp modelId="{56B26289-5700-4A55-93FA-F42C5EEAD705}">
      <dsp:nvSpPr>
        <dsp:cNvPr id="0" name=""/>
        <dsp:cNvSpPr/>
      </dsp:nvSpPr>
      <dsp:spPr>
        <a:xfrm rot="2700000">
          <a:off x="4701565" y="994051"/>
          <a:ext cx="2040969" cy="2040969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6A9AE-139D-47AE-8143-E074642D2176}">
      <dsp:nvSpPr>
        <dsp:cNvPr id="0" name=""/>
        <dsp:cNvSpPr/>
      </dsp:nvSpPr>
      <dsp:spPr>
        <a:xfrm>
          <a:off x="4778598" y="1062241"/>
          <a:ext cx="1905282" cy="190494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Construction</a:t>
          </a:r>
        </a:p>
      </dsp:txBody>
      <dsp:txXfrm>
        <a:off x="5050781" y="1334428"/>
        <a:ext cx="1360915" cy="1360574"/>
      </dsp:txXfrm>
    </dsp:sp>
    <dsp:sp modelId="{902A18E9-13AD-4B31-8E5D-12BCB12CE9C9}">
      <dsp:nvSpPr>
        <dsp:cNvPr id="0" name=""/>
        <dsp:cNvSpPr/>
      </dsp:nvSpPr>
      <dsp:spPr>
        <a:xfrm rot="2700000">
          <a:off x="2601116" y="994051"/>
          <a:ext cx="2040969" cy="2040969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EBCCF-5E30-4D8C-B43D-02481F7DED8A}">
      <dsp:nvSpPr>
        <dsp:cNvPr id="0" name=""/>
        <dsp:cNvSpPr/>
      </dsp:nvSpPr>
      <dsp:spPr>
        <a:xfrm>
          <a:off x="2669397" y="1062241"/>
          <a:ext cx="1905282" cy="190494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Design</a:t>
          </a:r>
        </a:p>
      </dsp:txBody>
      <dsp:txXfrm>
        <a:off x="2941580" y="1334428"/>
        <a:ext cx="1360915" cy="1360574"/>
      </dsp:txXfrm>
    </dsp:sp>
    <dsp:sp modelId="{15AC2433-11D6-41E6-A284-C4505758FDBB}">
      <dsp:nvSpPr>
        <dsp:cNvPr id="0" name=""/>
        <dsp:cNvSpPr/>
      </dsp:nvSpPr>
      <dsp:spPr>
        <a:xfrm rot="2700000">
          <a:off x="491915" y="994051"/>
          <a:ext cx="2040969" cy="2040969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5E9D-68B3-4F92-BD9E-26F4A029C8AC}">
      <dsp:nvSpPr>
        <dsp:cNvPr id="0" name=""/>
        <dsp:cNvSpPr/>
      </dsp:nvSpPr>
      <dsp:spPr>
        <a:xfrm>
          <a:off x="560197" y="1062241"/>
          <a:ext cx="1905282" cy="190494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Planning</a:t>
          </a:r>
        </a:p>
      </dsp:txBody>
      <dsp:txXfrm>
        <a:off x="832380" y="1334428"/>
        <a:ext cx="1360915" cy="1360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1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2B1FE483-2767-4182-A1A0-1A49B844287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9D926AB4-22B1-47E2-8A0B-0A365D49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4719" cy="466015"/>
          </a:xfrm>
          <a:prstGeom prst="rect">
            <a:avLst/>
          </a:prstGeom>
        </p:spPr>
        <p:txBody>
          <a:bodyPr vert="horz" lIns="93033" tIns="46517" rIns="93033" bIns="465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2"/>
            <a:ext cx="3044719" cy="466015"/>
          </a:xfrm>
          <a:prstGeom prst="rect">
            <a:avLst/>
          </a:prstGeom>
        </p:spPr>
        <p:txBody>
          <a:bodyPr vert="horz" lIns="93033" tIns="46517" rIns="93033" bIns="46517" rtlCol="0"/>
          <a:lstStyle>
            <a:lvl1pPr algn="r">
              <a:defRPr sz="1200"/>
            </a:lvl1pPr>
          </a:lstStyle>
          <a:p>
            <a:fld id="{11ABEF5D-3468-40E0-A4FD-64884BC2624F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3" tIns="46517" rIns="93033" bIns="465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934"/>
            <a:ext cx="5621020" cy="4189318"/>
          </a:xfrm>
          <a:prstGeom prst="rect">
            <a:avLst/>
          </a:prstGeom>
        </p:spPr>
        <p:txBody>
          <a:bodyPr vert="horz" lIns="93033" tIns="46517" rIns="93033" bIns="465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4654"/>
            <a:ext cx="3044719" cy="466015"/>
          </a:xfrm>
          <a:prstGeom prst="rect">
            <a:avLst/>
          </a:prstGeom>
        </p:spPr>
        <p:txBody>
          <a:bodyPr vert="horz" lIns="93033" tIns="46517" rIns="93033" bIns="465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4654"/>
            <a:ext cx="3044719" cy="466015"/>
          </a:xfrm>
          <a:prstGeom prst="rect">
            <a:avLst/>
          </a:prstGeom>
        </p:spPr>
        <p:txBody>
          <a:bodyPr vert="horz" lIns="93033" tIns="46517" rIns="93033" bIns="46517" rtlCol="0" anchor="b"/>
          <a:lstStyle>
            <a:lvl1pPr algn="r">
              <a:defRPr sz="1200"/>
            </a:lvl1pPr>
          </a:lstStyle>
          <a:p>
            <a:fld id="{86243116-298A-4710-973A-9D97A6B7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8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43116-298A-4710-973A-9D97A6B7E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9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0088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90E2F-B5B3-4234-A5E6-8848DD5D4C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0088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90E2F-B5B3-4234-A5E6-8848DD5D4C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7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43116-298A-4710-973A-9D97A6B7E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9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43116-298A-4710-973A-9D97A6B7E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43116-298A-4710-973A-9D97A6B7E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0088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90E2F-B5B3-4234-A5E6-8848DD5D4C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71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0088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90E2F-B5B3-4234-A5E6-8848DD5D4C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2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0088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90E2F-B5B3-4234-A5E6-8848DD5D4C2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0088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90E2F-B5B3-4234-A5E6-8848DD5D4C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9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682240"/>
          </a:xfrm>
          <a:prstGeom prst="rect">
            <a:avLst/>
          </a:prstGeom>
          <a:gradFill flip="none" rotWithShape="1">
            <a:gsLst>
              <a:gs pos="0">
                <a:srgbClr val="003D7D">
                  <a:shade val="30000"/>
                  <a:satMod val="115000"/>
                </a:srgbClr>
              </a:gs>
              <a:gs pos="50000">
                <a:srgbClr val="003D7D">
                  <a:shade val="67500"/>
                  <a:satMod val="115000"/>
                </a:srgbClr>
              </a:gs>
              <a:gs pos="100000">
                <a:srgbClr val="003D7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3705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2436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583680" y="6078583"/>
            <a:ext cx="2560320" cy="58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6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4FC4-43E7-453A-AEBA-78325C4F5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4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185A-5904-468C-96F8-2570294B1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6469-781F-4675-81BB-A32E52CF0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43C3E-120E-4819-A360-B5CC9896CC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123405"/>
            <a:ext cx="8277225" cy="5085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6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89270" cy="533400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46470" y="219075"/>
            <a:ext cx="483229" cy="247650"/>
          </a:xfrm>
          <a:ln/>
        </p:spPr>
        <p:txBody>
          <a:bodyPr/>
          <a:lstStyle>
            <a:lvl1pPr algn="r">
              <a:defRPr sz="1100">
                <a:solidFill>
                  <a:srgbClr val="C2E0F4"/>
                </a:solidFill>
              </a:defRPr>
            </a:lvl1pPr>
          </a:lstStyle>
          <a:p>
            <a:pPr>
              <a:defRPr/>
            </a:pPr>
            <a:fld id="{D8E3BF22-5F14-49F3-A31F-A003B65359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1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6FD9-13A8-4ED0-A7F9-B20A1AA28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3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43C3E-120E-4819-A360-B5CC9896CC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106488"/>
            <a:ext cx="3992880" cy="51641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89488" y="1106488"/>
            <a:ext cx="3971925" cy="516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54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1034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0824"/>
            <a:ext cx="4038600" cy="4985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0824"/>
            <a:ext cx="4038600" cy="4985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A1DF-5050-4706-84A2-35B2F387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43C3E-120E-4819-A360-B5CC9896CC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6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7148-158B-4171-B0EF-1C592E13F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72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028A3-9DE1-412D-9DF0-15721802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4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23900"/>
            <a:ext cx="9144000" cy="190500"/>
          </a:xfrm>
          <a:prstGeom prst="rect">
            <a:avLst/>
          </a:prstGeom>
          <a:solidFill>
            <a:srgbClr val="C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698"/>
            <a:ext cx="8229600" cy="501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91191"/>
            <a:ext cx="685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7E43C3E-120E-4819-A360-B5CC9896CC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7" descr="Penndot-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62" y="6226547"/>
            <a:ext cx="1600200" cy="3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723900"/>
          </a:xfrm>
          <a:prstGeom prst="rect">
            <a:avLst/>
          </a:prstGeom>
          <a:gradFill flip="none" rotWithShape="1">
            <a:gsLst>
              <a:gs pos="0">
                <a:srgbClr val="003D7D">
                  <a:shade val="30000"/>
                  <a:satMod val="115000"/>
                </a:srgbClr>
              </a:gs>
              <a:gs pos="50000">
                <a:srgbClr val="003D7D">
                  <a:shade val="67500"/>
                  <a:satMod val="115000"/>
                </a:srgbClr>
              </a:gs>
              <a:gs pos="100000">
                <a:srgbClr val="003D7D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721519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 userDrawn="1"/>
        </p:nvSpPr>
        <p:spPr>
          <a:xfrm rot="5400000">
            <a:off x="-105738" y="250020"/>
            <a:ext cx="376939" cy="165463"/>
          </a:xfrm>
          <a:prstGeom prst="triangle">
            <a:avLst/>
          </a:prstGeom>
          <a:solidFill>
            <a:srgbClr val="C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680406"/>
            <a:ext cx="9144000" cy="190500"/>
          </a:xfrm>
          <a:prstGeom prst="rect">
            <a:avLst/>
          </a:prstGeom>
          <a:solidFill>
            <a:srgbClr val="C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680406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457200" y="124619"/>
            <a:ext cx="8224962" cy="47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8" name="Isosceles Triangle 27"/>
          <p:cNvSpPr/>
          <p:nvPr userDrawn="1"/>
        </p:nvSpPr>
        <p:spPr>
          <a:xfrm rot="16200000">
            <a:off x="8868448" y="6332285"/>
            <a:ext cx="376939" cy="165463"/>
          </a:xfrm>
          <a:prstGeom prst="triangle">
            <a:avLst/>
          </a:prstGeom>
          <a:solidFill>
            <a:srgbClr val="C2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61" r:id="rId3"/>
    <p:sldLayoutId id="2147483662" r:id="rId4"/>
    <p:sldLayoutId id="2147483674" r:id="rId5"/>
    <p:sldLayoutId id="2147483663" r:id="rId6"/>
    <p:sldLayoutId id="2147483672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D7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enndot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46" y="6187503"/>
            <a:ext cx="1993043" cy="40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805" y="5131823"/>
            <a:ext cx="4818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b="1" dirty="0">
                <a:solidFill>
                  <a:srgbClr val="003D7D"/>
                </a:solidFill>
                <a:latin typeface="+mj-lt"/>
              </a:rPr>
              <a:t>ITS Community College Workshop </a:t>
            </a:r>
          </a:p>
          <a:p>
            <a:pPr marL="0" indent="0" algn="r">
              <a:buNone/>
            </a:pPr>
            <a:r>
              <a:rPr lang="en-US" b="1" dirty="0">
                <a:solidFill>
                  <a:srgbClr val="003D7D"/>
                </a:solidFill>
                <a:latin typeface="+mj-lt"/>
              </a:rPr>
              <a:t>September 20, 2017</a:t>
            </a:r>
            <a:endParaRPr lang="en-US" dirty="0">
              <a:solidFill>
                <a:srgbClr val="003D7D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11110" y="4774665"/>
            <a:ext cx="0" cy="1330860"/>
          </a:xfrm>
          <a:prstGeom prst="line">
            <a:avLst/>
          </a:prstGeom>
          <a:ln w="25400">
            <a:solidFill>
              <a:srgbClr val="C2E0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5172"/>
            <a:ext cx="9144001" cy="185840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2226677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2" descr="image00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579" r="505" b="29962"/>
          <a:stretch/>
        </p:blipFill>
        <p:spPr bwMode="auto">
          <a:xfrm>
            <a:off x="0" y="2248930"/>
            <a:ext cx="3273215" cy="18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0" b="2563"/>
          <a:stretch/>
        </p:blipFill>
        <p:spPr>
          <a:xfrm>
            <a:off x="6072414" y="4145982"/>
            <a:ext cx="1803091" cy="2205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91273" y="6105525"/>
            <a:ext cx="2205038" cy="49098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65122" y="475256"/>
            <a:ext cx="8213756" cy="14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kern="0" dirty="0"/>
              <a:t>Pennsylvania DOT Perspective</a:t>
            </a:r>
            <a:endParaRPr lang="en-US" sz="2800" kern="0" dirty="0">
              <a:solidFill>
                <a:srgbClr val="C2E0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1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51" y="-295021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dirty="0"/>
              <a:t>Finding Qualified Personnel</a:t>
            </a:r>
          </a:p>
        </p:txBody>
      </p:sp>
      <p:pic>
        <p:nvPicPr>
          <p:cNvPr id="1026" name="Picture 2" descr="Image result for pennsylvania civil service com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49" y="4417219"/>
            <a:ext cx="3824767" cy="7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30016" y="6145065"/>
            <a:ext cx="2205038" cy="49098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06753" y="1717967"/>
            <a:ext cx="492083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PA Civil Service Commission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Limited to existing classifications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“Fit” classifications into needed skills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</p:txBody>
      </p:sp>
      <p:sp>
        <p:nvSpPr>
          <p:cNvPr id="11" name="Arrow: Chevron 10"/>
          <p:cNvSpPr>
            <a:spLocks noChangeAspect="1"/>
          </p:cNvSpPr>
          <p:nvPr/>
        </p:nvSpPr>
        <p:spPr>
          <a:xfrm>
            <a:off x="776734" y="1797965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hevron 11"/>
          <p:cNvSpPr>
            <a:spLocks noChangeAspect="1"/>
          </p:cNvSpPr>
          <p:nvPr/>
        </p:nvSpPr>
        <p:spPr>
          <a:xfrm>
            <a:off x="776734" y="2403446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Chevron 12"/>
          <p:cNvSpPr>
            <a:spLocks noChangeAspect="1"/>
          </p:cNvSpPr>
          <p:nvPr/>
        </p:nvSpPr>
        <p:spPr>
          <a:xfrm>
            <a:off x="776734" y="3008927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 txBox="1">
            <a:spLocks/>
          </p:cNvSpPr>
          <p:nvPr/>
        </p:nvSpPr>
        <p:spPr bwMode="auto">
          <a:xfrm>
            <a:off x="2208454" y="2227522"/>
            <a:ext cx="6403919" cy="15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FontTx/>
              <a:buNone/>
              <a:defRPr sz="2400" b="1" kern="0">
                <a:solidFill>
                  <a:srgbClr val="003D7D"/>
                </a:solidFill>
                <a:latin typeface="+mn-lt"/>
                <a:cs typeface="+mn-cs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6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dirty="0"/>
              <a:t>TSMO Purpose</a:t>
            </a:r>
          </a:p>
          <a:p>
            <a:r>
              <a:rPr lang="en-US" sz="2000" b="0" dirty="0"/>
              <a:t>A way to address reliability, mobility, and congestion by using various strategies rather than just trying to build our way out.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5" y="4215190"/>
            <a:ext cx="1588292" cy="1588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4" y="2093366"/>
            <a:ext cx="1588292" cy="1588292"/>
          </a:xfrm>
          <a:prstGeom prst="rect">
            <a:avLst/>
          </a:prstGeom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2208454" y="4408661"/>
            <a:ext cx="6403919" cy="15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D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/>
              <a:t>TSMO Mission</a:t>
            </a:r>
          </a:p>
          <a:p>
            <a:pPr marL="0" indent="0">
              <a:buFontTx/>
              <a:buNone/>
            </a:pPr>
            <a:r>
              <a:rPr lang="en-US" sz="2000" kern="0" dirty="0"/>
              <a:t>Move people and goods, from Point A to Point B, as efficiently, safely, and reliably as possible.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Overview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6519" y="1060817"/>
            <a:ext cx="8822723" cy="422552"/>
          </a:xfrm>
          <a:prstGeom prst="rect">
            <a:avLst/>
          </a:prstGeom>
          <a:solidFill>
            <a:srgbClr val="C2E0F4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3D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Transportation Systems Management &amp; Operations</a:t>
            </a:r>
            <a:endParaRPr lang="en-US" sz="2200" dirty="0">
              <a:solidFill>
                <a:srgbClr val="003D7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3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3777139" y="4190144"/>
            <a:ext cx="1359186" cy="1359186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Overview (Project Life Cycle – Reality)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176089" y="596900"/>
          <a:ext cx="8929688" cy="402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>
            <a:spLocks noChangeAspect="1"/>
          </p:cNvSpPr>
          <p:nvPr/>
        </p:nvSpPr>
        <p:spPr>
          <a:xfrm>
            <a:off x="3825502" y="4219575"/>
            <a:ext cx="1281042" cy="1281041"/>
          </a:xfrm>
          <a:prstGeom prst="ellipse">
            <a:avLst/>
          </a:prstGeom>
          <a:solidFill>
            <a:srgbClr val="FF9999"/>
          </a:solidFill>
          <a:ln w="63500">
            <a:solidFill>
              <a:srgbClr val="C00000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34683" y="4690818"/>
            <a:ext cx="133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394763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96" y="104861"/>
            <a:ext cx="8224962" cy="472281"/>
          </a:xfrm>
        </p:spPr>
        <p:txBody>
          <a:bodyPr>
            <a:noAutofit/>
          </a:bodyPr>
          <a:lstStyle/>
          <a:p>
            <a:r>
              <a:rPr lang="en-US" sz="2800" b="0" dirty="0"/>
              <a:t>Overview (Capability Maturity for TSMO)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01588"/>
            <a:ext cx="8277225" cy="50853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Self-Assessment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9277" y="1560235"/>
          <a:ext cx="8633070" cy="46035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35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7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6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6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6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5258">
                <a:tc>
                  <a:txBody>
                    <a:bodyPr/>
                    <a:lstStyle/>
                    <a:p>
                      <a:r>
                        <a:rPr lang="en-US" dirty="0"/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1 </a:t>
                      </a:r>
                      <a:br>
                        <a:rPr lang="en-US" dirty="0"/>
                      </a:br>
                      <a:r>
                        <a:rPr lang="en-US" dirty="0"/>
                        <a:t>Performed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2</a:t>
                      </a:r>
                      <a:br>
                        <a:rPr lang="en-US" dirty="0"/>
                      </a:br>
                      <a:r>
                        <a:rPr lang="en-US" dirty="0"/>
                        <a:t>Managed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3</a:t>
                      </a:r>
                    </a:p>
                    <a:p>
                      <a:r>
                        <a:rPr lang="en-US" dirty="0"/>
                        <a:t>Integrated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4</a:t>
                      </a:r>
                      <a:br>
                        <a:rPr lang="en-US" dirty="0"/>
                      </a:br>
                      <a:r>
                        <a:rPr lang="en-US" dirty="0"/>
                        <a:t>Optimizing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258">
                <a:tc>
                  <a:txBody>
                    <a:bodyPr/>
                    <a:lstStyle/>
                    <a:p>
                      <a:r>
                        <a:rPr lang="en-US" dirty="0"/>
                        <a:t>Planning</a:t>
                      </a:r>
                      <a:r>
                        <a:rPr lang="en-US" baseline="0" dirty="0"/>
                        <a:t> &amp; Programming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258">
                <a:tc>
                  <a:txBody>
                    <a:bodyPr/>
                    <a:lstStyle/>
                    <a:p>
                      <a:r>
                        <a:rPr lang="en-US" dirty="0"/>
                        <a:t>Systems &amp; 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880">
                <a:tc>
                  <a:txBody>
                    <a:bodyPr/>
                    <a:lstStyle/>
                    <a:p>
                      <a:r>
                        <a:rPr lang="en-US" dirty="0"/>
                        <a:t>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335">
                <a:tc>
                  <a:txBody>
                    <a:bodyPr/>
                    <a:lstStyle/>
                    <a:p>
                      <a:r>
                        <a:rPr lang="en-US" dirty="0"/>
                        <a:t>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5258">
                <a:tc>
                  <a:txBody>
                    <a:bodyPr/>
                    <a:lstStyle/>
                    <a:p>
                      <a:r>
                        <a:rPr lang="en-US" dirty="0"/>
                        <a:t>Organization &amp; Staffing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278">
                <a:tc>
                  <a:txBody>
                    <a:bodyPr/>
                    <a:lstStyle/>
                    <a:p>
                      <a:r>
                        <a:rPr lang="en-US" dirty="0"/>
                        <a:t>Collaboration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8" y="2349187"/>
            <a:ext cx="473860" cy="460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8" y="3019762"/>
            <a:ext cx="473860" cy="460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8" y="3671806"/>
            <a:ext cx="473860" cy="460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2" y="4333513"/>
            <a:ext cx="473860" cy="460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90" y="4987335"/>
            <a:ext cx="473860" cy="460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8" y="5626303"/>
            <a:ext cx="473860" cy="4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9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01588"/>
            <a:ext cx="8277225" cy="50853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9277" y="1560235"/>
          <a:ext cx="8633070" cy="46035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35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7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6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6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6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5258">
                <a:tc>
                  <a:txBody>
                    <a:bodyPr/>
                    <a:lstStyle/>
                    <a:p>
                      <a:r>
                        <a:rPr lang="en-US" dirty="0"/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1 </a:t>
                      </a:r>
                      <a:br>
                        <a:rPr lang="en-US" dirty="0"/>
                      </a:br>
                      <a:r>
                        <a:rPr lang="en-US" dirty="0"/>
                        <a:t>Performed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2</a:t>
                      </a:r>
                      <a:br>
                        <a:rPr lang="en-US" dirty="0"/>
                      </a:br>
                      <a:r>
                        <a:rPr lang="en-US" dirty="0"/>
                        <a:t>Managed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3</a:t>
                      </a:r>
                    </a:p>
                    <a:p>
                      <a:r>
                        <a:rPr lang="en-US" dirty="0"/>
                        <a:t>Integrated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4</a:t>
                      </a:r>
                      <a:br>
                        <a:rPr lang="en-US" dirty="0"/>
                      </a:br>
                      <a:r>
                        <a:rPr lang="en-US" dirty="0"/>
                        <a:t>Optimizing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258">
                <a:tc>
                  <a:txBody>
                    <a:bodyPr/>
                    <a:lstStyle/>
                    <a:p>
                      <a:r>
                        <a:rPr lang="en-US" dirty="0"/>
                        <a:t>Planning</a:t>
                      </a:r>
                      <a:r>
                        <a:rPr lang="en-US" baseline="0" dirty="0"/>
                        <a:t> &amp; Programming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258">
                <a:tc>
                  <a:txBody>
                    <a:bodyPr/>
                    <a:lstStyle/>
                    <a:p>
                      <a:r>
                        <a:rPr lang="en-US" dirty="0"/>
                        <a:t>Systems &amp; 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880">
                <a:tc>
                  <a:txBody>
                    <a:bodyPr/>
                    <a:lstStyle/>
                    <a:p>
                      <a:r>
                        <a:rPr lang="en-US" dirty="0"/>
                        <a:t>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335">
                <a:tc>
                  <a:txBody>
                    <a:bodyPr/>
                    <a:lstStyle/>
                    <a:p>
                      <a:r>
                        <a:rPr lang="en-US" dirty="0"/>
                        <a:t>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5258">
                <a:tc>
                  <a:txBody>
                    <a:bodyPr/>
                    <a:lstStyle/>
                    <a:p>
                      <a:r>
                        <a:rPr lang="en-US" dirty="0"/>
                        <a:t>Organization &amp; Staffing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278">
                <a:tc>
                  <a:txBody>
                    <a:bodyPr/>
                    <a:lstStyle/>
                    <a:p>
                      <a:r>
                        <a:rPr lang="en-US" dirty="0"/>
                        <a:t>Collaboration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87" y="2349187"/>
            <a:ext cx="473860" cy="460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87" y="3004610"/>
            <a:ext cx="473860" cy="460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87" y="3660033"/>
            <a:ext cx="473860" cy="460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87" y="4315456"/>
            <a:ext cx="473860" cy="460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87" y="4970879"/>
            <a:ext cx="473860" cy="460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87" y="5626303"/>
            <a:ext cx="473860" cy="4605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8196" y="104861"/>
            <a:ext cx="8224962" cy="472281"/>
          </a:xfrm>
        </p:spPr>
        <p:txBody>
          <a:bodyPr>
            <a:noAutofit/>
          </a:bodyPr>
          <a:lstStyle/>
          <a:p>
            <a:r>
              <a:rPr lang="en-US" sz="2800" b="0" dirty="0"/>
              <a:t>Overview (Capability Maturity for TSMO)</a:t>
            </a:r>
          </a:p>
        </p:txBody>
      </p:sp>
    </p:spTree>
    <p:extLst>
      <p:ext uri="{BB962C8B-B14F-4D97-AF65-F5344CB8AC3E}">
        <p14:creationId xmlns:p14="http://schemas.microsoft.com/office/powerpoint/2010/main" val="148743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338354" y="4338216"/>
            <a:ext cx="3805646" cy="2292658"/>
            <a:chOff x="457200" y="3810000"/>
            <a:chExt cx="3790950" cy="2128253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810000"/>
              <a:ext cx="3790950" cy="212825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3"/>
            <a:stretch/>
          </p:blipFill>
          <p:spPr>
            <a:xfrm>
              <a:off x="2061570" y="4114800"/>
              <a:ext cx="725044" cy="6032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51" y="-295021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dirty="0"/>
              <a:t>Key TSMO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753" y="1717967"/>
            <a:ext cx="6073586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TSMO Strategic Framework and Program Plan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Performance Metrics Program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TSMO Implementation Guidebook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Regional Operations Plans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Statewide TMC / 4 Regional TMCs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Connected and Automated Vehicles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Traffic Signal Ownership</a:t>
            </a:r>
          </a:p>
        </p:txBody>
      </p:sp>
      <p:sp>
        <p:nvSpPr>
          <p:cNvPr id="45" name="Arrow: Chevron 44"/>
          <p:cNvSpPr>
            <a:spLocks noChangeAspect="1"/>
          </p:cNvSpPr>
          <p:nvPr/>
        </p:nvSpPr>
        <p:spPr>
          <a:xfrm>
            <a:off x="776734" y="1797965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Chevron 86"/>
          <p:cNvSpPr>
            <a:spLocks noChangeAspect="1"/>
          </p:cNvSpPr>
          <p:nvPr/>
        </p:nvSpPr>
        <p:spPr>
          <a:xfrm>
            <a:off x="776734" y="2403446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Chevron 87"/>
          <p:cNvSpPr>
            <a:spLocks noChangeAspect="1"/>
          </p:cNvSpPr>
          <p:nvPr/>
        </p:nvSpPr>
        <p:spPr>
          <a:xfrm>
            <a:off x="776734" y="3008927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Chevron 88"/>
          <p:cNvSpPr>
            <a:spLocks noChangeAspect="1"/>
          </p:cNvSpPr>
          <p:nvPr/>
        </p:nvSpPr>
        <p:spPr>
          <a:xfrm>
            <a:off x="776734" y="3614408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Chevron 89"/>
          <p:cNvSpPr>
            <a:spLocks noChangeAspect="1"/>
          </p:cNvSpPr>
          <p:nvPr/>
        </p:nvSpPr>
        <p:spPr>
          <a:xfrm>
            <a:off x="776734" y="4219889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Chevron 90"/>
          <p:cNvSpPr>
            <a:spLocks noChangeAspect="1"/>
          </p:cNvSpPr>
          <p:nvPr/>
        </p:nvSpPr>
        <p:spPr>
          <a:xfrm>
            <a:off x="776734" y="4825370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Chevron 91"/>
          <p:cNvSpPr>
            <a:spLocks noChangeAspect="1"/>
          </p:cNvSpPr>
          <p:nvPr/>
        </p:nvSpPr>
        <p:spPr>
          <a:xfrm>
            <a:off x="776734" y="5430851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51" y="-295021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dirty="0"/>
              <a:t>Needed Job Skills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753" y="1717967"/>
            <a:ext cx="414870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Traffic Operations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IT / Communications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Data analytics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Advanced Vehicle Technologies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</p:txBody>
      </p:sp>
      <p:sp>
        <p:nvSpPr>
          <p:cNvPr id="45" name="Arrow: Chevron 44"/>
          <p:cNvSpPr>
            <a:spLocks noChangeAspect="1"/>
          </p:cNvSpPr>
          <p:nvPr/>
        </p:nvSpPr>
        <p:spPr>
          <a:xfrm>
            <a:off x="776734" y="1797965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Chevron 86"/>
          <p:cNvSpPr>
            <a:spLocks noChangeAspect="1"/>
          </p:cNvSpPr>
          <p:nvPr/>
        </p:nvSpPr>
        <p:spPr>
          <a:xfrm>
            <a:off x="776734" y="2403446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Chevron 87"/>
          <p:cNvSpPr>
            <a:spLocks noChangeAspect="1"/>
          </p:cNvSpPr>
          <p:nvPr/>
        </p:nvSpPr>
        <p:spPr>
          <a:xfrm>
            <a:off x="776734" y="3008927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Chevron 88"/>
          <p:cNvSpPr>
            <a:spLocks noChangeAspect="1"/>
          </p:cNvSpPr>
          <p:nvPr/>
        </p:nvSpPr>
        <p:spPr>
          <a:xfrm>
            <a:off x="776734" y="3614408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4" y="4322997"/>
            <a:ext cx="3146931" cy="1665660"/>
          </a:xfrm>
          <a:prstGeom prst="rect">
            <a:avLst/>
          </a:prstGeom>
        </p:spPr>
      </p:pic>
      <p:pic>
        <p:nvPicPr>
          <p:cNvPr id="17" name="Picture 2" descr="http://www.wired.com/images_blogs/autopia/2012/08/12A9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6" b="11277"/>
          <a:stretch/>
        </p:blipFill>
        <p:spPr bwMode="auto">
          <a:xfrm>
            <a:off x="4361171" y="4322997"/>
            <a:ext cx="4037480" cy="16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0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51" y="-295021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dirty="0"/>
              <a:t>Needed Job Skills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753" y="1717967"/>
            <a:ext cx="414870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Traffic Operations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IT / Communications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Data analytics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Advanced Vehicle Technologies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</p:txBody>
      </p:sp>
      <p:sp>
        <p:nvSpPr>
          <p:cNvPr id="45" name="Arrow: Chevron 44"/>
          <p:cNvSpPr>
            <a:spLocks noChangeAspect="1"/>
          </p:cNvSpPr>
          <p:nvPr/>
        </p:nvSpPr>
        <p:spPr>
          <a:xfrm>
            <a:off x="776734" y="1797965"/>
            <a:ext cx="444638" cy="253256"/>
          </a:xfrm>
          <a:prstGeom prst="chevr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Chevron 86"/>
          <p:cNvSpPr>
            <a:spLocks noChangeAspect="1"/>
          </p:cNvSpPr>
          <p:nvPr/>
        </p:nvSpPr>
        <p:spPr>
          <a:xfrm>
            <a:off x="776734" y="2403446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Chevron 87"/>
          <p:cNvSpPr>
            <a:spLocks noChangeAspect="1"/>
          </p:cNvSpPr>
          <p:nvPr/>
        </p:nvSpPr>
        <p:spPr>
          <a:xfrm>
            <a:off x="776734" y="3008927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Chevron 88"/>
          <p:cNvSpPr>
            <a:spLocks noChangeAspect="1"/>
          </p:cNvSpPr>
          <p:nvPr/>
        </p:nvSpPr>
        <p:spPr>
          <a:xfrm>
            <a:off x="776734" y="3614408"/>
            <a:ext cx="444638" cy="253256"/>
          </a:xfrm>
          <a:prstGeom prst="chevr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4" y="4322997"/>
            <a:ext cx="3146931" cy="1665660"/>
          </a:xfrm>
          <a:prstGeom prst="rect">
            <a:avLst/>
          </a:prstGeom>
        </p:spPr>
      </p:pic>
      <p:pic>
        <p:nvPicPr>
          <p:cNvPr id="17" name="Picture 2" descr="http://www.wired.com/images_blogs/autopia/2012/08/12A9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6" b="11277"/>
          <a:stretch/>
        </p:blipFill>
        <p:spPr bwMode="auto">
          <a:xfrm>
            <a:off x="4361171" y="4322997"/>
            <a:ext cx="4037480" cy="16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6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51" y="-295021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dirty="0"/>
              <a:t>PennDOT Training Program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772" y="1717967"/>
            <a:ext cx="305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Traffic Management Centers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TSMO</a:t>
            </a:r>
          </a:p>
          <a:p>
            <a:endParaRPr lang="en-US" sz="2000" dirty="0">
              <a:solidFill>
                <a:srgbClr val="00397F"/>
              </a:solidFill>
              <a:latin typeface="+mn-lt"/>
            </a:endParaRP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Advanced Vehicle </a:t>
            </a:r>
          </a:p>
          <a:p>
            <a:r>
              <a:rPr lang="en-US" sz="2000" dirty="0">
                <a:solidFill>
                  <a:srgbClr val="00397F"/>
                </a:solidFill>
                <a:latin typeface="+mn-lt"/>
              </a:rPr>
              <a:t>Technologies</a:t>
            </a:r>
          </a:p>
        </p:txBody>
      </p:sp>
      <p:sp>
        <p:nvSpPr>
          <p:cNvPr id="45" name="Arrow: Chevron 44"/>
          <p:cNvSpPr>
            <a:spLocks noChangeAspect="1"/>
          </p:cNvSpPr>
          <p:nvPr/>
        </p:nvSpPr>
        <p:spPr>
          <a:xfrm>
            <a:off x="776753" y="1797965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Chevron 86"/>
          <p:cNvSpPr>
            <a:spLocks noChangeAspect="1"/>
          </p:cNvSpPr>
          <p:nvPr/>
        </p:nvSpPr>
        <p:spPr>
          <a:xfrm>
            <a:off x="776753" y="2725668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Chevron 87"/>
          <p:cNvSpPr>
            <a:spLocks noChangeAspect="1"/>
          </p:cNvSpPr>
          <p:nvPr/>
        </p:nvSpPr>
        <p:spPr>
          <a:xfrm>
            <a:off x="776753" y="3331149"/>
            <a:ext cx="444638" cy="253256"/>
          </a:xfrm>
          <a:prstGeom prst="chevron">
            <a:avLst/>
          </a:prstGeom>
          <a:solidFill>
            <a:srgbClr val="003D7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953" y="936737"/>
            <a:ext cx="4849935" cy="56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9420"/>
      </p:ext>
    </p:extLst>
  </p:cSld>
  <p:clrMapOvr>
    <a:masterClrMapping/>
  </p:clrMapOvr>
</p:sld>
</file>

<file path=ppt/theme/theme1.xml><?xml version="1.0" encoding="utf-8"?>
<a:theme xmlns:a="http://schemas.openxmlformats.org/drawingml/2006/main" name="OS-1100">
  <a:themeElements>
    <a:clrScheme name="Custom 13">
      <a:dk1>
        <a:srgbClr val="000000"/>
      </a:dk1>
      <a:lt1>
        <a:srgbClr val="FFFFFF"/>
      </a:lt1>
      <a:dk2>
        <a:srgbClr val="003D7D"/>
      </a:dk2>
      <a:lt2>
        <a:srgbClr val="C2E0F4"/>
      </a:lt2>
      <a:accent1>
        <a:srgbClr val="C2E0F4"/>
      </a:accent1>
      <a:accent2>
        <a:srgbClr val="003D7D"/>
      </a:accent2>
      <a:accent3>
        <a:srgbClr val="FFFFFF"/>
      </a:accent3>
      <a:accent4>
        <a:srgbClr val="339966"/>
      </a:accent4>
      <a:accent5>
        <a:srgbClr val="FF9900"/>
      </a:accent5>
      <a:accent6>
        <a:srgbClr val="003D7D"/>
      </a:accent6>
      <a:hlink>
        <a:srgbClr val="339966"/>
      </a:hlink>
      <a:folHlink>
        <a:srgbClr val="003D7D"/>
      </a:folHlink>
    </a:clrScheme>
    <a:fontScheme name="OS-1100 (9-08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-1100 (9-08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1100 (9-08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1100 (9-08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1100 (9-08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1100 (9-08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1100 (9-08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1100 (9-08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1100 (9-08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1100 (9-08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1100 (9-08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1100 (9-08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1100 (9-08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OS-1100</Template>
  <TotalTime>19939</TotalTime>
  <Words>235</Words>
  <Application>Microsoft Office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OS-1100</vt:lpstr>
      <vt:lpstr>PowerPoint Presentation</vt:lpstr>
      <vt:lpstr>Overview</vt:lpstr>
      <vt:lpstr>Overview (Project Life Cycle – Reality)</vt:lpstr>
      <vt:lpstr>Overview (Capability Maturity for TSMO)</vt:lpstr>
      <vt:lpstr>Overview (Capability Maturity for TSMO)</vt:lpstr>
      <vt:lpstr>Key TSMO Activities</vt:lpstr>
      <vt:lpstr>Needed Job Skills</vt:lpstr>
      <vt:lpstr>Needed Job Skills</vt:lpstr>
      <vt:lpstr>PennDOT Training Program</vt:lpstr>
      <vt:lpstr>Finding Qualified Personnel</vt:lpstr>
    </vt:vector>
  </TitlesOfParts>
  <Company>PennDOT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Kopko, Mark C</dc:creator>
  <dc:description>10-08</dc:description>
  <cp:lastModifiedBy>Doherty, Don CTR (VOLPE)</cp:lastModifiedBy>
  <cp:revision>558</cp:revision>
  <cp:lastPrinted>2017-04-26T17:32:43Z</cp:lastPrinted>
  <dcterms:created xsi:type="dcterms:W3CDTF">2013-04-26T13:28:32Z</dcterms:created>
  <dcterms:modified xsi:type="dcterms:W3CDTF">2018-03-05T13:36:32Z</dcterms:modified>
</cp:coreProperties>
</file>