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7" r:id="rId1"/>
  </p:sldMasterIdLst>
  <p:notesMasterIdLst>
    <p:notesMasterId r:id="rId29"/>
  </p:notesMasterIdLst>
  <p:handoutMasterIdLst>
    <p:handoutMasterId r:id="rId30"/>
  </p:handoutMasterIdLst>
  <p:sldIdLst>
    <p:sldId id="926" r:id="rId2"/>
    <p:sldId id="927" r:id="rId3"/>
    <p:sldId id="928" r:id="rId4"/>
    <p:sldId id="929" r:id="rId5"/>
    <p:sldId id="930" r:id="rId6"/>
    <p:sldId id="931" r:id="rId7"/>
    <p:sldId id="932" r:id="rId8"/>
    <p:sldId id="933" r:id="rId9"/>
    <p:sldId id="959" r:id="rId10"/>
    <p:sldId id="960" r:id="rId11"/>
    <p:sldId id="934" r:id="rId12"/>
    <p:sldId id="935" r:id="rId13"/>
    <p:sldId id="936" r:id="rId14"/>
    <p:sldId id="937" r:id="rId15"/>
    <p:sldId id="938" r:id="rId16"/>
    <p:sldId id="939" r:id="rId17"/>
    <p:sldId id="963" r:id="rId18"/>
    <p:sldId id="942" r:id="rId19"/>
    <p:sldId id="943" r:id="rId20"/>
    <p:sldId id="944" r:id="rId21"/>
    <p:sldId id="940" r:id="rId22"/>
    <p:sldId id="941" r:id="rId23"/>
    <p:sldId id="948" r:id="rId24"/>
    <p:sldId id="949" r:id="rId25"/>
    <p:sldId id="951" r:id="rId26"/>
    <p:sldId id="961" r:id="rId27"/>
    <p:sldId id="962" r:id="rId28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  <a:srgbClr val="336699"/>
    <a:srgbClr val="000099"/>
    <a:srgbClr val="0000FF"/>
    <a:srgbClr val="CC6600"/>
    <a:srgbClr val="FFFF99"/>
    <a:srgbClr val="006600"/>
    <a:srgbClr val="33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693" autoAdjust="0"/>
  </p:normalViewPr>
  <p:slideViewPr>
    <p:cSldViewPr>
      <p:cViewPr varScale="1">
        <p:scale>
          <a:sx n="133" d="100"/>
          <a:sy n="133" d="100"/>
        </p:scale>
        <p:origin x="11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50"/>
    </p:cViewPr>
  </p:sorterViewPr>
  <p:notesViewPr>
    <p:cSldViewPr>
      <p:cViewPr varScale="1">
        <p:scale>
          <a:sx n="100" d="100"/>
          <a:sy n="100" d="100"/>
        </p:scale>
        <p:origin x="3522" y="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2DFE-D0FF-4157-BD4B-718F782AAF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B37C9-68E3-40EB-8E46-3EEA5C7B4919}">
      <dgm:prSet phldrT="[Text]" custT="1"/>
      <dgm:spPr>
        <a:xfrm>
          <a:off x="2291" y="717274"/>
          <a:ext cx="1378148" cy="416295"/>
        </a:xfr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1: </a:t>
          </a:r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Emerging Technologies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B164BA-3978-4890-A667-E7A3248B15DF}" type="parTrans" cxnId="{59C9E02E-A811-42A7-ABFC-21D54327F752}">
      <dgm:prSet/>
      <dgm:spPr/>
      <dgm:t>
        <a:bodyPr/>
        <a:lstStyle/>
        <a:p>
          <a:endParaRPr lang="en-US"/>
        </a:p>
      </dgm:t>
    </dgm:pt>
    <dgm:pt modelId="{E1D367EC-645D-40B6-A3A9-B77FDE27D6CE}" type="sibTrans" cxnId="{59C9E02E-A811-42A7-ABFC-21D54327F752}">
      <dgm:prSet/>
      <dgm:spPr/>
      <dgm:t>
        <a:bodyPr/>
        <a:lstStyle/>
        <a:p>
          <a:endParaRPr lang="en-US"/>
        </a:p>
      </dgm:t>
    </dgm:pt>
    <dgm:pt modelId="{DF4694DE-47A5-4BF6-9F71-1435B3D05A3A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Connected Vehicle: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7B8ACC7-05AA-497A-8101-C86231A2C77A}" type="parTrans" cxnId="{5BCC3D83-0FAF-4685-A5EE-82DB785BFEC7}">
      <dgm:prSet/>
      <dgm:spPr/>
      <dgm:t>
        <a:bodyPr/>
        <a:lstStyle/>
        <a:p>
          <a:endParaRPr lang="en-US"/>
        </a:p>
      </dgm:t>
    </dgm:pt>
    <dgm:pt modelId="{EB45DD02-2BAA-487F-9400-99A073F2C840}" type="sibTrans" cxnId="{5BCC3D83-0FAF-4685-A5EE-82DB785BFEC7}">
      <dgm:prSet/>
      <dgm:spPr/>
      <dgm:t>
        <a:bodyPr/>
        <a:lstStyle/>
        <a:p>
          <a:endParaRPr lang="en-US"/>
        </a:p>
      </dgm:t>
    </dgm:pt>
    <dgm:pt modelId="{CFD96248-211A-4FC2-B923-1EA266251956}">
      <dgm:prSet phldrT="[Text]" custT="1"/>
      <dgm:spPr>
        <a:xfrm>
          <a:off x="1573381" y="717274"/>
          <a:ext cx="1378148" cy="416295"/>
        </a:xfr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2: </a:t>
          </a:r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Current Research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91949C-3960-4751-881B-FFE8650888DA}" type="parTrans" cxnId="{444D0265-4A6C-4169-9AE2-A5171447701F}">
      <dgm:prSet/>
      <dgm:spPr/>
      <dgm:t>
        <a:bodyPr/>
        <a:lstStyle/>
        <a:p>
          <a:endParaRPr lang="en-US"/>
        </a:p>
      </dgm:t>
    </dgm:pt>
    <dgm:pt modelId="{DCDCC2F7-4CEA-4874-BF3B-EFAA2D436371}" type="sibTrans" cxnId="{444D0265-4A6C-4169-9AE2-A5171447701F}">
      <dgm:prSet/>
      <dgm:spPr/>
      <dgm:t>
        <a:bodyPr/>
        <a:lstStyle/>
        <a:p>
          <a:endParaRPr lang="en-US"/>
        </a:p>
      </dgm:t>
    </dgm:pt>
    <dgm:pt modelId="{ED0A5465-D298-4953-9205-37CBB8A4E4C7}">
      <dgm:prSet phldrT="[Text]"/>
      <dgm:spPr>
        <a:xfrm>
          <a:off x="157338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Short-term Intermodal Research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9A14B98-FDD0-4100-B8BF-668463FAAB49}" type="parTrans" cxnId="{E81777DE-1E6E-48D5-A5A7-1BF1C058F32A}">
      <dgm:prSet/>
      <dgm:spPr/>
      <dgm:t>
        <a:bodyPr/>
        <a:lstStyle/>
        <a:p>
          <a:endParaRPr lang="en-US"/>
        </a:p>
      </dgm:t>
    </dgm:pt>
    <dgm:pt modelId="{7DEEBE59-6893-4D89-9256-9674EF6EC95B}" type="sibTrans" cxnId="{E81777DE-1E6E-48D5-A5A7-1BF1C058F32A}">
      <dgm:prSet/>
      <dgm:spPr/>
      <dgm:t>
        <a:bodyPr/>
        <a:lstStyle/>
        <a:p>
          <a:endParaRPr lang="en-US"/>
        </a:p>
      </dgm:t>
    </dgm:pt>
    <dgm:pt modelId="{C785860B-63AE-484A-A6A8-62871F23340C}">
      <dgm:prSet phldrT="[Text]"/>
      <dgm:spPr>
        <a:xfrm>
          <a:off x="157338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Initiatives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8B3169-F1E5-4528-A15A-78154A2883B9}" type="parTrans" cxnId="{1774E692-F972-423A-84C5-9355B897F5F6}">
      <dgm:prSet/>
      <dgm:spPr/>
      <dgm:t>
        <a:bodyPr/>
        <a:lstStyle/>
        <a:p>
          <a:endParaRPr lang="en-US"/>
        </a:p>
      </dgm:t>
    </dgm:pt>
    <dgm:pt modelId="{1872137B-81F9-42C5-8368-BD7A0FDAFCE3}" type="sibTrans" cxnId="{1774E692-F972-423A-84C5-9355B897F5F6}">
      <dgm:prSet/>
      <dgm:spPr/>
      <dgm:t>
        <a:bodyPr/>
        <a:lstStyle/>
        <a:p>
          <a:endParaRPr lang="en-US"/>
        </a:p>
      </dgm:t>
    </dgm:pt>
    <dgm:pt modelId="{DFEBC92D-A20B-42CA-A85C-F6F7C7F7FE38}">
      <dgm:prSet phldrT="[Text]" custT="1"/>
      <dgm:spPr>
        <a:xfrm>
          <a:off x="3144470" y="717274"/>
          <a:ext cx="1378148" cy="416295"/>
        </a:xfr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3: </a:t>
          </a:r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Existing Technologies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777080-881C-47C3-B106-6BC0D6F8CFF6}" type="parTrans" cxnId="{99A828F9-8E89-476E-9734-1F9394A82E88}">
      <dgm:prSet/>
      <dgm:spPr/>
      <dgm:t>
        <a:bodyPr/>
        <a:lstStyle/>
        <a:p>
          <a:endParaRPr lang="en-US"/>
        </a:p>
      </dgm:t>
    </dgm:pt>
    <dgm:pt modelId="{52C7B965-7E84-4C46-B34F-CCD7030CBA1D}" type="sibTrans" cxnId="{99A828F9-8E89-476E-9734-1F9394A82E88}">
      <dgm:prSet/>
      <dgm:spPr/>
      <dgm:t>
        <a:bodyPr/>
        <a:lstStyle/>
        <a:p>
          <a:endParaRPr lang="en-US"/>
        </a:p>
      </dgm:t>
    </dgm:pt>
    <dgm:pt modelId="{34882192-8426-48F6-926F-E4510F4F994C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Adaptive Signal Control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958A9D-C4FA-4AA4-BA7A-FC937FB877BE}" type="parTrans" cxnId="{47C4E4E5-4FAE-4FC0-BFEF-78B1B04AC8D4}">
      <dgm:prSet/>
      <dgm:spPr/>
      <dgm:t>
        <a:bodyPr/>
        <a:lstStyle/>
        <a:p>
          <a:endParaRPr lang="en-US"/>
        </a:p>
      </dgm:t>
    </dgm:pt>
    <dgm:pt modelId="{C177086D-82CC-47D5-8A11-B85737A2D0C1}" type="sibTrans" cxnId="{47C4E4E5-4FAE-4FC0-BFEF-78B1B04AC8D4}">
      <dgm:prSet/>
      <dgm:spPr/>
      <dgm:t>
        <a:bodyPr/>
        <a:lstStyle/>
        <a:p>
          <a:endParaRPr lang="en-US"/>
        </a:p>
      </dgm:t>
    </dgm:pt>
    <dgm:pt modelId="{B08678E3-BEAB-4776-91DE-564C16450A43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Freeway Management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A5115A-3FCD-4BF5-81BD-C90337BD7554}" type="parTrans" cxnId="{D7FAE561-3CA6-4D57-AADE-3E9A1B5F574E}">
      <dgm:prSet/>
      <dgm:spPr/>
      <dgm:t>
        <a:bodyPr/>
        <a:lstStyle/>
        <a:p>
          <a:endParaRPr lang="en-US"/>
        </a:p>
      </dgm:t>
    </dgm:pt>
    <dgm:pt modelId="{75A6283C-AE9A-4531-8753-FF3363D59FC6}" type="sibTrans" cxnId="{D7FAE561-3CA6-4D57-AADE-3E9A1B5F574E}">
      <dgm:prSet/>
      <dgm:spPr/>
      <dgm:t>
        <a:bodyPr/>
        <a:lstStyle/>
        <a:p>
          <a:endParaRPr lang="en-US"/>
        </a:p>
      </dgm:t>
    </dgm:pt>
    <dgm:pt modelId="{3C3FA7AE-B24E-45E7-9AAA-B79BABEAF464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Crash Prevention &amp; Safety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710594F-F3D0-4901-AA7D-A63BD50B968A}" type="parTrans" cxnId="{27632025-FFF1-426B-9B3B-C7706346BC48}">
      <dgm:prSet/>
      <dgm:spPr/>
      <dgm:t>
        <a:bodyPr/>
        <a:lstStyle/>
        <a:p>
          <a:endParaRPr lang="en-US"/>
        </a:p>
      </dgm:t>
    </dgm:pt>
    <dgm:pt modelId="{5D33F8C2-6745-4FEC-A992-C4C9620348A3}" type="sibTrans" cxnId="{27632025-FFF1-426B-9B3B-C7706346BC48}">
      <dgm:prSet/>
      <dgm:spPr/>
      <dgm:t>
        <a:bodyPr/>
        <a:lstStyle/>
        <a:p>
          <a:endParaRPr lang="en-US"/>
        </a:p>
      </dgm:t>
    </dgm:pt>
    <dgm:pt modelId="{E63516E4-10D3-4F70-9A40-67CFB93649F6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Road Weather Management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88091E1-9747-495B-80A0-4A71CC56983F}" type="parTrans" cxnId="{66351EE1-75DA-4965-B0DC-FEB78CCA84CC}">
      <dgm:prSet/>
      <dgm:spPr/>
      <dgm:t>
        <a:bodyPr/>
        <a:lstStyle/>
        <a:p>
          <a:endParaRPr lang="en-US"/>
        </a:p>
      </dgm:t>
    </dgm:pt>
    <dgm:pt modelId="{7BB46B2F-0A9F-4910-A99B-383D3000BF26}" type="sibTrans" cxnId="{66351EE1-75DA-4965-B0DC-FEB78CCA84CC}">
      <dgm:prSet/>
      <dgm:spPr/>
      <dgm:t>
        <a:bodyPr/>
        <a:lstStyle/>
        <a:p>
          <a:endParaRPr lang="en-US"/>
        </a:p>
      </dgm:t>
    </dgm:pt>
    <dgm:pt modelId="{C6F911D2-908C-4BF4-B715-92CA013DD78A}">
      <dgm:prSet phldrT="[Text]" custT="1"/>
      <dgm:spPr>
        <a:xfrm>
          <a:off x="4715559" y="717274"/>
          <a:ext cx="1378148" cy="416295"/>
        </a:xfr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4: </a:t>
          </a:r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Foundational/Cross-Cutting Topics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54BAC9-DCA6-4F0E-A4AA-E4C76AA1F04D}" type="parTrans" cxnId="{756BE2D9-C4C3-491B-B068-31D2761649B5}">
      <dgm:prSet/>
      <dgm:spPr/>
      <dgm:t>
        <a:bodyPr/>
        <a:lstStyle/>
        <a:p>
          <a:endParaRPr lang="en-US"/>
        </a:p>
      </dgm:t>
    </dgm:pt>
    <dgm:pt modelId="{33E54F23-2324-4374-A419-51EC323D2BFB}" type="sibTrans" cxnId="{756BE2D9-C4C3-491B-B068-31D2761649B5}">
      <dgm:prSet/>
      <dgm:spPr/>
      <dgm:t>
        <a:bodyPr/>
        <a:lstStyle/>
        <a:p>
          <a:endParaRPr lang="en-US"/>
        </a:p>
      </dgm:t>
    </dgm:pt>
    <dgm:pt modelId="{67ABCEE8-9E0C-4209-BBCB-8D8E2B7F6444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And more…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63341F-E389-4A58-911D-4A485C29C4A5}" type="parTrans" cxnId="{6B07D6C3-36A7-46DD-8C17-0BD6F63071FB}">
      <dgm:prSet/>
      <dgm:spPr/>
      <dgm:t>
        <a:bodyPr/>
        <a:lstStyle/>
        <a:p>
          <a:endParaRPr lang="en-US"/>
        </a:p>
      </dgm:t>
    </dgm:pt>
    <dgm:pt modelId="{6B253B37-9281-4253-818C-5EABDC857136}" type="sibTrans" cxnId="{6B07D6C3-36A7-46DD-8C17-0BD6F63071FB}">
      <dgm:prSet/>
      <dgm:spPr/>
      <dgm:t>
        <a:bodyPr/>
        <a:lstStyle/>
        <a:p>
          <a:endParaRPr lang="en-US"/>
        </a:p>
      </dgm:t>
    </dgm:pt>
    <dgm:pt modelId="{015634DF-CAED-43FF-9CE8-51D383997B58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Standards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8BCD0F-0921-46A9-A68A-E4E2FC118C6F}" type="parTrans" cxnId="{5BDB37FC-BCE3-4FCD-9BB1-796620096720}">
      <dgm:prSet/>
      <dgm:spPr/>
      <dgm:t>
        <a:bodyPr/>
        <a:lstStyle/>
        <a:p>
          <a:endParaRPr lang="en-US"/>
        </a:p>
      </dgm:t>
    </dgm:pt>
    <dgm:pt modelId="{1103897B-13CB-4EF4-9431-FA5D1CD8C3FE}" type="sibTrans" cxnId="{5BDB37FC-BCE3-4FCD-9BB1-796620096720}">
      <dgm:prSet/>
      <dgm:spPr/>
      <dgm:t>
        <a:bodyPr/>
        <a:lstStyle/>
        <a:p>
          <a:endParaRPr lang="en-US"/>
        </a:p>
      </dgm:t>
    </dgm:pt>
    <dgm:pt modelId="{7AEBF99B-810B-4B87-A77F-870F83C092A2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ITS Architecture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32DE98-41EC-4B6F-8DD6-4B9EFC3AB351}" type="parTrans" cxnId="{ACEB15C8-4927-4197-A0F3-F9F8C220FBFF}">
      <dgm:prSet/>
      <dgm:spPr/>
      <dgm:t>
        <a:bodyPr/>
        <a:lstStyle/>
        <a:p>
          <a:endParaRPr lang="en-US"/>
        </a:p>
      </dgm:t>
    </dgm:pt>
    <dgm:pt modelId="{6E651281-5B74-48E9-8752-EF4C986561E6}" type="sibTrans" cxnId="{ACEB15C8-4927-4197-A0F3-F9F8C220FBFF}">
      <dgm:prSet/>
      <dgm:spPr/>
      <dgm:t>
        <a:bodyPr/>
        <a:lstStyle/>
        <a:p>
          <a:endParaRPr lang="en-US"/>
        </a:p>
      </dgm:t>
    </dgm:pt>
    <dgm:pt modelId="{FE322634-2A3C-48DC-9100-5BF143B49AE6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Systems Engineering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39FBFB4-DB3F-4A6E-A354-565D4D7A734D}" type="parTrans" cxnId="{E36696A4-41D5-460C-B5E4-DE6EAB7B9C5B}">
      <dgm:prSet/>
      <dgm:spPr/>
      <dgm:t>
        <a:bodyPr/>
        <a:lstStyle/>
        <a:p>
          <a:endParaRPr lang="en-US"/>
        </a:p>
      </dgm:t>
    </dgm:pt>
    <dgm:pt modelId="{2862C1F1-4F84-49F6-9E19-D55879B7C52F}" type="sibTrans" cxnId="{E36696A4-41D5-460C-B5E4-DE6EAB7B9C5B}">
      <dgm:prSet/>
      <dgm:spPr/>
      <dgm:t>
        <a:bodyPr/>
        <a:lstStyle/>
        <a:p>
          <a:endParaRPr lang="en-US"/>
        </a:p>
      </dgm:t>
    </dgm:pt>
    <dgm:pt modelId="{6940EC8A-BD27-4803-94E5-EEF90449ED6F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Vehicle to Vehicle (V2V)</a:t>
          </a:r>
          <a:endParaRPr lang="en-US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E5EAF94-DC12-4CBD-9673-9AE0A416CEC9}" type="parTrans" cxnId="{D1FB9F17-084C-4E79-91DB-6DB72FD0DFAA}">
      <dgm:prSet/>
      <dgm:spPr/>
      <dgm:t>
        <a:bodyPr/>
        <a:lstStyle/>
        <a:p>
          <a:endParaRPr lang="en-US"/>
        </a:p>
      </dgm:t>
    </dgm:pt>
    <dgm:pt modelId="{F70626F4-21B5-4F78-B7DA-A2E3F8160C7A}" type="sibTrans" cxnId="{D1FB9F17-084C-4E79-91DB-6DB72FD0DFAA}">
      <dgm:prSet/>
      <dgm:spPr/>
      <dgm:t>
        <a:bodyPr/>
        <a:lstStyle/>
        <a:p>
          <a:endParaRPr lang="en-US"/>
        </a:p>
      </dgm:t>
    </dgm:pt>
    <dgm:pt modelId="{2A246B1F-5227-4B29-BF82-7EF6EDA97242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Vehicle to Infrastructure (V2I)</a:t>
          </a:r>
          <a:endParaRPr lang="en-US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188863E-8D75-4F10-AE1E-2B84455B8AFB}" type="parTrans" cxnId="{9E521964-4E88-406F-9813-6E77AEEE497F}">
      <dgm:prSet/>
      <dgm:spPr/>
      <dgm:t>
        <a:bodyPr/>
        <a:lstStyle/>
        <a:p>
          <a:endParaRPr lang="en-US"/>
        </a:p>
      </dgm:t>
    </dgm:pt>
    <dgm:pt modelId="{F1DA9F80-3D3D-4FB1-8294-0FDCCA3E78D7}" type="sibTrans" cxnId="{9E521964-4E88-406F-9813-6E77AEEE497F}">
      <dgm:prSet/>
      <dgm:spPr/>
      <dgm:t>
        <a:bodyPr/>
        <a:lstStyle/>
        <a:p>
          <a:endParaRPr lang="en-US"/>
        </a:p>
      </dgm:t>
    </dgm:pt>
    <dgm:pt modelId="{A3B947BD-B507-4569-94F9-BC423DE0BB86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DSRC (for Transportation</a:t>
          </a:r>
          <a:endParaRPr lang="en-US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2CC5A56-458B-4090-BA1C-A92C3293C536}" type="parTrans" cxnId="{EC59DAD6-E459-49FD-B5C4-E6305022E871}">
      <dgm:prSet/>
      <dgm:spPr/>
      <dgm:t>
        <a:bodyPr/>
        <a:lstStyle/>
        <a:p>
          <a:endParaRPr lang="en-US"/>
        </a:p>
      </dgm:t>
    </dgm:pt>
    <dgm:pt modelId="{723CD621-D7E3-4785-A1A4-CE46557EA2E5}" type="sibTrans" cxnId="{EC59DAD6-E459-49FD-B5C4-E6305022E871}">
      <dgm:prSet/>
      <dgm:spPr/>
      <dgm:t>
        <a:bodyPr/>
        <a:lstStyle/>
        <a:p>
          <a:endParaRPr lang="en-US"/>
        </a:p>
      </dgm:t>
    </dgm:pt>
    <dgm:pt modelId="{9E9069AB-6031-44FF-9ED7-536602E6B555}">
      <dgm:prSet phldrT="[Text]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35F519-F60B-4889-B78D-247DD0051FDB}" type="parTrans" cxnId="{0332853B-0CD0-4013-AD9E-474FB582A7DF}">
      <dgm:prSet/>
      <dgm:spPr/>
      <dgm:t>
        <a:bodyPr/>
        <a:lstStyle/>
        <a:p>
          <a:endParaRPr lang="en-US"/>
        </a:p>
      </dgm:t>
    </dgm:pt>
    <dgm:pt modelId="{7E926A4C-7EC6-47DE-8F59-DBDEF9AF325A}" type="sibTrans" cxnId="{0332853B-0CD0-4013-AD9E-474FB582A7DF}">
      <dgm:prSet/>
      <dgm:spPr/>
      <dgm:t>
        <a:bodyPr/>
        <a:lstStyle/>
        <a:p>
          <a:endParaRPr lang="en-US"/>
        </a:p>
      </dgm:t>
    </dgm:pt>
    <dgm:pt modelId="{BC8D6F30-1B7C-42EE-A2C7-A47DF842ADFA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Technology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818BC4-606C-4137-A536-C7D954F8E9D8}" type="parTrans" cxnId="{D20F077D-AC34-4A82-B768-89A5421326C1}">
      <dgm:prSet/>
      <dgm:spPr/>
      <dgm:t>
        <a:bodyPr/>
        <a:lstStyle/>
        <a:p>
          <a:endParaRPr lang="en-US"/>
        </a:p>
      </dgm:t>
    </dgm:pt>
    <dgm:pt modelId="{C114F8AF-FC5C-48F9-8B18-D0C532B00140}" type="sibTrans" cxnId="{D20F077D-AC34-4A82-B768-89A5421326C1}">
      <dgm:prSet/>
      <dgm:spPr/>
      <dgm:t>
        <a:bodyPr/>
        <a:lstStyle/>
        <a:p>
          <a:endParaRPr lang="en-US"/>
        </a:p>
      </dgm:t>
    </dgm:pt>
    <dgm:pt modelId="{23CBDAA9-45E9-48C7-A5AD-F2E50D01CFFB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0665BA-82DA-47E3-87CB-128D8D52378F}" type="parTrans" cxnId="{E089137B-2AA4-4713-A35B-EC92CF452AC7}">
      <dgm:prSet/>
      <dgm:spPr/>
      <dgm:t>
        <a:bodyPr/>
        <a:lstStyle/>
        <a:p>
          <a:endParaRPr lang="en-US"/>
        </a:p>
      </dgm:t>
    </dgm:pt>
    <dgm:pt modelId="{71595EF5-EC8B-412A-84E0-B391F54771DE}" type="sibTrans" cxnId="{E089137B-2AA4-4713-A35B-EC92CF452AC7}">
      <dgm:prSet/>
      <dgm:spPr/>
      <dgm:t>
        <a:bodyPr/>
        <a:lstStyle/>
        <a:p>
          <a:endParaRPr lang="en-US"/>
        </a:p>
      </dgm:t>
    </dgm:pt>
    <dgm:pt modelId="{EE650DDD-CA2F-485F-B9A0-4EE5EBA9A2AC}">
      <dgm:prSet phldrT="[Text]"/>
      <dgm:spPr>
        <a:xfrm>
          <a:off x="157338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ICM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A3732AD-1B18-443A-90BD-FB2493CB18A7}" type="parTrans" cxnId="{DB0911FF-916B-4FD8-9D8A-3AECE6DB0793}">
      <dgm:prSet/>
      <dgm:spPr/>
      <dgm:t>
        <a:bodyPr/>
        <a:lstStyle/>
        <a:p>
          <a:endParaRPr lang="en-US"/>
        </a:p>
      </dgm:t>
    </dgm:pt>
    <dgm:pt modelId="{AB6F9208-FCFA-4C7F-A056-7A05279E9D08}" type="sibTrans" cxnId="{DB0911FF-916B-4FD8-9D8A-3AECE6DB0793}">
      <dgm:prSet/>
      <dgm:spPr/>
      <dgm:t>
        <a:bodyPr/>
        <a:lstStyle/>
        <a:p>
          <a:endParaRPr lang="en-US"/>
        </a:p>
      </dgm:t>
    </dgm:pt>
    <dgm:pt modelId="{46F51FD8-ACD5-47C9-A182-FB71A6C811A5}">
      <dgm:prSet phldrT="[Text]"/>
      <dgm:spPr>
        <a:xfrm>
          <a:off x="157338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Smart Roadside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81A1BCC-156E-40D9-B2C1-DD0542D94295}" type="parTrans" cxnId="{9D2F2D9E-7CB3-4A31-8538-74AD214B0F8A}">
      <dgm:prSet/>
      <dgm:spPr/>
      <dgm:t>
        <a:bodyPr/>
        <a:lstStyle/>
        <a:p>
          <a:endParaRPr lang="en-US"/>
        </a:p>
      </dgm:t>
    </dgm:pt>
    <dgm:pt modelId="{385F5ED1-2954-4C4C-AB75-C3D95F6D571D}" type="sibTrans" cxnId="{9D2F2D9E-7CB3-4A31-8538-74AD214B0F8A}">
      <dgm:prSet/>
      <dgm:spPr/>
      <dgm:t>
        <a:bodyPr/>
        <a:lstStyle/>
        <a:p>
          <a:endParaRPr lang="en-US"/>
        </a:p>
      </dgm:t>
    </dgm:pt>
    <dgm:pt modelId="{7553C8EC-FEAB-47EE-89D7-33883DA7FE55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712D4-68F5-4846-9E22-1C1CBFC74BE3}" type="parTrans" cxnId="{B7BAA2F4-D646-4A8D-B4A2-718CDE11D2EC}">
      <dgm:prSet/>
      <dgm:spPr/>
      <dgm:t>
        <a:bodyPr/>
        <a:lstStyle/>
        <a:p>
          <a:endParaRPr lang="en-US"/>
        </a:p>
      </dgm:t>
    </dgm:pt>
    <dgm:pt modelId="{DEFABC4B-FB6B-4297-AF35-280D617077B2}" type="sibTrans" cxnId="{B7BAA2F4-D646-4A8D-B4A2-718CDE11D2EC}">
      <dgm:prSet/>
      <dgm:spPr/>
      <dgm:t>
        <a:bodyPr/>
        <a:lstStyle/>
        <a:p>
          <a:endParaRPr lang="en-US"/>
        </a:p>
      </dgm:t>
    </dgm:pt>
    <dgm:pt modelId="{D0A6DEF9-BFC8-42A6-951D-A831778D59EF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Telecommunications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1A3F6F7-D50C-48B0-8D9B-345AEE7EDBA3}" type="parTrans" cxnId="{FD7CC468-9217-438B-8931-5C60FAB3A5C2}">
      <dgm:prSet/>
      <dgm:spPr/>
      <dgm:t>
        <a:bodyPr/>
        <a:lstStyle/>
        <a:p>
          <a:endParaRPr lang="en-US"/>
        </a:p>
      </dgm:t>
    </dgm:pt>
    <dgm:pt modelId="{096633CF-9185-422C-B847-DAD3381B6F38}" type="sibTrans" cxnId="{FD7CC468-9217-438B-8931-5C60FAB3A5C2}">
      <dgm:prSet/>
      <dgm:spPr/>
      <dgm:t>
        <a:bodyPr/>
        <a:lstStyle/>
        <a:p>
          <a:endParaRPr lang="en-US"/>
        </a:p>
      </dgm:t>
    </dgm:pt>
    <dgm:pt modelId="{827AD88E-4220-4A1F-A3EF-0A3CF319FED6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DSRC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7BE92D9-0950-41F7-BFE2-3425AA4BB8CD}" type="parTrans" cxnId="{5DBBB1BE-9324-4D63-8DAF-ABFAD66741F9}">
      <dgm:prSet/>
      <dgm:spPr/>
      <dgm:t>
        <a:bodyPr/>
        <a:lstStyle/>
        <a:p>
          <a:endParaRPr lang="en-US"/>
        </a:p>
      </dgm:t>
    </dgm:pt>
    <dgm:pt modelId="{B32F0308-2853-4091-B933-769099075BA3}" type="sibTrans" cxnId="{5DBBB1BE-9324-4D63-8DAF-ABFAD66741F9}">
      <dgm:prSet/>
      <dgm:spPr/>
      <dgm:t>
        <a:bodyPr/>
        <a:lstStyle/>
        <a:p>
          <a:endParaRPr lang="en-US"/>
        </a:p>
      </dgm:t>
    </dgm:pt>
    <dgm:pt modelId="{9511D35C-2059-4FD2-99B4-B72C63AFDD1F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Data Collection &amp; Mgmt.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F4FF524-DC7D-49B5-AC78-D944EA302460}" type="parTrans" cxnId="{614F5ADA-2553-4C7D-892E-7D4A6D909C34}">
      <dgm:prSet/>
      <dgm:spPr/>
      <dgm:t>
        <a:bodyPr/>
        <a:lstStyle/>
        <a:p>
          <a:endParaRPr lang="en-US"/>
        </a:p>
      </dgm:t>
    </dgm:pt>
    <dgm:pt modelId="{4F75E657-0ECC-4140-8F80-2353ACD2C0C5}" type="sibTrans" cxnId="{614F5ADA-2553-4C7D-892E-7D4A6D909C34}">
      <dgm:prSet/>
      <dgm:spPr/>
      <dgm:t>
        <a:bodyPr/>
        <a:lstStyle/>
        <a:p>
          <a:endParaRPr lang="en-US"/>
        </a:p>
      </dgm:t>
    </dgm:pt>
    <dgm:pt modelId="{17AAF446-C451-48DB-A6A0-7108CF5D30F4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Security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52B6B6C-4EE0-4A8F-8BC8-DAB3FF505E5E}" type="parTrans" cxnId="{AAACFEF0-7936-4E02-A1A9-7D6AC402E52C}">
      <dgm:prSet/>
      <dgm:spPr/>
      <dgm:t>
        <a:bodyPr/>
        <a:lstStyle/>
        <a:p>
          <a:endParaRPr lang="en-US"/>
        </a:p>
      </dgm:t>
    </dgm:pt>
    <dgm:pt modelId="{B7AF8999-1F29-4E76-A6F5-81BB2CCEEBBF}" type="sibTrans" cxnId="{AAACFEF0-7936-4E02-A1A9-7D6AC402E52C}">
      <dgm:prSet/>
      <dgm:spPr/>
      <dgm:t>
        <a:bodyPr/>
        <a:lstStyle/>
        <a:p>
          <a:endParaRPr lang="en-US"/>
        </a:p>
      </dgm:t>
    </dgm:pt>
    <dgm:pt modelId="{79B9C2DA-4C3B-444E-8C98-C307A75196C5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Data Communications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5C2B5EB-CB0C-4DA0-A235-68B1EBD69DB0}" type="parTrans" cxnId="{0A2D0E4D-50FE-458E-A732-F6272C7995E7}">
      <dgm:prSet/>
      <dgm:spPr/>
      <dgm:t>
        <a:bodyPr/>
        <a:lstStyle/>
        <a:p>
          <a:endParaRPr lang="en-US"/>
        </a:p>
      </dgm:t>
    </dgm:pt>
    <dgm:pt modelId="{F803C8BB-029D-4B2D-AB31-4645017D0E09}" type="sibTrans" cxnId="{0A2D0E4D-50FE-458E-A732-F6272C7995E7}">
      <dgm:prSet/>
      <dgm:spPr/>
      <dgm:t>
        <a:bodyPr/>
        <a:lstStyle/>
        <a:p>
          <a:endParaRPr lang="en-US"/>
        </a:p>
      </dgm:t>
    </dgm:pt>
    <dgm:pt modelId="{F87731F0-7A4D-465F-A2FE-C291D29F6368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Arterial Management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AC4ADD5-6ED6-41B5-A2E0-A402E12C2F46}" type="parTrans" cxnId="{07F5053B-A0B8-4004-9D4B-77742C1264DE}">
      <dgm:prSet/>
      <dgm:spPr/>
      <dgm:t>
        <a:bodyPr/>
        <a:lstStyle/>
        <a:p>
          <a:endParaRPr lang="en-US"/>
        </a:p>
      </dgm:t>
    </dgm:pt>
    <dgm:pt modelId="{C8FE62DF-791A-4385-96BC-23B9CC39728B}" type="sibTrans" cxnId="{07F5053B-A0B8-4004-9D4B-77742C1264DE}">
      <dgm:prSet/>
      <dgm:spPr/>
      <dgm:t>
        <a:bodyPr/>
        <a:lstStyle/>
        <a:p>
          <a:endParaRPr lang="en-US"/>
        </a:p>
      </dgm:t>
    </dgm:pt>
    <dgm:pt modelId="{53F9E0DF-4B15-40D1-9D26-C9D56BA8B891}">
      <dgm:prSet phldrT="[Text]"/>
      <dgm:spPr>
        <a:xfrm>
          <a:off x="3144470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Driver Assistance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6B45F7D-8584-4175-AF32-FAF7710F0069}" type="parTrans" cxnId="{A3721229-FDDE-4A96-85D7-C6BE56D05FAD}">
      <dgm:prSet/>
      <dgm:spPr/>
      <dgm:t>
        <a:bodyPr/>
        <a:lstStyle/>
        <a:p>
          <a:endParaRPr lang="en-US"/>
        </a:p>
      </dgm:t>
    </dgm:pt>
    <dgm:pt modelId="{A855E0F0-FF75-4E42-83DB-1FC005078DAC}" type="sibTrans" cxnId="{A3721229-FDDE-4A96-85D7-C6BE56D05FAD}">
      <dgm:prSet/>
      <dgm:spPr/>
      <dgm:t>
        <a:bodyPr/>
        <a:lstStyle/>
        <a:p>
          <a:endParaRPr lang="en-US"/>
        </a:p>
      </dgm:t>
    </dgm:pt>
    <dgm:pt modelId="{429B0B60-F27B-4E13-912D-22E523C9B93D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Automated Vehicles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01A9ACA-89E5-4875-A50B-5CC4E3E995AA}" type="parTrans" cxnId="{B4E90BE3-298D-45F7-A8C3-CCD79376087E}">
      <dgm:prSet/>
      <dgm:spPr/>
      <dgm:t>
        <a:bodyPr/>
        <a:lstStyle/>
        <a:p>
          <a:endParaRPr lang="en-US"/>
        </a:p>
      </dgm:t>
    </dgm:pt>
    <dgm:pt modelId="{0B3B10ED-79E0-4DB0-8E20-FA858C388564}" type="sibTrans" cxnId="{B4E90BE3-298D-45F7-A8C3-CCD79376087E}">
      <dgm:prSet/>
      <dgm:spPr/>
      <dgm:t>
        <a:bodyPr/>
        <a:lstStyle/>
        <a:p>
          <a:endParaRPr lang="en-US"/>
        </a:p>
      </dgm:t>
    </dgm:pt>
    <dgm:pt modelId="{7CF8A41E-5922-42FA-9D90-60E22B67B476}">
      <dgm:prSet phldrT="[Text]"/>
      <dgm:spPr>
        <a:xfrm>
          <a:off x="157338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F7B5C6-E4CE-4DF2-A193-9C8DF35C6F91}" type="parTrans" cxnId="{9FA37F5E-42CE-4A99-8053-14BE5A66DC08}">
      <dgm:prSet/>
      <dgm:spPr/>
      <dgm:t>
        <a:bodyPr/>
        <a:lstStyle/>
        <a:p>
          <a:endParaRPr lang="en-US"/>
        </a:p>
      </dgm:t>
    </dgm:pt>
    <dgm:pt modelId="{45E92AC0-6E59-491B-A289-DD5EE419AA63}" type="sibTrans" cxnId="{9FA37F5E-42CE-4A99-8053-14BE5A66DC08}">
      <dgm:prSet/>
      <dgm:spPr/>
      <dgm:t>
        <a:bodyPr/>
        <a:lstStyle/>
        <a:p>
          <a:endParaRPr lang="en-US"/>
        </a:p>
      </dgm:t>
    </dgm:pt>
    <dgm:pt modelId="{EF0F40A3-FDAD-4DE6-95B7-42AA89D18422}">
      <dgm:prSet phldrT="[Text]"/>
      <dgm:spPr>
        <a:xfrm>
          <a:off x="157338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AERIS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BED6442-4F81-4265-B3AA-B82E98050C48}" type="parTrans" cxnId="{F493B3A4-73E1-4A7F-8EB0-F77572D7F40F}">
      <dgm:prSet/>
      <dgm:spPr/>
      <dgm:t>
        <a:bodyPr/>
        <a:lstStyle/>
        <a:p>
          <a:endParaRPr lang="en-US"/>
        </a:p>
      </dgm:t>
    </dgm:pt>
    <dgm:pt modelId="{74596AE2-B1AC-4C51-A868-5C7ADDCA64C1}" type="sibTrans" cxnId="{F493B3A4-73E1-4A7F-8EB0-F77572D7F40F}">
      <dgm:prSet/>
      <dgm:spPr/>
      <dgm:t>
        <a:bodyPr/>
        <a:lstStyle/>
        <a:p>
          <a:endParaRPr lang="en-US"/>
        </a:p>
      </dgm:t>
    </dgm:pt>
    <dgm:pt modelId="{3B5FA497-4F0C-45E9-8511-A3D4B981F573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Procurement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9D556C6-CE31-407D-9CF3-209B82DC9686}" type="parTrans" cxnId="{4DECEC2F-7D53-4143-B5BC-EE63002DC052}">
      <dgm:prSet/>
      <dgm:spPr/>
      <dgm:t>
        <a:bodyPr/>
        <a:lstStyle/>
        <a:p>
          <a:endParaRPr lang="en-US"/>
        </a:p>
      </dgm:t>
    </dgm:pt>
    <dgm:pt modelId="{A19D1E6B-1554-42EE-A9D6-32D18DAF3B8D}" type="sibTrans" cxnId="{4DECEC2F-7D53-4143-B5BC-EE63002DC052}">
      <dgm:prSet/>
      <dgm:spPr/>
      <dgm:t>
        <a:bodyPr/>
        <a:lstStyle/>
        <a:p>
          <a:endParaRPr lang="en-US"/>
        </a:p>
      </dgm:t>
    </dgm:pt>
    <dgm:pt modelId="{38802F2E-E936-450A-B2D3-41FC511C5239}">
      <dgm:prSet phldrT="[Text]"/>
      <dgm:spPr>
        <a:xfrm>
          <a:off x="4715559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CVRIA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0EC6E8-CEFE-410F-88E3-F6CC87713FC4}" type="parTrans" cxnId="{A10C253C-12A3-4738-B50B-0E23E1342F71}">
      <dgm:prSet/>
      <dgm:spPr/>
      <dgm:t>
        <a:bodyPr/>
        <a:lstStyle/>
        <a:p>
          <a:endParaRPr lang="en-US"/>
        </a:p>
      </dgm:t>
    </dgm:pt>
    <dgm:pt modelId="{59E02760-DD41-4BCA-A54C-7862A14CF7E8}" type="sibTrans" cxnId="{A10C253C-12A3-4738-B50B-0E23E1342F71}">
      <dgm:prSet/>
      <dgm:spPr/>
      <dgm:t>
        <a:bodyPr/>
        <a:lstStyle/>
        <a:p>
          <a:endParaRPr lang="en-US"/>
        </a:p>
      </dgm:t>
    </dgm:pt>
    <dgm:pt modelId="{982D1023-7BF3-4669-A412-E5DCE466E56D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Smart Cities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303CEC-7DC0-4D9E-9D3F-407A23EF2167}" type="parTrans" cxnId="{D5028475-6057-4240-A806-3AF75B20F942}">
      <dgm:prSet/>
      <dgm:spPr/>
      <dgm:t>
        <a:bodyPr/>
        <a:lstStyle/>
        <a:p>
          <a:endParaRPr lang="en-US"/>
        </a:p>
      </dgm:t>
    </dgm:pt>
    <dgm:pt modelId="{590A23DA-86FA-4DD5-91DB-224237D0BAE7}" type="sibTrans" cxnId="{D5028475-6057-4240-A806-3AF75B20F942}">
      <dgm:prSet/>
      <dgm:spPr/>
      <dgm:t>
        <a:bodyPr/>
        <a:lstStyle/>
        <a:p>
          <a:endParaRPr lang="en-US"/>
        </a:p>
      </dgm:t>
    </dgm:pt>
    <dgm:pt modelId="{0FD3271A-33D9-4A84-8929-02D754F88AB2}">
      <dgm:prSet phldrT="[Text]" custT="1"/>
      <dgm:spPr>
        <a:xfrm>
          <a:off x="2291" y="1133569"/>
          <a:ext cx="1378148" cy="2213156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MOD/ATTRI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ECBD1A-DA2C-47BA-8804-AD35826961B2}" type="parTrans" cxnId="{2D856C48-3769-4E6F-9DCB-CF76DC3CF5F1}">
      <dgm:prSet/>
      <dgm:spPr/>
      <dgm:t>
        <a:bodyPr/>
        <a:lstStyle/>
        <a:p>
          <a:endParaRPr lang="en-US"/>
        </a:p>
      </dgm:t>
    </dgm:pt>
    <dgm:pt modelId="{CE8BE522-C6AC-46D3-B6C1-7403601B7429}" type="sibTrans" cxnId="{2D856C48-3769-4E6F-9DCB-CF76DC3CF5F1}">
      <dgm:prSet/>
      <dgm:spPr/>
      <dgm:t>
        <a:bodyPr/>
        <a:lstStyle/>
        <a:p>
          <a:endParaRPr lang="en-US"/>
        </a:p>
      </dgm:t>
    </dgm:pt>
    <dgm:pt modelId="{0985B526-EFC8-44EC-912F-1F7B885DA4E9}" type="pres">
      <dgm:prSet presAssocID="{39C62DFE-D0FF-4157-BD4B-718F782AAF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AF89A-4353-4639-A338-872AFE8C5174}" type="pres">
      <dgm:prSet presAssocID="{121B37C9-68E3-40EB-8E46-3EEA5C7B4919}" presName="composite" presStyleCnt="0"/>
      <dgm:spPr/>
    </dgm:pt>
    <dgm:pt modelId="{E7C0F57B-3166-4C60-927D-AB8278D97FAD}" type="pres">
      <dgm:prSet presAssocID="{121B37C9-68E3-40EB-8E46-3EEA5C7B4919}" presName="parTx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EE66DC-445E-429D-8CC2-9E9E517E8AFD}" type="pres">
      <dgm:prSet presAssocID="{121B37C9-68E3-40EB-8E46-3EEA5C7B4919}" presName="desTx" presStyleLbl="align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9D0D4F-5EC8-44FD-B8B4-4F8492C154D5}" type="pres">
      <dgm:prSet presAssocID="{E1D367EC-645D-40B6-A3A9-B77FDE27D6CE}" presName="space" presStyleCnt="0"/>
      <dgm:spPr/>
    </dgm:pt>
    <dgm:pt modelId="{A65C599A-E391-4DE1-95FA-C1CD1ADE8940}" type="pres">
      <dgm:prSet presAssocID="{CFD96248-211A-4FC2-B923-1EA266251956}" presName="composite" presStyleCnt="0"/>
      <dgm:spPr/>
    </dgm:pt>
    <dgm:pt modelId="{DB6085AF-2C1E-4FC5-AC1F-71052FE6BD57}" type="pres">
      <dgm:prSet presAssocID="{CFD96248-211A-4FC2-B923-1EA266251956}" presName="parTx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B8EC783-CB75-4859-A35E-7B3217EE83F9}" type="pres">
      <dgm:prSet presAssocID="{CFD96248-211A-4FC2-B923-1EA266251956}" presName="desTx" presStyleLbl="align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1D8AEF-59A2-43AE-B1B2-A5C9D9405711}" type="pres">
      <dgm:prSet presAssocID="{DCDCC2F7-4CEA-4874-BF3B-EFAA2D436371}" presName="space" presStyleCnt="0"/>
      <dgm:spPr/>
    </dgm:pt>
    <dgm:pt modelId="{1E5E7D4D-A0DF-4DB4-8AA2-8E9AEB6ED355}" type="pres">
      <dgm:prSet presAssocID="{DFEBC92D-A20B-42CA-A85C-F6F7C7F7FE38}" presName="composite" presStyleCnt="0"/>
      <dgm:spPr/>
    </dgm:pt>
    <dgm:pt modelId="{3D98BD65-6887-4D0D-8276-935A7FD87B9A}" type="pres">
      <dgm:prSet presAssocID="{DFEBC92D-A20B-42CA-A85C-F6F7C7F7FE38}" presName="parTx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25934E-C746-4263-B435-9627836A2C31}" type="pres">
      <dgm:prSet presAssocID="{DFEBC92D-A20B-42CA-A85C-F6F7C7F7FE38}" presName="desTx" presStyleLbl="align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0B9C8FF-13E7-46A7-A18D-FEBFCAA46637}" type="pres">
      <dgm:prSet presAssocID="{52C7B965-7E84-4C46-B34F-CCD7030CBA1D}" presName="space" presStyleCnt="0"/>
      <dgm:spPr/>
    </dgm:pt>
    <dgm:pt modelId="{1B86559F-FC0B-4225-8564-1ED4FF53C1C1}" type="pres">
      <dgm:prSet presAssocID="{C6F911D2-908C-4BF4-B715-92CA013DD78A}" presName="composite" presStyleCnt="0"/>
      <dgm:spPr/>
    </dgm:pt>
    <dgm:pt modelId="{F27D5166-1AA2-49EB-AEF7-CFC62006A204}" type="pres">
      <dgm:prSet presAssocID="{C6F911D2-908C-4BF4-B715-92CA013DD78A}" presName="parTx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DD8937B-FDE3-42C2-8D9D-DA080F33506A}" type="pres">
      <dgm:prSet presAssocID="{C6F911D2-908C-4BF4-B715-92CA013DD78A}" presName="desTx" presStyleLbl="align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9D7A2971-69D9-4B7A-8B8B-93BA75B9060D}" type="presOf" srcId="{EF0F40A3-FDAD-4DE6-95B7-42AA89D18422}" destId="{2B8EC783-CB75-4859-A35E-7B3217EE83F9}" srcOrd="0" destOrd="4" presId="urn:microsoft.com/office/officeart/2005/8/layout/hList1"/>
    <dgm:cxn modelId="{707C116F-8A90-46A0-A06E-43245433A6D7}" type="presOf" srcId="{FE322634-2A3C-48DC-9100-5BF143B49AE6}" destId="{5DD8937B-FDE3-42C2-8D9D-DA080F33506A}" srcOrd="0" destOrd="3" presId="urn:microsoft.com/office/officeart/2005/8/layout/hList1"/>
    <dgm:cxn modelId="{8A7A4C7D-593A-4053-8034-9A6E82E35F8B}" type="presOf" srcId="{827AD88E-4220-4A1F-A3EF-0A3CF319FED6}" destId="{5DD8937B-FDE3-42C2-8D9D-DA080F33506A}" srcOrd="0" destOrd="5" presId="urn:microsoft.com/office/officeart/2005/8/layout/hList1"/>
    <dgm:cxn modelId="{ACEB15C8-4927-4197-A0F3-F9F8C220FBFF}" srcId="{C6F911D2-908C-4BF4-B715-92CA013DD78A}" destId="{7AEBF99B-810B-4B87-A77F-870F83C092A2}" srcOrd="1" destOrd="0" parTransId="{1832DE98-41EC-4B6F-8DD6-4B9EFC3AB351}" sibTransId="{6E651281-5B74-48E9-8752-EF4C986561E6}"/>
    <dgm:cxn modelId="{27632025-FFF1-426B-9B3B-C7706346BC48}" srcId="{DFEBC92D-A20B-42CA-A85C-F6F7C7F7FE38}" destId="{3C3FA7AE-B24E-45E7-9AAA-B79BABEAF464}" srcOrd="3" destOrd="0" parTransId="{7710594F-F3D0-4901-AA7D-A63BD50B968A}" sibTransId="{5D33F8C2-6745-4FEC-A992-C4C9620348A3}"/>
    <dgm:cxn modelId="{47C4E4E5-4FAE-4FC0-BFEF-78B1B04AC8D4}" srcId="{DFEBC92D-A20B-42CA-A85C-F6F7C7F7FE38}" destId="{34882192-8426-48F6-926F-E4510F4F994C}" srcOrd="0" destOrd="0" parTransId="{F4958A9D-C4FA-4AA4-BA7A-FC937FB877BE}" sibTransId="{C177086D-82CC-47D5-8A11-B85737A2D0C1}"/>
    <dgm:cxn modelId="{FDE3FD99-A11C-4FCF-9AB8-5E3A6ED9E5E0}" type="presOf" srcId="{34882192-8426-48F6-926F-E4510F4F994C}" destId="{4C25934E-C746-4263-B435-9627836A2C31}" srcOrd="0" destOrd="0" presId="urn:microsoft.com/office/officeart/2005/8/layout/hList1"/>
    <dgm:cxn modelId="{3CB50108-842A-46A8-98D8-9A9B34899BDE}" type="presOf" srcId="{A3B947BD-B507-4569-94F9-BC423DE0BB86}" destId="{FAEE66DC-445E-429D-8CC2-9E9E517E8AFD}" srcOrd="0" destOrd="3" presId="urn:microsoft.com/office/officeart/2005/8/layout/hList1"/>
    <dgm:cxn modelId="{444D0265-4A6C-4169-9AE2-A5171447701F}" srcId="{39C62DFE-D0FF-4157-BD4B-718F782AAF57}" destId="{CFD96248-211A-4FC2-B923-1EA266251956}" srcOrd="1" destOrd="0" parTransId="{B891949C-3960-4751-881B-FFE8650888DA}" sibTransId="{DCDCC2F7-4CEA-4874-BF3B-EFAA2D436371}"/>
    <dgm:cxn modelId="{A10C253C-12A3-4738-B50B-0E23E1342F71}" srcId="{C6F911D2-908C-4BF4-B715-92CA013DD78A}" destId="{38802F2E-E936-450A-B2D3-41FC511C5239}" srcOrd="2" destOrd="0" parTransId="{410EC6E8-CEFE-410F-88E3-F6CC87713FC4}" sibTransId="{59E02760-DD41-4BCA-A54C-7862A14CF7E8}"/>
    <dgm:cxn modelId="{BADAAE97-B8A0-41F8-8F44-53FD30C96F0E}" type="presOf" srcId="{429B0B60-F27B-4E13-912D-22E523C9B93D}" destId="{FAEE66DC-445E-429D-8CC2-9E9E517E8AFD}" srcOrd="0" destOrd="6" presId="urn:microsoft.com/office/officeart/2005/8/layout/hList1"/>
    <dgm:cxn modelId="{187AFB34-0D8C-4FA7-BE26-4B3315BB3514}" type="presOf" srcId="{79B9C2DA-4C3B-444E-8C98-C307A75196C5}" destId="{5DD8937B-FDE3-42C2-8D9D-DA080F33506A}" srcOrd="0" destOrd="8" presId="urn:microsoft.com/office/officeart/2005/8/layout/hList1"/>
    <dgm:cxn modelId="{AF0469DB-0810-4A3B-843C-6D77F82516CA}" type="presOf" srcId="{E63516E4-10D3-4F70-9A40-67CFB93649F6}" destId="{4C25934E-C746-4263-B435-9627836A2C31}" srcOrd="0" destOrd="4" presId="urn:microsoft.com/office/officeart/2005/8/layout/hList1"/>
    <dgm:cxn modelId="{9027EF80-A45F-454A-BC0F-9CBE0967831B}" type="presOf" srcId="{EE650DDD-CA2F-485F-B9A0-4EE5EBA9A2AC}" destId="{2B8EC783-CB75-4859-A35E-7B3217EE83F9}" srcOrd="0" destOrd="2" presId="urn:microsoft.com/office/officeart/2005/8/layout/hList1"/>
    <dgm:cxn modelId="{0A2D0E4D-50FE-458E-A732-F6272C7995E7}" srcId="{C6F911D2-908C-4BF4-B715-92CA013DD78A}" destId="{79B9C2DA-4C3B-444E-8C98-C307A75196C5}" srcOrd="8" destOrd="0" parTransId="{45C2B5EB-CB0C-4DA0-A235-68B1EBD69DB0}" sibTransId="{F803C8BB-029D-4B2D-AB31-4645017D0E09}"/>
    <dgm:cxn modelId="{FD7CC468-9217-438B-8931-5C60FAB3A5C2}" srcId="{C6F911D2-908C-4BF4-B715-92CA013DD78A}" destId="{D0A6DEF9-BFC8-42A6-951D-A831778D59EF}" srcOrd="4" destOrd="0" parTransId="{11A3F6F7-D50C-48B0-8D9B-345AEE7EDBA3}" sibTransId="{096633CF-9185-422C-B847-DAD3381B6F38}"/>
    <dgm:cxn modelId="{2D856C48-3769-4E6F-9DCB-CF76DC3CF5F1}" srcId="{121B37C9-68E3-40EB-8E46-3EEA5C7B4919}" destId="{0FD3271A-33D9-4A84-8929-02D754F88AB2}" srcOrd="3" destOrd="0" parTransId="{98ECBD1A-DA2C-47BA-8804-AD35826961B2}" sibTransId="{CE8BE522-C6AC-46D3-B6C1-7403601B7429}"/>
    <dgm:cxn modelId="{6B07D6C3-36A7-46DD-8C17-0BD6F63071FB}" srcId="{DFEBC92D-A20B-42CA-A85C-F6F7C7F7FE38}" destId="{67ABCEE8-9E0C-4209-BBCB-8D8E2B7F6444}" srcOrd="6" destOrd="0" parTransId="{BF63341F-E389-4A58-911D-4A485C29C4A5}" sibTransId="{6B253B37-9281-4253-818C-5EABDC857136}"/>
    <dgm:cxn modelId="{72B5BBD5-90D3-48B6-8206-C781DD617765}" type="presOf" srcId="{F87731F0-7A4D-465F-A2FE-C291D29F6368}" destId="{4C25934E-C746-4263-B435-9627836A2C31}" srcOrd="0" destOrd="1" presId="urn:microsoft.com/office/officeart/2005/8/layout/hList1"/>
    <dgm:cxn modelId="{6A76A968-E588-4B5A-9DB2-E6D54E1DE567}" type="presOf" srcId="{7CF8A41E-5922-42FA-9D90-60E22B67B476}" destId="{2B8EC783-CB75-4859-A35E-7B3217EE83F9}" srcOrd="0" destOrd="5" presId="urn:microsoft.com/office/officeart/2005/8/layout/hList1"/>
    <dgm:cxn modelId="{4CC4C6DB-4034-4521-8D41-A05F3AB923A7}" type="presOf" srcId="{C6F911D2-908C-4BF4-B715-92CA013DD78A}" destId="{F27D5166-1AA2-49EB-AEF7-CFC62006A204}" srcOrd="0" destOrd="0" presId="urn:microsoft.com/office/officeart/2005/8/layout/hList1"/>
    <dgm:cxn modelId="{C382426C-F5DB-43D5-8B81-E96D2A037274}" type="presOf" srcId="{53F9E0DF-4B15-40D1-9D26-C9D56BA8B891}" destId="{4C25934E-C746-4263-B435-9627836A2C31}" srcOrd="0" destOrd="5" presId="urn:microsoft.com/office/officeart/2005/8/layout/hList1"/>
    <dgm:cxn modelId="{1EAA3890-27F8-4C22-8CCE-C01659E98F85}" type="presOf" srcId="{BC8D6F30-1B7C-42EE-A2C7-A47DF842ADFA}" destId="{FAEE66DC-445E-429D-8CC2-9E9E517E8AFD}" srcOrd="0" destOrd="4" presId="urn:microsoft.com/office/officeart/2005/8/layout/hList1"/>
    <dgm:cxn modelId="{53734D70-294A-4838-832B-AB8186ED775A}" type="presOf" srcId="{ED0A5465-D298-4953-9205-37CBB8A4E4C7}" destId="{2B8EC783-CB75-4859-A35E-7B3217EE83F9}" srcOrd="0" destOrd="0" presId="urn:microsoft.com/office/officeart/2005/8/layout/hList1"/>
    <dgm:cxn modelId="{0332853B-0CD0-4013-AD9E-474FB582A7DF}" srcId="{121B37C9-68E3-40EB-8E46-3EEA5C7B4919}" destId="{9E9069AB-6031-44FF-9ED7-536602E6B555}" srcOrd="4" destOrd="0" parTransId="{C135F519-F60B-4889-B78D-247DD0051FDB}" sibTransId="{7E926A4C-7EC6-47DE-8F59-DBDEF9AF325A}"/>
    <dgm:cxn modelId="{E089137B-2AA4-4713-A35B-EC92CF452AC7}" srcId="{DF4694DE-47A5-4BF6-9F71-1435B3D05A3A}" destId="{23CBDAA9-45E9-48C7-A5AD-F2E50D01CFFB}" srcOrd="4" destOrd="0" parTransId="{7C0665BA-82DA-47E3-87CB-128D8D52378F}" sibTransId="{71595EF5-EC8B-412A-84E0-B391F54771DE}"/>
    <dgm:cxn modelId="{9FA37F5E-42CE-4A99-8053-14BE5A66DC08}" srcId="{C785860B-63AE-484A-A6A8-62871F23340C}" destId="{7CF8A41E-5922-42FA-9D90-60E22B67B476}" srcOrd="3" destOrd="0" parTransId="{A9F7B5C6-E4CE-4DF2-A193-9C8DF35C6F91}" sibTransId="{45E92AC0-6E59-491B-A289-DD5EE419AA63}"/>
    <dgm:cxn modelId="{E36696A4-41D5-460C-B5E4-DE6EAB7B9C5B}" srcId="{C6F911D2-908C-4BF4-B715-92CA013DD78A}" destId="{FE322634-2A3C-48DC-9100-5BF143B49AE6}" srcOrd="3" destOrd="0" parTransId="{B39FBFB4-DB3F-4A6E-A354-565D4D7A734D}" sibTransId="{2862C1F1-4F84-49F6-9E19-D55879B7C52F}"/>
    <dgm:cxn modelId="{E81777DE-1E6E-48D5-A5A7-1BF1C058F32A}" srcId="{CFD96248-211A-4FC2-B923-1EA266251956}" destId="{ED0A5465-D298-4953-9205-37CBB8A4E4C7}" srcOrd="0" destOrd="0" parTransId="{89A14B98-FDD0-4100-B8BF-668463FAAB49}" sibTransId="{7DEEBE59-6893-4D89-9256-9674EF6EC95B}"/>
    <dgm:cxn modelId="{5DBBB1BE-9324-4D63-8DAF-ABFAD66741F9}" srcId="{C6F911D2-908C-4BF4-B715-92CA013DD78A}" destId="{827AD88E-4220-4A1F-A3EF-0A3CF319FED6}" srcOrd="5" destOrd="0" parTransId="{77BE92D9-0950-41F7-BFE2-3425AA4BB8CD}" sibTransId="{B32F0308-2853-4091-B933-769099075BA3}"/>
    <dgm:cxn modelId="{70962274-799B-48F2-BE69-C899242CC459}" type="presOf" srcId="{23CBDAA9-45E9-48C7-A5AD-F2E50D01CFFB}" destId="{FAEE66DC-445E-429D-8CC2-9E9E517E8AFD}" srcOrd="0" destOrd="5" presId="urn:microsoft.com/office/officeart/2005/8/layout/hList1"/>
    <dgm:cxn modelId="{16692703-3448-4B74-83C7-933B72B14743}" type="presOf" srcId="{0FD3271A-33D9-4A84-8929-02D754F88AB2}" destId="{FAEE66DC-445E-429D-8CC2-9E9E517E8AFD}" srcOrd="0" destOrd="8" presId="urn:microsoft.com/office/officeart/2005/8/layout/hList1"/>
    <dgm:cxn modelId="{4DECEC2F-7D53-4143-B5BC-EE63002DC052}" srcId="{C6F911D2-908C-4BF4-B715-92CA013DD78A}" destId="{3B5FA497-4F0C-45E9-8511-A3D4B981F573}" srcOrd="9" destOrd="0" parTransId="{09D556C6-CE31-407D-9CF3-209B82DC9686}" sibTransId="{A19D1E6B-1554-42EE-A9D6-32D18DAF3B8D}"/>
    <dgm:cxn modelId="{2D959B48-B945-47C5-9D13-043CAEC457F6}" type="presOf" srcId="{015634DF-CAED-43FF-9CE8-51D383997B58}" destId="{5DD8937B-FDE3-42C2-8D9D-DA080F33506A}" srcOrd="0" destOrd="0" presId="urn:microsoft.com/office/officeart/2005/8/layout/hList1"/>
    <dgm:cxn modelId="{74BE8EB2-A060-41FD-AA6C-E561A2D77AA3}" type="presOf" srcId="{9E9069AB-6031-44FF-9ED7-536602E6B555}" destId="{FAEE66DC-445E-429D-8CC2-9E9E517E8AFD}" srcOrd="0" destOrd="9" presId="urn:microsoft.com/office/officeart/2005/8/layout/hList1"/>
    <dgm:cxn modelId="{AAACFEF0-7936-4E02-A1A9-7D6AC402E52C}" srcId="{C6F911D2-908C-4BF4-B715-92CA013DD78A}" destId="{17AAF446-C451-48DB-A6A0-7108CF5D30F4}" srcOrd="7" destOrd="0" parTransId="{852B6B6C-4EE0-4A8F-8BC8-DAB3FF505E5E}" sibTransId="{B7AF8999-1F29-4E76-A6F5-81BB2CCEEBBF}"/>
    <dgm:cxn modelId="{704B9748-F54A-4F5F-92DA-F78E7D60C89C}" type="presOf" srcId="{7AEBF99B-810B-4B87-A77F-870F83C092A2}" destId="{5DD8937B-FDE3-42C2-8D9D-DA080F33506A}" srcOrd="0" destOrd="1" presId="urn:microsoft.com/office/officeart/2005/8/layout/hList1"/>
    <dgm:cxn modelId="{07F5053B-A0B8-4004-9D4B-77742C1264DE}" srcId="{DFEBC92D-A20B-42CA-A85C-F6F7C7F7FE38}" destId="{F87731F0-7A4D-465F-A2FE-C291D29F6368}" srcOrd="1" destOrd="0" parTransId="{2AC4ADD5-6ED6-41B5-A2E0-A402E12C2F46}" sibTransId="{C8FE62DF-791A-4385-96BC-23B9CC39728B}"/>
    <dgm:cxn modelId="{D5028475-6057-4240-A806-3AF75B20F942}" srcId="{121B37C9-68E3-40EB-8E46-3EEA5C7B4919}" destId="{982D1023-7BF3-4669-A412-E5DCE466E56D}" srcOrd="2" destOrd="0" parTransId="{D7303CEC-7DC0-4D9E-9D3F-407A23EF2167}" sibTransId="{590A23DA-86FA-4DD5-91DB-224237D0BAE7}"/>
    <dgm:cxn modelId="{1774E692-F972-423A-84C5-9355B897F5F6}" srcId="{CFD96248-211A-4FC2-B923-1EA266251956}" destId="{C785860B-63AE-484A-A6A8-62871F23340C}" srcOrd="1" destOrd="0" parTransId="{E38B3169-F1E5-4528-A15A-78154A2883B9}" sibTransId="{1872137B-81F9-42C5-8368-BD7A0FDAFCE3}"/>
    <dgm:cxn modelId="{4D6CDABD-EE87-4783-BDDA-8109CB860F5D}" type="presOf" srcId="{121B37C9-68E3-40EB-8E46-3EEA5C7B4919}" destId="{E7C0F57B-3166-4C60-927D-AB8278D97FAD}" srcOrd="0" destOrd="0" presId="urn:microsoft.com/office/officeart/2005/8/layout/hList1"/>
    <dgm:cxn modelId="{DB0911FF-916B-4FD8-9D8A-3AECE6DB0793}" srcId="{C785860B-63AE-484A-A6A8-62871F23340C}" destId="{EE650DDD-CA2F-485F-B9A0-4EE5EBA9A2AC}" srcOrd="0" destOrd="0" parTransId="{FA3732AD-1B18-443A-90BD-FB2493CB18A7}" sibTransId="{AB6F9208-FCFA-4C7F-A056-7A05279E9D08}"/>
    <dgm:cxn modelId="{F8EEB843-8650-48E3-A2F4-FFCA77B60E21}" type="presOf" srcId="{D0A6DEF9-BFC8-42A6-951D-A831778D59EF}" destId="{5DD8937B-FDE3-42C2-8D9D-DA080F33506A}" srcOrd="0" destOrd="4" presId="urn:microsoft.com/office/officeart/2005/8/layout/hList1"/>
    <dgm:cxn modelId="{1BE90229-3C8C-4C7E-BB50-1924673BBC2F}" type="presOf" srcId="{982D1023-7BF3-4669-A412-E5DCE466E56D}" destId="{FAEE66DC-445E-429D-8CC2-9E9E517E8AFD}" srcOrd="0" destOrd="7" presId="urn:microsoft.com/office/officeart/2005/8/layout/hList1"/>
    <dgm:cxn modelId="{B7BAA2F4-D646-4A8D-B4A2-718CDE11D2EC}" srcId="{C6F911D2-908C-4BF4-B715-92CA013DD78A}" destId="{7553C8EC-FEAB-47EE-89D7-33883DA7FE55}" srcOrd="10" destOrd="0" parTransId="{97F712D4-68F5-4846-9E22-1C1CBFC74BE3}" sibTransId="{DEFABC4B-FB6B-4297-AF35-280D617077B2}"/>
    <dgm:cxn modelId="{0BB77650-F8E2-47A6-8A60-5020BA042E80}" type="presOf" srcId="{3C3FA7AE-B24E-45E7-9AAA-B79BABEAF464}" destId="{4C25934E-C746-4263-B435-9627836A2C31}" srcOrd="0" destOrd="3" presId="urn:microsoft.com/office/officeart/2005/8/layout/hList1"/>
    <dgm:cxn modelId="{89497E87-66B3-448E-8C3F-F5A095E0D41A}" type="presOf" srcId="{C785860B-63AE-484A-A6A8-62871F23340C}" destId="{2B8EC783-CB75-4859-A35E-7B3217EE83F9}" srcOrd="0" destOrd="1" presId="urn:microsoft.com/office/officeart/2005/8/layout/hList1"/>
    <dgm:cxn modelId="{9D2F2D9E-7CB3-4A31-8538-74AD214B0F8A}" srcId="{C785860B-63AE-484A-A6A8-62871F23340C}" destId="{46F51FD8-ACD5-47C9-A182-FB71A6C811A5}" srcOrd="1" destOrd="0" parTransId="{081A1BCC-156E-40D9-B2C1-DD0542D94295}" sibTransId="{385F5ED1-2954-4C4C-AB75-C3D95F6D571D}"/>
    <dgm:cxn modelId="{D1FB9F17-084C-4E79-91DB-6DB72FD0DFAA}" srcId="{DF4694DE-47A5-4BF6-9F71-1435B3D05A3A}" destId="{6940EC8A-BD27-4803-94E5-EEF90449ED6F}" srcOrd="0" destOrd="0" parTransId="{CE5EAF94-DC12-4CBD-9673-9AE0A416CEC9}" sibTransId="{F70626F4-21B5-4F78-B7DA-A2E3F8160C7A}"/>
    <dgm:cxn modelId="{D20F077D-AC34-4A82-B768-89A5421326C1}" srcId="{DF4694DE-47A5-4BF6-9F71-1435B3D05A3A}" destId="{BC8D6F30-1B7C-42EE-A2C7-A47DF842ADFA}" srcOrd="3" destOrd="0" parTransId="{CD818BC4-606C-4137-A536-C7D954F8E9D8}" sibTransId="{C114F8AF-FC5C-48F9-8B18-D0C532B00140}"/>
    <dgm:cxn modelId="{C0E1BA86-FE8E-4821-B0E2-072413F342F6}" type="presOf" srcId="{CFD96248-211A-4FC2-B923-1EA266251956}" destId="{DB6085AF-2C1E-4FC5-AC1F-71052FE6BD57}" srcOrd="0" destOrd="0" presId="urn:microsoft.com/office/officeart/2005/8/layout/hList1"/>
    <dgm:cxn modelId="{9E521964-4E88-406F-9813-6E77AEEE497F}" srcId="{DF4694DE-47A5-4BF6-9F71-1435B3D05A3A}" destId="{2A246B1F-5227-4B29-BF82-7EF6EDA97242}" srcOrd="1" destOrd="0" parTransId="{C188863E-8D75-4F10-AE1E-2B84455B8AFB}" sibTransId="{F1DA9F80-3D3D-4FB1-8294-0FDCCA3E78D7}"/>
    <dgm:cxn modelId="{F493B3A4-73E1-4A7F-8EB0-F77572D7F40F}" srcId="{C785860B-63AE-484A-A6A8-62871F23340C}" destId="{EF0F40A3-FDAD-4DE6-95B7-42AA89D18422}" srcOrd="2" destOrd="0" parTransId="{FBED6442-4F81-4265-B3AA-B82E98050C48}" sibTransId="{74596AE2-B1AC-4C51-A868-5C7ADDCA64C1}"/>
    <dgm:cxn modelId="{8178ABDF-B8B2-4F51-9160-C8A640EA8926}" type="presOf" srcId="{39C62DFE-D0FF-4157-BD4B-718F782AAF57}" destId="{0985B526-EFC8-44EC-912F-1F7B885DA4E9}" srcOrd="0" destOrd="0" presId="urn:microsoft.com/office/officeart/2005/8/layout/hList1"/>
    <dgm:cxn modelId="{43658338-E14C-4AEE-8749-A50C7FF30A1B}" type="presOf" srcId="{17AAF446-C451-48DB-A6A0-7108CF5D30F4}" destId="{5DD8937B-FDE3-42C2-8D9D-DA080F33506A}" srcOrd="0" destOrd="7" presId="urn:microsoft.com/office/officeart/2005/8/layout/hList1"/>
    <dgm:cxn modelId="{66351EE1-75DA-4965-B0DC-FEB78CCA84CC}" srcId="{DFEBC92D-A20B-42CA-A85C-F6F7C7F7FE38}" destId="{E63516E4-10D3-4F70-9A40-67CFB93649F6}" srcOrd="4" destOrd="0" parTransId="{288091E1-9747-495B-80A0-4A71CC56983F}" sibTransId="{7BB46B2F-0A9F-4910-A99B-383D3000BF26}"/>
    <dgm:cxn modelId="{99A828F9-8E89-476E-9734-1F9394A82E88}" srcId="{39C62DFE-D0FF-4157-BD4B-718F782AAF57}" destId="{DFEBC92D-A20B-42CA-A85C-F6F7C7F7FE38}" srcOrd="2" destOrd="0" parTransId="{B9777080-881C-47C3-B106-6BC0D6F8CFF6}" sibTransId="{52C7B965-7E84-4C46-B34F-CCD7030CBA1D}"/>
    <dgm:cxn modelId="{B90CA20B-5355-483F-8AEC-2B1FA4FFD97C}" type="presOf" srcId="{9511D35C-2059-4FD2-99B4-B72C63AFDD1F}" destId="{5DD8937B-FDE3-42C2-8D9D-DA080F33506A}" srcOrd="0" destOrd="6" presId="urn:microsoft.com/office/officeart/2005/8/layout/hList1"/>
    <dgm:cxn modelId="{6317EEF7-9776-4A32-ABCD-AC200DDB2F56}" type="presOf" srcId="{DFEBC92D-A20B-42CA-A85C-F6F7C7F7FE38}" destId="{3D98BD65-6887-4D0D-8276-935A7FD87B9A}" srcOrd="0" destOrd="0" presId="urn:microsoft.com/office/officeart/2005/8/layout/hList1"/>
    <dgm:cxn modelId="{C2F0794D-1435-405F-AF78-2B664BE3FCCA}" type="presOf" srcId="{DF4694DE-47A5-4BF6-9F71-1435B3D05A3A}" destId="{FAEE66DC-445E-429D-8CC2-9E9E517E8AFD}" srcOrd="0" destOrd="0" presId="urn:microsoft.com/office/officeart/2005/8/layout/hList1"/>
    <dgm:cxn modelId="{59C9E02E-A811-42A7-ABFC-21D54327F752}" srcId="{39C62DFE-D0FF-4157-BD4B-718F782AAF57}" destId="{121B37C9-68E3-40EB-8E46-3EEA5C7B4919}" srcOrd="0" destOrd="0" parTransId="{EAB164BA-3978-4890-A667-E7A3248B15DF}" sibTransId="{E1D367EC-645D-40B6-A3A9-B77FDE27D6CE}"/>
    <dgm:cxn modelId="{614F5ADA-2553-4C7D-892E-7D4A6D909C34}" srcId="{C6F911D2-908C-4BF4-B715-92CA013DD78A}" destId="{9511D35C-2059-4FD2-99B4-B72C63AFDD1F}" srcOrd="6" destOrd="0" parTransId="{5F4FF524-DC7D-49B5-AC78-D944EA302460}" sibTransId="{4F75E657-0ECC-4140-8F80-2353ACD2C0C5}"/>
    <dgm:cxn modelId="{7FFA4AC9-C401-41E7-B5E7-BA9658C802D0}" type="presOf" srcId="{67ABCEE8-9E0C-4209-BBCB-8D8E2B7F6444}" destId="{4C25934E-C746-4263-B435-9627836A2C31}" srcOrd="0" destOrd="6" presId="urn:microsoft.com/office/officeart/2005/8/layout/hList1"/>
    <dgm:cxn modelId="{4D7C12B3-83D8-4C44-9536-FCCC8963B436}" type="presOf" srcId="{2A246B1F-5227-4B29-BF82-7EF6EDA97242}" destId="{FAEE66DC-445E-429D-8CC2-9E9E517E8AFD}" srcOrd="0" destOrd="2" presId="urn:microsoft.com/office/officeart/2005/8/layout/hList1"/>
    <dgm:cxn modelId="{B4E90BE3-298D-45F7-A8C3-CCD79376087E}" srcId="{121B37C9-68E3-40EB-8E46-3EEA5C7B4919}" destId="{429B0B60-F27B-4E13-912D-22E523C9B93D}" srcOrd="1" destOrd="0" parTransId="{601A9ACA-89E5-4875-A50B-5CC4E3E995AA}" sibTransId="{0B3B10ED-79E0-4DB0-8E20-FA858C388564}"/>
    <dgm:cxn modelId="{084159C9-F13A-4E4D-991D-D65955287829}" type="presOf" srcId="{7553C8EC-FEAB-47EE-89D7-33883DA7FE55}" destId="{5DD8937B-FDE3-42C2-8D9D-DA080F33506A}" srcOrd="0" destOrd="10" presId="urn:microsoft.com/office/officeart/2005/8/layout/hList1"/>
    <dgm:cxn modelId="{D7FAE561-3CA6-4D57-AADE-3E9A1B5F574E}" srcId="{DFEBC92D-A20B-42CA-A85C-F6F7C7F7FE38}" destId="{B08678E3-BEAB-4776-91DE-564C16450A43}" srcOrd="2" destOrd="0" parTransId="{27A5115A-3FCD-4BF5-81BD-C90337BD7554}" sibTransId="{75A6283C-AE9A-4531-8753-FF3363D59FC6}"/>
    <dgm:cxn modelId="{5BCC3D83-0FAF-4685-A5EE-82DB785BFEC7}" srcId="{121B37C9-68E3-40EB-8E46-3EEA5C7B4919}" destId="{DF4694DE-47A5-4BF6-9F71-1435B3D05A3A}" srcOrd="0" destOrd="0" parTransId="{C7B8ACC7-05AA-497A-8101-C86231A2C77A}" sibTransId="{EB45DD02-2BAA-487F-9400-99A073F2C840}"/>
    <dgm:cxn modelId="{18772751-8516-4540-A02F-81552645442B}" type="presOf" srcId="{38802F2E-E936-450A-B2D3-41FC511C5239}" destId="{5DD8937B-FDE3-42C2-8D9D-DA080F33506A}" srcOrd="0" destOrd="2" presId="urn:microsoft.com/office/officeart/2005/8/layout/hList1"/>
    <dgm:cxn modelId="{5BDB37FC-BCE3-4FCD-9BB1-796620096720}" srcId="{C6F911D2-908C-4BF4-B715-92CA013DD78A}" destId="{015634DF-CAED-43FF-9CE8-51D383997B58}" srcOrd="0" destOrd="0" parTransId="{468BCD0F-0921-46A9-A68A-E4E2FC118C6F}" sibTransId="{1103897B-13CB-4EF4-9431-FA5D1CD8C3FE}"/>
    <dgm:cxn modelId="{7F3CDEF5-55E7-43C7-80D5-149D75A4F7D2}" type="presOf" srcId="{B08678E3-BEAB-4776-91DE-564C16450A43}" destId="{4C25934E-C746-4263-B435-9627836A2C31}" srcOrd="0" destOrd="2" presId="urn:microsoft.com/office/officeart/2005/8/layout/hList1"/>
    <dgm:cxn modelId="{D8DEB432-4BF0-43D9-BFD7-8B7B03A07538}" type="presOf" srcId="{3B5FA497-4F0C-45E9-8511-A3D4B981F573}" destId="{5DD8937B-FDE3-42C2-8D9D-DA080F33506A}" srcOrd="0" destOrd="9" presId="urn:microsoft.com/office/officeart/2005/8/layout/hList1"/>
    <dgm:cxn modelId="{756BE2D9-C4C3-491B-B068-31D2761649B5}" srcId="{39C62DFE-D0FF-4157-BD4B-718F782AAF57}" destId="{C6F911D2-908C-4BF4-B715-92CA013DD78A}" srcOrd="3" destOrd="0" parTransId="{6454BAC9-DCA6-4F0E-A4AA-E4C76AA1F04D}" sibTransId="{33E54F23-2324-4374-A419-51EC323D2BFB}"/>
    <dgm:cxn modelId="{EC59DAD6-E459-49FD-B5C4-E6305022E871}" srcId="{DF4694DE-47A5-4BF6-9F71-1435B3D05A3A}" destId="{A3B947BD-B507-4569-94F9-BC423DE0BB86}" srcOrd="2" destOrd="0" parTransId="{52CC5A56-458B-4090-BA1C-A92C3293C536}" sibTransId="{723CD621-D7E3-4785-A1A4-CE46557EA2E5}"/>
    <dgm:cxn modelId="{A3721229-FDDE-4A96-85D7-C6BE56D05FAD}" srcId="{DFEBC92D-A20B-42CA-A85C-F6F7C7F7FE38}" destId="{53F9E0DF-4B15-40D1-9D26-C9D56BA8B891}" srcOrd="5" destOrd="0" parTransId="{36B45F7D-8584-4175-AF32-FAF7710F0069}" sibTransId="{A855E0F0-FF75-4E42-83DB-1FC005078DAC}"/>
    <dgm:cxn modelId="{315988E7-B2A3-499C-9C17-B744DBB111BD}" type="presOf" srcId="{46F51FD8-ACD5-47C9-A182-FB71A6C811A5}" destId="{2B8EC783-CB75-4859-A35E-7B3217EE83F9}" srcOrd="0" destOrd="3" presId="urn:microsoft.com/office/officeart/2005/8/layout/hList1"/>
    <dgm:cxn modelId="{6D785C4E-0D8E-493D-BDB2-7C7EAD20F23F}" type="presOf" srcId="{6940EC8A-BD27-4803-94E5-EEF90449ED6F}" destId="{FAEE66DC-445E-429D-8CC2-9E9E517E8AFD}" srcOrd="0" destOrd="1" presId="urn:microsoft.com/office/officeart/2005/8/layout/hList1"/>
    <dgm:cxn modelId="{1E0C9751-06C5-4F9B-8B81-F20BD059F96E}" type="presParOf" srcId="{0985B526-EFC8-44EC-912F-1F7B885DA4E9}" destId="{ECBAF89A-4353-4639-A338-872AFE8C5174}" srcOrd="0" destOrd="0" presId="urn:microsoft.com/office/officeart/2005/8/layout/hList1"/>
    <dgm:cxn modelId="{ED9BA53F-FA8B-4817-8A9B-A03FC406DF03}" type="presParOf" srcId="{ECBAF89A-4353-4639-A338-872AFE8C5174}" destId="{E7C0F57B-3166-4C60-927D-AB8278D97FAD}" srcOrd="0" destOrd="0" presId="urn:microsoft.com/office/officeart/2005/8/layout/hList1"/>
    <dgm:cxn modelId="{3C743563-247C-4E5B-A6AE-603CE4E4D137}" type="presParOf" srcId="{ECBAF89A-4353-4639-A338-872AFE8C5174}" destId="{FAEE66DC-445E-429D-8CC2-9E9E517E8AFD}" srcOrd="1" destOrd="0" presId="urn:microsoft.com/office/officeart/2005/8/layout/hList1"/>
    <dgm:cxn modelId="{A66AED81-AB9B-4787-8F38-B221E90C4F73}" type="presParOf" srcId="{0985B526-EFC8-44EC-912F-1F7B885DA4E9}" destId="{649D0D4F-5EC8-44FD-B8B4-4F8492C154D5}" srcOrd="1" destOrd="0" presId="urn:microsoft.com/office/officeart/2005/8/layout/hList1"/>
    <dgm:cxn modelId="{951F4CE0-6A9B-4F7A-983D-C555ADBC6089}" type="presParOf" srcId="{0985B526-EFC8-44EC-912F-1F7B885DA4E9}" destId="{A65C599A-E391-4DE1-95FA-C1CD1ADE8940}" srcOrd="2" destOrd="0" presId="urn:microsoft.com/office/officeart/2005/8/layout/hList1"/>
    <dgm:cxn modelId="{C7BBFB89-F13F-4C33-B5FA-9EA64198B7E9}" type="presParOf" srcId="{A65C599A-E391-4DE1-95FA-C1CD1ADE8940}" destId="{DB6085AF-2C1E-4FC5-AC1F-71052FE6BD57}" srcOrd="0" destOrd="0" presId="urn:microsoft.com/office/officeart/2005/8/layout/hList1"/>
    <dgm:cxn modelId="{6061DA0A-FD79-45F3-B63C-4030ED2A225A}" type="presParOf" srcId="{A65C599A-E391-4DE1-95FA-C1CD1ADE8940}" destId="{2B8EC783-CB75-4859-A35E-7B3217EE83F9}" srcOrd="1" destOrd="0" presId="urn:microsoft.com/office/officeart/2005/8/layout/hList1"/>
    <dgm:cxn modelId="{6406E025-A890-4A24-B28F-9A1F03A5E983}" type="presParOf" srcId="{0985B526-EFC8-44EC-912F-1F7B885DA4E9}" destId="{EA1D8AEF-59A2-43AE-B1B2-A5C9D9405711}" srcOrd="3" destOrd="0" presId="urn:microsoft.com/office/officeart/2005/8/layout/hList1"/>
    <dgm:cxn modelId="{6F035BD2-C76A-4014-A441-DE15950C30CC}" type="presParOf" srcId="{0985B526-EFC8-44EC-912F-1F7B885DA4E9}" destId="{1E5E7D4D-A0DF-4DB4-8AA2-8E9AEB6ED355}" srcOrd="4" destOrd="0" presId="urn:microsoft.com/office/officeart/2005/8/layout/hList1"/>
    <dgm:cxn modelId="{DC0B2F66-34C1-44C0-8CAD-90BFA8791BEC}" type="presParOf" srcId="{1E5E7D4D-A0DF-4DB4-8AA2-8E9AEB6ED355}" destId="{3D98BD65-6887-4D0D-8276-935A7FD87B9A}" srcOrd="0" destOrd="0" presId="urn:microsoft.com/office/officeart/2005/8/layout/hList1"/>
    <dgm:cxn modelId="{D710A9B1-E9C9-45B7-BF61-B3A38A9E1E10}" type="presParOf" srcId="{1E5E7D4D-A0DF-4DB4-8AA2-8E9AEB6ED355}" destId="{4C25934E-C746-4263-B435-9627836A2C31}" srcOrd="1" destOrd="0" presId="urn:microsoft.com/office/officeart/2005/8/layout/hList1"/>
    <dgm:cxn modelId="{3E54B5E1-01D1-4A4E-8239-7E0D5F1F0B60}" type="presParOf" srcId="{0985B526-EFC8-44EC-912F-1F7B885DA4E9}" destId="{80B9C8FF-13E7-46A7-A18D-FEBFCAA46637}" srcOrd="5" destOrd="0" presId="urn:microsoft.com/office/officeart/2005/8/layout/hList1"/>
    <dgm:cxn modelId="{D61A0CEF-F384-4D56-8B1F-E3C84DF07041}" type="presParOf" srcId="{0985B526-EFC8-44EC-912F-1F7B885DA4E9}" destId="{1B86559F-FC0B-4225-8564-1ED4FF53C1C1}" srcOrd="6" destOrd="0" presId="urn:microsoft.com/office/officeart/2005/8/layout/hList1"/>
    <dgm:cxn modelId="{177E1544-50F6-404A-9D42-ACE8EFF04DCF}" type="presParOf" srcId="{1B86559F-FC0B-4225-8564-1ED4FF53C1C1}" destId="{F27D5166-1AA2-49EB-AEF7-CFC62006A204}" srcOrd="0" destOrd="0" presId="urn:microsoft.com/office/officeart/2005/8/layout/hList1"/>
    <dgm:cxn modelId="{964D8110-DB88-40BF-A491-4C4804AD8BFB}" type="presParOf" srcId="{1B86559F-FC0B-4225-8564-1ED4FF53C1C1}" destId="{5DD8937B-FDE3-42C2-8D9D-DA080F33506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0F57B-3166-4C60-927D-AB8278D97FAD}">
      <dsp:nvSpPr>
        <dsp:cNvPr id="0" name=""/>
        <dsp:cNvSpPr/>
      </dsp:nvSpPr>
      <dsp:spPr>
        <a:xfrm>
          <a:off x="3132" y="549070"/>
          <a:ext cx="1883807" cy="704258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1: 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Emerging Technologies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32" y="549070"/>
        <a:ext cx="1883807" cy="704258"/>
      </dsp:txXfrm>
    </dsp:sp>
    <dsp:sp modelId="{FAEE66DC-445E-429D-8CC2-9E9E517E8AFD}">
      <dsp:nvSpPr>
        <dsp:cNvPr id="0" name=""/>
        <dsp:cNvSpPr/>
      </dsp:nvSpPr>
      <dsp:spPr>
        <a:xfrm>
          <a:off x="3132" y="1253329"/>
          <a:ext cx="1883807" cy="307439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Connected Vehicle: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Vehicle to Vehicle (V2V)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Vehicle to Infrastructure (V2I)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DSRC (for Transportation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Technology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Policy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Automated Vehicles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Smart Cities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MOD/ATTRI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32" y="1253329"/>
        <a:ext cx="1883807" cy="3074399"/>
      </dsp:txXfrm>
    </dsp:sp>
    <dsp:sp modelId="{DB6085AF-2C1E-4FC5-AC1F-71052FE6BD57}">
      <dsp:nvSpPr>
        <dsp:cNvPr id="0" name=""/>
        <dsp:cNvSpPr/>
      </dsp:nvSpPr>
      <dsp:spPr>
        <a:xfrm>
          <a:off x="2150673" y="549070"/>
          <a:ext cx="1883807" cy="704258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2: 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Current Research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50673" y="549070"/>
        <a:ext cx="1883807" cy="704258"/>
      </dsp:txXfrm>
    </dsp:sp>
    <dsp:sp modelId="{2B8EC783-CB75-4859-A35E-7B3217EE83F9}">
      <dsp:nvSpPr>
        <dsp:cNvPr id="0" name=""/>
        <dsp:cNvSpPr/>
      </dsp:nvSpPr>
      <dsp:spPr>
        <a:xfrm>
          <a:off x="2150673" y="1253329"/>
          <a:ext cx="1883807" cy="307439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Short-term Intermodal Research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Initiatives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ICM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Smart Roadside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AERIS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50673" y="1253329"/>
        <a:ext cx="1883807" cy="3074399"/>
      </dsp:txXfrm>
    </dsp:sp>
    <dsp:sp modelId="{3D98BD65-6887-4D0D-8276-935A7FD87B9A}">
      <dsp:nvSpPr>
        <dsp:cNvPr id="0" name=""/>
        <dsp:cNvSpPr/>
      </dsp:nvSpPr>
      <dsp:spPr>
        <a:xfrm>
          <a:off x="4298213" y="549070"/>
          <a:ext cx="1883807" cy="704258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3: 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Existing Technologies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98213" y="549070"/>
        <a:ext cx="1883807" cy="704258"/>
      </dsp:txXfrm>
    </dsp:sp>
    <dsp:sp modelId="{4C25934E-C746-4263-B435-9627836A2C31}">
      <dsp:nvSpPr>
        <dsp:cNvPr id="0" name=""/>
        <dsp:cNvSpPr/>
      </dsp:nvSpPr>
      <dsp:spPr>
        <a:xfrm>
          <a:off x="4298213" y="1253329"/>
          <a:ext cx="1883807" cy="307439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Adaptive Signal Control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Arterial Management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Freeway Management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Crash Prevention &amp; Safety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Road Weather Management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Driver Assistance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And more…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98213" y="1253329"/>
        <a:ext cx="1883807" cy="3074399"/>
      </dsp:txXfrm>
    </dsp:sp>
    <dsp:sp modelId="{F27D5166-1AA2-49EB-AEF7-CFC62006A204}">
      <dsp:nvSpPr>
        <dsp:cNvPr id="0" name=""/>
        <dsp:cNvSpPr/>
      </dsp:nvSpPr>
      <dsp:spPr>
        <a:xfrm>
          <a:off x="6445753" y="549070"/>
          <a:ext cx="1883807" cy="704258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Tier 4: 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Foundational/Cross-Cutting Topics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45753" y="549070"/>
        <a:ext cx="1883807" cy="704258"/>
      </dsp:txXfrm>
    </dsp:sp>
    <dsp:sp modelId="{5DD8937B-FDE3-42C2-8D9D-DA080F33506A}">
      <dsp:nvSpPr>
        <dsp:cNvPr id="0" name=""/>
        <dsp:cNvSpPr/>
      </dsp:nvSpPr>
      <dsp:spPr>
        <a:xfrm>
          <a:off x="6445753" y="1253329"/>
          <a:ext cx="1883807" cy="307439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Standards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ITS Architecture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CVRIA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Systems Engineering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Telecommunications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DSRC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Data Collection &amp; Mgmt.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Security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Data Communications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Procurement</a:t>
          </a:r>
          <a:endParaRPr lang="en-US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45753" y="1253329"/>
        <a:ext cx="1883807" cy="307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8DFB-5F23-49E0-B68B-8A3882BC58AE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A7076-94E8-4E75-AA3C-A79D3203D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l" defTabSz="92542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175" y="3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42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9" y="4387769"/>
            <a:ext cx="5558801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7238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l" defTabSz="92542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175" y="877238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427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836619-7A44-4EE6-BB9F-53D981D61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198438"/>
            <a:ext cx="4616450" cy="34639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2746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9437" y="3856037"/>
            <a:ext cx="5943600" cy="49163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0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9437" y="4387769"/>
            <a:ext cx="5943600" cy="415591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96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4270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5327" y="3958696"/>
            <a:ext cx="5903598" cy="488141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4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3508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6235" y="3932236"/>
            <a:ext cx="6239934" cy="4724401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90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9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1222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3779836"/>
            <a:ext cx="6324600" cy="487680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0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460375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9437" y="4313237"/>
            <a:ext cx="5867400" cy="4038600"/>
          </a:xfrm>
        </p:spPr>
        <p:txBody>
          <a:bodyPr/>
          <a:lstStyle/>
          <a:p>
            <a:endParaRPr lang="en-US" sz="18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2E8E5-FABC-405A-97E7-2CAF3CBE1B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19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12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2746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4485" y="3854095"/>
            <a:ext cx="5791200" cy="476394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02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Instructor Guide </a:t>
            </a:r>
            <a:fld id="{D218E64E-9A33-4D5C-BAFD-FD3E918B2F2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78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Instructor Guide </a:t>
            </a:r>
            <a:fld id="{D218E64E-9A33-4D5C-BAFD-FD3E918B2F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51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Instructor Guide </a:t>
            </a:r>
            <a:fld id="{D218E64E-9A33-4D5C-BAFD-FD3E918B2F2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8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Instructor Guide </a:t>
            </a:r>
            <a:fld id="{D218E64E-9A33-4D5C-BAFD-FD3E918B2F2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18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Instructor Guide </a:t>
            </a:r>
            <a:fld id="{D218E64E-9A33-4D5C-BAFD-FD3E918B2F2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6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4270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0171" y="4084637"/>
            <a:ext cx="5979798" cy="4724400"/>
          </a:xfrm>
        </p:spPr>
        <p:txBody>
          <a:bodyPr>
            <a:noAutofit/>
          </a:bodyPr>
          <a:lstStyle/>
          <a:p>
            <a:endParaRPr lang="en-US" sz="16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99AB2-73DD-4F6A-9A81-3CB251087E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2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857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3649982"/>
            <a:ext cx="6477000" cy="508285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99AB2-73DD-4F6A-9A81-3CB251087E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1984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1702" y="3724801"/>
            <a:ext cx="6003925" cy="5036257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00"/>
              </a:spcBef>
            </a:pPr>
            <a:endParaRPr lang="en-US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2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2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333375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639" y="3932238"/>
            <a:ext cx="5751198" cy="4840142"/>
          </a:xfrm>
        </p:spPr>
        <p:txBody>
          <a:bodyPr/>
          <a:lstStyle/>
          <a:p>
            <a:pPr marL="169863" indent="-169863">
              <a:spcBef>
                <a:spcPts val="1200"/>
              </a:spcBef>
            </a:pPr>
            <a:endParaRPr lang="en-US" sz="1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2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122238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1569" y="3697990"/>
            <a:ext cx="6400800" cy="5339647"/>
          </a:xfrm>
        </p:spPr>
        <p:txBody>
          <a:bodyPr/>
          <a:lstStyle/>
          <a:p>
            <a:endParaRPr lang="en-US" sz="1800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2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6619-7A44-4EE6-BB9F-53D981D611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1295400"/>
            <a:ext cx="8229600" cy="4572000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199"/>
            <a:ext cx="20574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199"/>
            <a:ext cx="6019800" cy="4983163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T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097280"/>
            <a:ext cx="8153400" cy="4419600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4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1295400"/>
            <a:ext cx="4038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125" y="3694113"/>
            <a:ext cx="534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58200" y="6400800"/>
            <a:ext cx="533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fld id="{E3CB14EB-8AE9-4B1D-BA2A-2DEBCB94032F}" type="slidenum">
              <a:rPr lang="en-US" sz="1200"/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20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66800" y="5676900"/>
            <a:ext cx="6934200" cy="495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/>
              <a:t>Optional 14 pt Key Takeaway Point At Bottom Of Page, To Support 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3657600" cy="609600"/>
          </a:xfrm>
          <a:solidFill>
            <a:srgbClr val="064E96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3657600" cy="3657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219200"/>
            <a:ext cx="3660775" cy="609600"/>
          </a:xfrm>
          <a:solidFill>
            <a:srgbClr val="064E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buNone/>
              <a:defRPr lang="en-US" sz="1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828801"/>
            <a:ext cx="3660775" cy="3657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525"/>
            <a:ext cx="3008313" cy="450475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5186"/>
            <a:ext cx="3008313" cy="4663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581400" y="1066800"/>
            <a:ext cx="5105400" cy="51816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6125" y="3694113"/>
            <a:ext cx="534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4103" name="Line 7"/>
          <p:cNvSpPr>
            <a:spLocks noChangeShapeType="1"/>
          </p:cNvSpPr>
          <p:nvPr userDrawn="1"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8458200" y="6410325"/>
            <a:ext cx="533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fld id="{E1C971ED-11D3-4950-98CC-49952619C2DE}" type="slidenum">
              <a:rPr lang="en-US" sz="1200"/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2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48400" y="6365310"/>
            <a:ext cx="2362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9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U.S. Department of Transportation</a:t>
            </a:r>
          </a:p>
          <a:p>
            <a:pPr algn="l">
              <a:lnSpc>
                <a:spcPts val="900"/>
              </a:lnSpc>
              <a:buFont typeface="Arial" charset="0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ITS Joint Program Office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9" descr="USDOT Triskelion - Correct Direction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5800725" y="6324599"/>
            <a:ext cx="447675" cy="447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8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2113" indent="-209550" algn="l" rtl="0" eaLnBrk="0" fontAlgn="base" hangingPunct="0">
        <a:spcBef>
          <a:spcPct val="20000"/>
        </a:spcBef>
        <a:spcAft>
          <a:spcPct val="0"/>
        </a:spcAft>
        <a:buSzPct val="65000"/>
        <a:buFont typeface="Arial Unicode MS" pitchFamily="34" charset="-128"/>
        <a:buChar char="□"/>
        <a:defRPr sz="1600">
          <a:solidFill>
            <a:schemeClr val="tx1"/>
          </a:solidFill>
          <a:latin typeface="+mn-lt"/>
        </a:defRPr>
      </a:lvl2pPr>
      <a:lvl3pPr marL="620713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1600">
          <a:solidFill>
            <a:schemeClr val="tx1"/>
          </a:solidFill>
          <a:latin typeface="+mn-lt"/>
        </a:defRPr>
      </a:lvl3pPr>
      <a:lvl4pPr marL="839788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041400" indent="-2095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b.its.dot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s://www.pcb.its.dot.gov/academics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b.its.dot.gov/ITS_Modules/default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jpeg"/><Relationship Id="rId4" Type="http://schemas.openxmlformats.org/officeDocument/2006/relationships/hyperlink" Target="http://www.pcb.its.dot.gov/ITS_Modules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cb.its.dot.gov/training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b.its.dot.gov/ITS_Modules/default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nationalruralitsconference.org/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hyperlink" Target="http://www.floridartap.org/pages/archived.html" TargetMode="External"/><Relationship Id="rId7" Type="http://schemas.openxmlformats.org/officeDocument/2006/relationships/hyperlink" Target="http://www.ite.org/meetings/2009TransOps/TO-ITE-508/TO25/TO25.html" TargetMode="External"/><Relationship Id="rId12" Type="http://schemas.openxmlformats.org/officeDocument/2006/relationships/image" Target="../media/image9.jpeg"/><Relationship Id="rId17" Type="http://schemas.openxmlformats.org/officeDocument/2006/relationships/hyperlink" Target="http://www.ntionline.com/" TargetMode="External"/><Relationship Id="rId25" Type="http://schemas.openxmlformats.org/officeDocument/2006/relationships/hyperlink" Target="http://www.fhwa.dot.gov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gif"/><Relationship Id="rId20" Type="http://schemas.openxmlformats.org/officeDocument/2006/relationships/image" Target="../media/image13.jpeg"/><Relationship Id="rId29" Type="http://schemas.openxmlformats.org/officeDocument/2006/relationships/hyperlink" Target="http://opendoornj.org/liberty-christian-school/academic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://www.transportation.org/" TargetMode="External"/><Relationship Id="rId24" Type="http://schemas.openxmlformats.org/officeDocument/2006/relationships/image" Target="../media/image15.jpeg"/><Relationship Id="rId5" Type="http://schemas.openxmlformats.org/officeDocument/2006/relationships/hyperlink" Target="http://www.editraffic.com/118th-annual-imsa-conference-36th-annual-school/logo-a-imsa-logo_2012_4cred-2-2/" TargetMode="External"/><Relationship Id="rId15" Type="http://schemas.openxmlformats.org/officeDocument/2006/relationships/hyperlink" Target="http://www.ribtc.org/" TargetMode="External"/><Relationship Id="rId23" Type="http://schemas.openxmlformats.org/officeDocument/2006/relationships/hyperlink" Target="http://www.kta.com/services/quality-management/quality-management-programs/" TargetMode="External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hyperlink" Target="http://www.smartgrowth.org/network.php" TargetMode="External"/><Relationship Id="rId31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hyperlink" Target="http://en.wikipedia.org/wiki/American_Public_Transportation_Association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4.gif"/><Relationship Id="rId27" Type="http://schemas.openxmlformats.org/officeDocument/2006/relationships/hyperlink" Target="https://www.rita.dot.gov/utc/about/performance_indicators" TargetMode="External"/><Relationship Id="rId30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b.its.dot.gov/casestudies/default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r4NjdxpvPAhVB5CYKHWQCBGMQjRwIBw&amp;url=http://www.ecs.umass.edu/che/henson_group/&amp;bvm=bv.133178914,d.eWE&amp;psig=AFQjCNFsRXIrAynZAVevQ_55lWSKpAQiUQ&amp;ust=1474378677138718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gres&amp;cd=&amp;cad=rja&amp;uact=8&amp;ved=0ahUKEwid6N63xZvPAhXBSCYKHWEFC_oQjRwIBw&amp;url=https://plus.google.com/104620369929503587904&amp;psig=AFQjCNGd9Lh6dB8zi6dFeKCxfA1BIwh9Nw&amp;ust=1474378332680740" TargetMode="External"/><Relationship Id="rId11" Type="http://schemas.openxmlformats.org/officeDocument/2006/relationships/image" Target="../media/image27.jp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14860"/>
            <a:ext cx="8494143" cy="7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PCB Program Resources 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(8:45-10:00 am)</a:t>
            </a:r>
            <a:endParaRPr lang="en-US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295401"/>
            <a:ext cx="6858001" cy="2743199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ITS PCB Program Background</a:t>
            </a: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ITS Case Studies</a:t>
            </a:r>
          </a:p>
          <a:p>
            <a:pPr marL="209550" indent="-209550"/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T3 Webinars</a:t>
            </a: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T3e Webinars</a:t>
            </a: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ITS Curriculum Webpage</a:t>
            </a: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ITS Standards and Transit Standards</a:t>
            </a: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ePrimer</a:t>
            </a: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CITE Courses &amp; Products</a:t>
            </a:r>
          </a:p>
          <a:p>
            <a:pPr marL="209550" indent="-209550"/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NHI Courses</a:t>
            </a:r>
          </a:p>
        </p:txBody>
      </p:sp>
    </p:spTree>
    <p:extLst>
      <p:ext uri="{BB962C8B-B14F-4D97-AF65-F5344CB8AC3E}">
        <p14:creationId xmlns:p14="http://schemas.microsoft.com/office/powerpoint/2010/main" val="919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33400"/>
          </a:xfrm>
        </p:spPr>
        <p:txBody>
          <a:bodyPr/>
          <a:lstStyle/>
          <a:p>
            <a:r>
              <a:rPr lang="en-US" sz="3200" dirty="0" smtClean="0"/>
              <a:t>T3 Webinars and Archive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8" y="1057275"/>
            <a:ext cx="4419602" cy="4003394"/>
          </a:xfrm>
        </p:spPr>
        <p:txBody>
          <a:bodyPr/>
          <a:lstStyle/>
          <a:p>
            <a:pPr marL="209550" indent="-209550">
              <a:spcBef>
                <a:spcPts val="600"/>
              </a:spcBef>
            </a:pPr>
            <a:r>
              <a:rPr lang="en-US" sz="1800" dirty="0" smtClean="0"/>
              <a:t>Online, 90 minute, interactive seminars</a:t>
            </a:r>
          </a:p>
          <a:p>
            <a:pPr marL="209550" indent="-209550">
              <a:spcBef>
                <a:spcPts val="600"/>
              </a:spcBef>
            </a:pPr>
            <a:r>
              <a:rPr lang="en-US" sz="1800" dirty="0" smtClean="0"/>
              <a:t>FREE by ITS PCB Program</a:t>
            </a:r>
          </a:p>
          <a:p>
            <a:pPr marL="209550" indent="-209550">
              <a:spcBef>
                <a:spcPts val="600"/>
              </a:spcBef>
            </a:pPr>
            <a:r>
              <a:rPr lang="en-US" sz="1800" dirty="0"/>
              <a:t>Past webinars available through T3 </a:t>
            </a:r>
            <a:r>
              <a:rPr lang="en-US" sz="1800" dirty="0" smtClean="0"/>
              <a:t>archive (3-4 weeks after live event)</a:t>
            </a:r>
            <a:endParaRPr lang="en-US" sz="1800" dirty="0"/>
          </a:p>
          <a:p>
            <a:pPr marL="209550" indent="-209550">
              <a:spcBef>
                <a:spcPts val="600"/>
              </a:spcBef>
            </a:pPr>
            <a:r>
              <a:rPr lang="en-US" sz="1800" dirty="0" smtClean="0"/>
              <a:t>Professional </a:t>
            </a:r>
            <a:r>
              <a:rPr lang="en-US" sz="1800" dirty="0"/>
              <a:t>Development Hours (PDHs</a:t>
            </a:r>
            <a:r>
              <a:rPr lang="en-US" sz="1800" dirty="0" smtClean="0"/>
              <a:t>) eligible</a:t>
            </a:r>
            <a:endParaRPr lang="en-US" sz="1800" dirty="0"/>
          </a:p>
          <a:p>
            <a:pPr marL="209550" indent="-209550">
              <a:spcBef>
                <a:spcPts val="600"/>
              </a:spcBef>
            </a:pPr>
            <a:r>
              <a:rPr lang="en-US" sz="1800" dirty="0" smtClean="0"/>
              <a:t>Invite T3 Webinars proposal:</a:t>
            </a:r>
            <a:endParaRPr lang="en-US" sz="1800" dirty="0"/>
          </a:p>
          <a:p>
            <a:pPr marL="460375" lvl="1" indent="-231775">
              <a:spcBef>
                <a:spcPts val="200"/>
              </a:spcBef>
            </a:pPr>
            <a:r>
              <a:rPr lang="en-US" dirty="0"/>
              <a:t>Highlight an ITS related case study, problem solving challenge, or topic</a:t>
            </a:r>
          </a:p>
          <a:p>
            <a:pPr marL="209550" indent="-209550">
              <a:spcBef>
                <a:spcPts val="600"/>
              </a:spcBef>
            </a:pPr>
            <a:r>
              <a:rPr lang="en-US" sz="1800" dirty="0"/>
              <a:t>To join announcement list:</a:t>
            </a:r>
          </a:p>
          <a:p>
            <a:pPr marL="460375" lvl="1" indent="-231775">
              <a:spcBef>
                <a:spcPts val="200"/>
              </a:spcBef>
            </a:pPr>
            <a:r>
              <a:rPr lang="en-US" dirty="0"/>
              <a:t>Send email to T3@dot.gov with the subject line "Add to Email List." </a:t>
            </a:r>
          </a:p>
        </p:txBody>
      </p:sp>
      <p:pic>
        <p:nvPicPr>
          <p:cNvPr id="2050" name="Picture 2" descr="Photo of a man on the phone at a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24" y="1084029"/>
            <a:ext cx="3793413" cy="2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4629" y="4800600"/>
            <a:ext cx="3967371" cy="14219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336699"/>
                </a:solidFill>
              </a:rPr>
              <a:t>Recent </a:t>
            </a:r>
            <a:r>
              <a:rPr lang="en-US" sz="1600" b="1" dirty="0" smtClean="0">
                <a:solidFill>
                  <a:srgbClr val="336699"/>
                </a:solidFill>
              </a:rPr>
              <a:t>T3s (available now in archive):</a:t>
            </a:r>
            <a:endParaRPr lang="en-US" sz="1600" b="1" dirty="0">
              <a:solidFill>
                <a:srgbClr val="336699"/>
              </a:solidFill>
            </a:endParaRPr>
          </a:p>
          <a:p>
            <a:pPr marL="285750" indent="-285750"/>
            <a:r>
              <a:rPr lang="en-US" sz="1600" dirty="0">
                <a:solidFill>
                  <a:srgbClr val="0000FF"/>
                </a:solidFill>
              </a:rPr>
              <a:t>Traffic Incident Management - What’s </a:t>
            </a:r>
            <a:r>
              <a:rPr lang="en-US" sz="1600" dirty="0" smtClean="0">
                <a:solidFill>
                  <a:srgbClr val="0000FF"/>
                </a:solidFill>
              </a:rPr>
              <a:t>New?</a:t>
            </a:r>
          </a:p>
          <a:p>
            <a:pPr marL="285750" indent="-285750"/>
            <a:r>
              <a:rPr lang="en-US" sz="1600" dirty="0" smtClean="0">
                <a:solidFill>
                  <a:srgbClr val="0000FF"/>
                </a:solidFill>
              </a:rPr>
              <a:t>Variable </a:t>
            </a:r>
            <a:r>
              <a:rPr lang="en-US" sz="1600" dirty="0">
                <a:solidFill>
                  <a:srgbClr val="0000FF"/>
                </a:solidFill>
              </a:rPr>
              <a:t>Speed Limits Systems: Are They for Everyone?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174413" y="3983451"/>
            <a:ext cx="4572000" cy="10772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22893" y="3812001"/>
            <a:ext cx="388620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500" b="1" dirty="0" smtClean="0"/>
              <a:t>Register at:  </a:t>
            </a:r>
            <a:r>
              <a:rPr lang="en-US" sz="1500" b="1" dirty="0">
                <a:solidFill>
                  <a:srgbClr val="000099"/>
                </a:solidFill>
              </a:rPr>
              <a:t>https://www.pcb.its.dot.gov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6324" y="4229309"/>
            <a:ext cx="3959339" cy="20128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336699"/>
                </a:solidFill>
              </a:rPr>
              <a:t>T3 Webinar Series: </a:t>
            </a:r>
          </a:p>
          <a:p>
            <a:pPr marL="114300" indent="-114300"/>
            <a:r>
              <a:rPr lang="en-US" sz="1600" dirty="0" smtClean="0">
                <a:solidFill>
                  <a:srgbClr val="0000FF"/>
                </a:solidFill>
              </a:rPr>
              <a:t>Automated Vehicle Awareness Series (2015-2017)</a:t>
            </a:r>
          </a:p>
          <a:p>
            <a:pPr marL="114300" indent="-114300"/>
            <a:r>
              <a:rPr lang="en-US" sz="1600" dirty="0" smtClean="0">
                <a:solidFill>
                  <a:srgbClr val="0000FF"/>
                </a:solidFill>
              </a:rPr>
              <a:t>Open Payment Series (2016-2017)</a:t>
            </a:r>
          </a:p>
          <a:p>
            <a:pPr marL="114300" indent="-114300"/>
            <a:r>
              <a:rPr lang="en-US" sz="1600" dirty="0" smtClean="0">
                <a:solidFill>
                  <a:srgbClr val="0000FF"/>
                </a:solidFill>
              </a:rPr>
              <a:t>Mobility On Demand Series (2017-2019)</a:t>
            </a:r>
          </a:p>
          <a:p>
            <a:pPr marL="114300" indent="-114300"/>
            <a:r>
              <a:rPr lang="en-US" sz="1600" dirty="0" smtClean="0">
                <a:solidFill>
                  <a:srgbClr val="0000FF"/>
                </a:solidFill>
              </a:rPr>
              <a:t>Smart Cities Awareness Series (2017-2020)</a:t>
            </a:r>
          </a:p>
        </p:txBody>
      </p:sp>
    </p:spTree>
    <p:extLst>
      <p:ext uri="{BB962C8B-B14F-4D97-AF65-F5344CB8AC3E}">
        <p14:creationId xmlns:p14="http://schemas.microsoft.com/office/powerpoint/2010/main" val="33668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0529" y="152400"/>
            <a:ext cx="8432491" cy="7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Talking Technology and Transportation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</a:rPr>
              <a:t>in Education (</a:t>
            </a: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T3e) Webinars</a:t>
            </a:r>
            <a:endParaRPr lang="en-US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529" y="1455102"/>
            <a:ext cx="4953000" cy="3352800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336699"/>
                </a:solidFill>
              </a:rPr>
              <a:t>Purpose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T3e’s </a:t>
            </a:r>
            <a:r>
              <a:rPr lang="en-US" dirty="0"/>
              <a:t>are envisioned as a forum to bridge academic research with the larger transportation community.  The goals are multifaceted and aim </a:t>
            </a:r>
            <a:r>
              <a:rPr lang="en-US" dirty="0" smtClean="0"/>
              <a:t>to: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/>
              <a:t>transportation professionals to learn about emerging trends and interact with academia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Provide </a:t>
            </a:r>
            <a:r>
              <a:rPr lang="en-US" dirty="0"/>
              <a:t>students an opportunity to present their work to the professional community and  perfect their presentation skills. </a:t>
            </a:r>
          </a:p>
          <a:p>
            <a:endParaRPr lang="en-US" dirty="0"/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02702"/>
            <a:ext cx="3436620" cy="304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529" y="4588538"/>
            <a:ext cx="834867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Offer </a:t>
            </a:r>
            <a:r>
              <a:rPr lang="en-US" sz="1600" dirty="0">
                <a:latin typeface="+mn-lt"/>
              </a:rPr>
              <a:t>an opportunity for academic institutions to showcase their programs and labs to a national audience.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Provide those in all sectors with an opportunity to network and find synergy, potentially forming partnerships for deployment, operations, or new research topics.</a:t>
            </a:r>
          </a:p>
        </p:txBody>
      </p:sp>
    </p:spTree>
    <p:extLst>
      <p:ext uri="{BB962C8B-B14F-4D97-AF65-F5344CB8AC3E}">
        <p14:creationId xmlns:p14="http://schemas.microsoft.com/office/powerpoint/2010/main" val="31186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T3e (education) Webinars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92206"/>
            <a:ext cx="4324928" cy="4876800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336699"/>
                </a:solidFill>
              </a:rPr>
              <a:t>Format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800" dirty="0"/>
              <a:t>F</a:t>
            </a:r>
            <a:r>
              <a:rPr lang="en-US" sz="1800" dirty="0" smtClean="0"/>
              <a:t>ocus </a:t>
            </a:r>
            <a:r>
              <a:rPr lang="en-US" sz="1800" dirty="0"/>
              <a:t>on a specific ITS topic, theme, or subject area </a:t>
            </a:r>
            <a:endParaRPr lang="en-US" sz="1800" dirty="0" smtClean="0"/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800" dirty="0" smtClean="0"/>
              <a:t>Up </a:t>
            </a:r>
            <a:r>
              <a:rPr lang="en-US" sz="1800" dirty="0"/>
              <a:t>to 60-minutes </a:t>
            </a:r>
            <a:r>
              <a:rPr lang="en-US" sz="1800" dirty="0" smtClean="0"/>
              <a:t>in length--the </a:t>
            </a:r>
            <a:r>
              <a:rPr lang="en-US" sz="1800" dirty="0"/>
              <a:t>first 25-40 minutes </a:t>
            </a:r>
            <a:r>
              <a:rPr lang="en-US" sz="1800" dirty="0" smtClean="0"/>
              <a:t>is </a:t>
            </a:r>
            <a:r>
              <a:rPr lang="en-US" sz="1800" dirty="0"/>
              <a:t>devoted to presentations on relevant research, while the </a:t>
            </a:r>
            <a:r>
              <a:rPr lang="en-US" sz="1800" dirty="0" smtClean="0"/>
              <a:t>remaining time is set </a:t>
            </a:r>
            <a:r>
              <a:rPr lang="en-US" sz="1800" dirty="0"/>
              <a:t>aside for an interactive question and answer </a:t>
            </a:r>
            <a:r>
              <a:rPr lang="en-US" sz="1800" dirty="0" smtClean="0"/>
              <a:t>discussion.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800" dirty="0"/>
              <a:t>Presenters may be </a:t>
            </a:r>
            <a:r>
              <a:rPr lang="en-US" sz="1800" dirty="0" smtClean="0"/>
              <a:t>university </a:t>
            </a:r>
            <a:r>
              <a:rPr lang="en-US" sz="1800" dirty="0"/>
              <a:t>students, staff members, researchers, or </a:t>
            </a:r>
            <a:r>
              <a:rPr lang="en-US" sz="1800" dirty="0" smtClean="0"/>
              <a:t>professors</a:t>
            </a:r>
            <a:r>
              <a:rPr lang="en-US" sz="1800" dirty="0"/>
              <a:t> </a:t>
            </a:r>
            <a:r>
              <a:rPr lang="en-US" sz="1800" dirty="0" smtClean="0"/>
              <a:t>but usually includes multiple presenters.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800" dirty="0"/>
              <a:t>T3e’s present a unique forum for exchange between academia, government, and </a:t>
            </a:r>
            <a:r>
              <a:rPr lang="en-US" sz="1800" dirty="0" smtClean="0"/>
              <a:t>industry.</a:t>
            </a:r>
          </a:p>
          <a:p>
            <a:pPr lvl="1"/>
            <a:endParaRPr lang="en-US" kern="0" dirty="0" smtClean="0"/>
          </a:p>
          <a:p>
            <a:endParaRPr lang="en-US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5"/>
          <a:stretch/>
        </p:blipFill>
        <p:spPr>
          <a:xfrm>
            <a:off x="5105400" y="1215379"/>
            <a:ext cx="3713016" cy="46520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8289" y="5943600"/>
            <a:ext cx="688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i="1" dirty="0">
                <a:solidFill>
                  <a:srgbClr val="0000FF"/>
                </a:solidFill>
              </a:rPr>
              <a:t>https://www.pcb.its.dot.gov/t3_webinars.aspx?selectedTab=2</a:t>
            </a:r>
            <a:endParaRPr lang="en-US" sz="2000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T3e (education) Webinars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344" y="1219200"/>
            <a:ext cx="7810656" cy="5105400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336699"/>
                </a:solidFill>
              </a:rPr>
              <a:t>Process</a:t>
            </a:r>
          </a:p>
          <a:p>
            <a:pPr marL="0" indent="0">
              <a:buNone/>
            </a:pPr>
            <a:endParaRPr lang="en-US" sz="1800" dirty="0" smtClean="0"/>
          </a:p>
          <a:p>
            <a:pPr marL="230188" indent="-230188"/>
            <a:r>
              <a:rPr lang="en-US" sz="1800" dirty="0" smtClean="0"/>
              <a:t>Because </a:t>
            </a:r>
            <a:r>
              <a:rPr lang="en-US" sz="1800" dirty="0"/>
              <a:t>the T3e’s are focused on academic research, unlike other T3 webinars, T3e presenters come exclusively from academia. </a:t>
            </a:r>
            <a:endParaRPr lang="en-US" sz="1800" dirty="0" smtClean="0"/>
          </a:p>
          <a:p>
            <a:pPr marL="230188" indent="-230188"/>
            <a:r>
              <a:rPr lang="en-US" sz="1800" dirty="0"/>
              <a:t>In contrast to traditional T3’s which are hosted by a federal DOT staff member, a professor will serve as the host on a T3e webinar.  </a:t>
            </a:r>
          </a:p>
          <a:p>
            <a:pPr marL="230188" indent="-230188"/>
            <a:r>
              <a:rPr lang="en-US" sz="1800" dirty="0" smtClean="0"/>
              <a:t>The </a:t>
            </a:r>
            <a:r>
              <a:rPr lang="en-US" sz="1800" dirty="0"/>
              <a:t>T3e Webinar content is developed by the professor and presenters, who determine the topic(s) and learning objectives. </a:t>
            </a:r>
            <a:endParaRPr lang="en-US" sz="1800" dirty="0" smtClean="0"/>
          </a:p>
          <a:p>
            <a:pPr marL="230188" indent="-230188"/>
            <a:r>
              <a:rPr lang="en-US" sz="1800" dirty="0" smtClean="0"/>
              <a:t>All </a:t>
            </a:r>
            <a:r>
              <a:rPr lang="en-US" sz="1800" dirty="0"/>
              <a:t>T3e’s are produced by the Volpe Center T3 </a:t>
            </a:r>
            <a:r>
              <a:rPr lang="en-US" sz="1800" dirty="0" smtClean="0"/>
              <a:t>team who works with professors and students throughout.</a:t>
            </a:r>
          </a:p>
          <a:p>
            <a:pPr marL="230188" indent="-230188"/>
            <a:r>
              <a:rPr lang="en-US" sz="1800" dirty="0"/>
              <a:t>All T3e webinars are archived and available for viewing on the T3 </a:t>
            </a:r>
            <a:r>
              <a:rPr lang="en-US" sz="1800" dirty="0" smtClean="0"/>
              <a:t>website which presenters and can access and share freely.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Spaces are available on the calendar for 2018!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speak to Jaime if you are interested.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1800" kern="0" dirty="0" smtClean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0218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T3e (education) Webinars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1" y="1143000"/>
            <a:ext cx="8686800" cy="5562600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336699"/>
                </a:solidFill>
              </a:rPr>
              <a:t>Sample of Past T3e’s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Network-Wide </a:t>
            </a:r>
            <a:r>
              <a:rPr lang="en-US" sz="1800" b="1" dirty="0"/>
              <a:t>Impacts of Connected Vehicles on Mobility: An Agent-Based Modeling </a:t>
            </a:r>
            <a:r>
              <a:rPr lang="en-US" sz="1800" b="1" dirty="0" smtClean="0"/>
              <a:t>Approach | </a:t>
            </a:r>
            <a:r>
              <a:rPr lang="en-US" sz="1800" dirty="0" smtClean="0"/>
              <a:t>Oregon </a:t>
            </a:r>
            <a:r>
              <a:rPr lang="en-US" sz="1800" dirty="0"/>
              <a:t>State University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</a:pPr>
            <a:endParaRPr lang="en-US" sz="1800" b="1" dirty="0"/>
          </a:p>
          <a:p>
            <a:pPr>
              <a:spcBef>
                <a:spcPts val="200"/>
              </a:spcBef>
            </a:pPr>
            <a:r>
              <a:rPr lang="en-US" sz="1800" b="1" dirty="0" smtClean="0"/>
              <a:t>Connected </a:t>
            </a:r>
            <a:r>
              <a:rPr lang="en-US" sz="1800" b="1" dirty="0"/>
              <a:t>Vehicles and Rural Road Weather </a:t>
            </a:r>
            <a:r>
              <a:rPr lang="en-US" sz="1800" b="1" dirty="0" smtClean="0"/>
              <a:t>Management</a:t>
            </a:r>
            <a:r>
              <a:rPr lang="en-US" sz="1800" dirty="0"/>
              <a:t> </a:t>
            </a:r>
            <a:r>
              <a:rPr lang="en-US" sz="1800" dirty="0" smtClean="0"/>
              <a:t>| </a:t>
            </a:r>
            <a:r>
              <a:rPr lang="en-US" sz="1800" dirty="0" err="1" smtClean="0"/>
              <a:t>Univ</a:t>
            </a:r>
            <a:r>
              <a:rPr lang="en-US" sz="1800" dirty="0" smtClean="0"/>
              <a:t> </a:t>
            </a:r>
            <a:r>
              <a:rPr lang="en-US" sz="1800" dirty="0"/>
              <a:t>of Wyoming</a:t>
            </a:r>
          </a:p>
          <a:p>
            <a:pPr>
              <a:spcBef>
                <a:spcPts val="200"/>
              </a:spcBef>
            </a:pPr>
            <a:endParaRPr lang="en-US" sz="1800" b="1" dirty="0"/>
          </a:p>
          <a:p>
            <a:pPr>
              <a:spcBef>
                <a:spcPts val="200"/>
              </a:spcBef>
            </a:pPr>
            <a:r>
              <a:rPr lang="en-US" sz="1800" b="1" dirty="0"/>
              <a:t>Solar-powered Automated Transit Networks: The Future of Sustainable Urban </a:t>
            </a:r>
            <a:r>
              <a:rPr lang="en-US" sz="1800" b="1" dirty="0" smtClean="0"/>
              <a:t>Transportation</a:t>
            </a:r>
            <a:r>
              <a:rPr lang="en-US" sz="1800" dirty="0"/>
              <a:t> </a:t>
            </a:r>
            <a:r>
              <a:rPr lang="en-US" sz="1800" dirty="0" smtClean="0"/>
              <a:t>| San </a:t>
            </a:r>
            <a:r>
              <a:rPr lang="en-US" sz="1800" dirty="0"/>
              <a:t>Jose State University</a:t>
            </a:r>
          </a:p>
          <a:p>
            <a:pPr marL="0" indent="0">
              <a:spcBef>
                <a:spcPts val="200"/>
              </a:spcBef>
              <a:buNone/>
            </a:pPr>
            <a:endParaRPr lang="en-US" sz="1800" b="1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336699"/>
                </a:solidFill>
              </a:rPr>
              <a:t>Upcoming T3e’s</a:t>
            </a:r>
          </a:p>
          <a:p>
            <a:pPr marL="0" indent="0">
              <a:spcBef>
                <a:spcPts val="200"/>
              </a:spcBef>
              <a:buNone/>
            </a:pPr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1800" b="1" dirty="0"/>
              <a:t>Analysis of Freight Crashes along the I-10 Corridor: </a:t>
            </a:r>
            <a:r>
              <a:rPr lang="en-US" sz="1800" b="1" dirty="0" smtClean="0"/>
              <a:t>Potential </a:t>
            </a:r>
            <a:r>
              <a:rPr lang="en-US" sz="1800" b="1" dirty="0"/>
              <a:t>ITS </a:t>
            </a:r>
            <a:r>
              <a:rPr lang="en-US" sz="1800" b="1" dirty="0" smtClean="0"/>
              <a:t>Countermeasures</a:t>
            </a:r>
            <a:r>
              <a:rPr lang="en-US" sz="1800" dirty="0" smtClean="0"/>
              <a:t> | Northern Arizona University – September 26, 2017</a:t>
            </a:r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b="1" dirty="0" smtClean="0"/>
              <a:t>Title </a:t>
            </a:r>
            <a:r>
              <a:rPr lang="en-US" sz="1800" dirty="0" smtClean="0"/>
              <a:t>| University of Tennessee, October 11, 2017</a:t>
            </a:r>
            <a:endParaRPr lang="en-US" sz="1800" dirty="0"/>
          </a:p>
          <a:p>
            <a:pPr>
              <a:spcBef>
                <a:spcPts val="600"/>
              </a:spcBef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40267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Curriculum Webpage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326" y="1119910"/>
            <a:ext cx="8019472" cy="4876799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336699"/>
                </a:solidFill>
              </a:rPr>
              <a:t>Purpose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smtClean="0"/>
              <a:t>To publish </a:t>
            </a:r>
            <a:r>
              <a:rPr lang="en-US" sz="2000" dirty="0"/>
              <a:t>information about ITS courses </a:t>
            </a:r>
            <a:r>
              <a:rPr lang="en-US" sz="2000" dirty="0" smtClean="0"/>
              <a:t>in </a:t>
            </a:r>
            <a:r>
              <a:rPr lang="en-US" sz="2000" dirty="0"/>
              <a:t>order to provide: </a:t>
            </a:r>
          </a:p>
          <a:p>
            <a:pPr lvl="0"/>
            <a:r>
              <a:rPr lang="en-US" u="sng" dirty="0"/>
              <a:t>Prospective graduate &amp; undergraduate students</a:t>
            </a:r>
            <a:r>
              <a:rPr lang="en-US" dirty="0"/>
              <a:t> interested in ITS with a “one-stop-shop” resource with information on university ITS programs &amp; courses; and </a:t>
            </a:r>
          </a:p>
          <a:p>
            <a:pPr lvl="0"/>
            <a:r>
              <a:rPr lang="en-US" u="sng" dirty="0"/>
              <a:t>Educators</a:t>
            </a:r>
            <a:r>
              <a:rPr lang="en-US" dirty="0"/>
              <a:t> with a platform to feature their ITS courses and an opportunity to informally network with other educators, exchanging lesson plans and best practices. </a:t>
            </a:r>
            <a:endParaRPr lang="en-US" dirty="0" smtClean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400" dirty="0">
                <a:solidFill>
                  <a:srgbClr val="336699"/>
                </a:solidFill>
              </a:rPr>
              <a:t>You can help develop this into a meaningful resource by providing us with:</a:t>
            </a:r>
          </a:p>
          <a:p>
            <a:pPr lvl="0"/>
            <a:r>
              <a:rPr lang="en-US" dirty="0" smtClean="0"/>
              <a:t>A </a:t>
            </a:r>
            <a:r>
              <a:rPr lang="en-US" dirty="0"/>
              <a:t>list of your ITS courses, along with one or two web links to course descriptions/information </a:t>
            </a:r>
          </a:p>
          <a:p>
            <a:pPr lvl="0"/>
            <a:r>
              <a:rPr lang="en-US" dirty="0"/>
              <a:t>A two-to-three sentence description that sums up ITS-related initiatives at your institution</a:t>
            </a:r>
          </a:p>
          <a:p>
            <a:pPr lvl="0"/>
            <a:r>
              <a:rPr lang="en-US" dirty="0"/>
              <a:t>A university point of contact, and </a:t>
            </a:r>
          </a:p>
          <a:p>
            <a:pPr lvl="0"/>
            <a:r>
              <a:rPr lang="en-US" dirty="0"/>
              <a:t>A university logo that we can publish on our website. </a:t>
            </a:r>
          </a:p>
          <a:p>
            <a:pPr lvl="0"/>
            <a:endParaRPr lang="en-US" dirty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40985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Curriculum Webpage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999" y="1088405"/>
            <a:ext cx="3124200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Found at: </a:t>
            </a:r>
            <a:r>
              <a:rPr lang="en-US" sz="1800" u="sng" dirty="0" smtClean="0">
                <a:hlinkClick r:id="rId3"/>
              </a:rPr>
              <a:t>www.pcb.its.dot.gov</a:t>
            </a:r>
            <a:endParaRPr lang="en-US" sz="1800" u="sng" dirty="0" smtClean="0"/>
          </a:p>
          <a:p>
            <a:pPr>
              <a:buNone/>
            </a:pPr>
            <a:r>
              <a:rPr lang="en-US" sz="1800" u="sng" dirty="0" smtClean="0"/>
              <a:t>Within ITS in Academics:</a:t>
            </a:r>
            <a:endParaRPr lang="en-US" sz="1800" dirty="0" smtClean="0"/>
          </a:p>
          <a:p>
            <a:pPr>
              <a:buNone/>
            </a:pPr>
            <a:r>
              <a:rPr lang="en-US" sz="1800" u="sng" dirty="0">
                <a:hlinkClick r:id="rId4"/>
              </a:rPr>
              <a:t>https://</a:t>
            </a:r>
            <a:r>
              <a:rPr lang="en-US" sz="1800" u="sng" dirty="0" smtClean="0">
                <a:hlinkClick r:id="rId4"/>
              </a:rPr>
              <a:t>www.pcb.its.dot.gov/academics.aspx</a:t>
            </a:r>
            <a:endParaRPr lang="en-US" sz="1800" u="sng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The webpage will ultimately feature </a:t>
            </a:r>
            <a:r>
              <a:rPr lang="en-US" sz="1800" dirty="0"/>
              <a:t>a comprehensive list of educational institutions </a:t>
            </a:r>
            <a:r>
              <a:rPr lang="en-US" sz="1800" dirty="0" smtClean="0"/>
              <a:t>that </a:t>
            </a:r>
            <a:r>
              <a:rPr lang="en-US" sz="1800" dirty="0"/>
              <a:t>offer coursework in ITS, connected vehicles, automated vehicles, smart cities, or other innovative transportation research, and provide links to curriculum information and ITS-centric </a:t>
            </a:r>
            <a:r>
              <a:rPr lang="en-US" sz="1800" dirty="0" smtClean="0"/>
              <a:t>programs.</a:t>
            </a:r>
            <a:endParaRPr lang="en-US" sz="1800" i="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2"/>
          <a:stretch/>
        </p:blipFill>
        <p:spPr>
          <a:xfrm>
            <a:off x="528832" y="1110817"/>
            <a:ext cx="5124785" cy="55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Curriculum Webpage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399" y="1088405"/>
            <a:ext cx="259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Organized by state, clicking on a school listed expands to show details about the program that offers ITS coursework.</a:t>
            </a:r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399" y="3200401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This is envisioned as a resource for all levels of higher education, and aims to incorporate community colleges, tech, and trade schools.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8" y="1088405"/>
            <a:ext cx="5521194" cy="50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8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Standards / ITS Transit Standards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ITS Standards Training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925015"/>
            <a:ext cx="914400" cy="78058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02772" y="990601"/>
            <a:ext cx="2950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en-US" sz="1800" dirty="0" smtClean="0"/>
              <a:t>FREE, 1.5-2 </a:t>
            </a:r>
            <a:r>
              <a:rPr lang="en-US" sz="1800" dirty="0"/>
              <a:t>hour </a:t>
            </a:r>
            <a:r>
              <a:rPr lang="en-US" sz="1800" dirty="0" smtClean="0"/>
              <a:t>modules that </a:t>
            </a:r>
            <a:r>
              <a:rPr lang="en-US" sz="1800" dirty="0"/>
              <a:t>teach how to procure, implement, and operate ITS standards-based </a:t>
            </a:r>
            <a:r>
              <a:rPr lang="en-US" sz="1800" dirty="0" smtClean="0"/>
              <a:t>devices</a:t>
            </a:r>
          </a:p>
          <a:p>
            <a:pPr marL="171450" indent="-171450"/>
            <a:r>
              <a:rPr lang="en-US" sz="1800" dirty="0" smtClean="0"/>
              <a:t>First posted 2013</a:t>
            </a:r>
            <a:endParaRPr lang="en-US" sz="1800" dirty="0"/>
          </a:p>
          <a:p>
            <a:pPr marL="171450" indent="-171450"/>
            <a:r>
              <a:rPr lang="en-US" sz="1800" dirty="0" smtClean="0"/>
              <a:t>56 general ITS Standards Training Modules online</a:t>
            </a:r>
            <a:endParaRPr lang="en-US" sz="1800" dirty="0"/>
          </a:p>
          <a:p>
            <a:pPr marL="171450" indent="-171450"/>
            <a:r>
              <a:rPr lang="en-US" sz="1800" dirty="0" smtClean="0"/>
              <a:t>21 ITS Transit </a:t>
            </a:r>
            <a:r>
              <a:rPr lang="en-US" sz="1800" dirty="0"/>
              <a:t>Standards Training </a:t>
            </a:r>
            <a:r>
              <a:rPr lang="en-US" sz="1800" dirty="0" smtClean="0"/>
              <a:t>online </a:t>
            </a:r>
          </a:p>
          <a:p>
            <a:pPr marL="171450" indent="-171450"/>
            <a:r>
              <a:rPr lang="en-US" sz="1800" dirty="0" smtClean="0"/>
              <a:t>New as of this year</a:t>
            </a:r>
          </a:p>
          <a:p>
            <a:pPr marL="342900" lvl="1" indent="-171450"/>
            <a:r>
              <a:rPr lang="en-US" sz="1600" dirty="0" smtClean="0"/>
              <a:t>8 ITS Standards</a:t>
            </a:r>
          </a:p>
          <a:p>
            <a:pPr marL="342900" lvl="1" indent="-171450"/>
            <a:r>
              <a:rPr lang="en-US" sz="1600" dirty="0" smtClean="0"/>
              <a:t>10 </a:t>
            </a:r>
            <a:r>
              <a:rPr lang="en-US" sz="1600" dirty="0"/>
              <a:t>ITS Transit Standards</a:t>
            </a:r>
          </a:p>
          <a:p>
            <a:pPr marL="342900" lvl="1" indent="-171450"/>
            <a:r>
              <a:rPr lang="en-US" sz="1600" dirty="0" smtClean="0"/>
              <a:t>8 ITS Standards updated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4240" y="4958477"/>
            <a:ext cx="527356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900" i="1" dirty="0" smtClean="0">
                <a:solidFill>
                  <a:srgbClr val="000099"/>
                </a:solidFill>
              </a:rPr>
              <a:t>(https</a:t>
            </a:r>
            <a:r>
              <a:rPr lang="en-US" sz="1900" i="1" dirty="0">
                <a:solidFill>
                  <a:srgbClr val="000099"/>
                </a:solidFill>
              </a:rPr>
              <a:t>://</a:t>
            </a:r>
            <a:r>
              <a:rPr lang="en-US" sz="1900" i="1" dirty="0" smtClean="0">
                <a:solidFill>
                  <a:srgbClr val="000099"/>
                </a:solidFill>
              </a:rPr>
              <a:t>www.pcb.its.dot.gov/stds_training.aspx)</a:t>
            </a:r>
            <a:endParaRPr lang="en-US" sz="2000" i="1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86" y="1295400"/>
            <a:ext cx="5613541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0" y="1070537"/>
            <a:ext cx="4574920" cy="480627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8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>
                <a:solidFill>
                  <a:schemeClr val="accent2">
                    <a:lumMod val="50000"/>
                  </a:schemeClr>
                </a:solidFill>
              </a:rPr>
              <a:t>General ITS Standards Training </a:t>
            </a: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Modules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ITS Standards Training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925015"/>
            <a:ext cx="914400" cy="78058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37"/>
            <a:ext cx="4311748" cy="45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0" y="1297286"/>
            <a:ext cx="4574920" cy="48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827" y="429244"/>
            <a:ext cx="819259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6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USDOT Offers Free ITS Training</a:t>
            </a:r>
            <a:endParaRPr lang="en-US" sz="36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181598"/>
            <a:ext cx="9144000" cy="121920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endParaRPr lang="en-US" i="1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40" y="5647287"/>
            <a:ext cx="4498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Achieve your ITS learning goals. Visit: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586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endParaRPr lang="en-US" i="1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502" y="1063821"/>
            <a:ext cx="4713497" cy="4117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4828401"/>
            <a:ext cx="1514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Source: </a:t>
            </a:r>
            <a:r>
              <a:rPr lang="en-US" sz="1200" dirty="0" err="1" smtClean="0">
                <a:solidFill>
                  <a:srgbClr val="000000"/>
                </a:solidFill>
              </a:rPr>
              <a:t>ThinkStock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31" y="1143000"/>
            <a:ext cx="380087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700" dirty="0" smtClean="0"/>
              <a:t>The USDOT’s Professional Capacity Building (PCB) Program: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Established by congressional legislation to build and sustain a capable and technically proficient ITS workforce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/>
              <a:t>Provides </a:t>
            </a:r>
            <a:r>
              <a:rPr lang="en-US" sz="1700" dirty="0"/>
              <a:t>comprehensive, accessible, flexible ITS learning for the transportation industry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Focused on transportation professionals - develop their knowledge, skills, and abilities while furthering career paths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2867394"/>
            <a:ext cx="2819400" cy="1822037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>
            <a:solidFill>
              <a:srgbClr val="064E9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Increase your knowledge of ITS technologies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Excel at your career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</a:rPr>
              <a:t>Advance the mission of your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1" y="5647287"/>
            <a:ext cx="39624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2000" dirty="0">
                <a:solidFill>
                  <a:schemeClr val="bg1"/>
                </a:solidFill>
                <a:hlinkClick r:id="rId4"/>
              </a:rPr>
              <a:t>www.pcb.its.dot.gov/training.aspx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16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441220"/>
            <a:ext cx="8341743" cy="66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</a:t>
            </a:r>
            <a:r>
              <a:rPr lang="en-US" sz="3200" kern="0" dirty="0">
                <a:solidFill>
                  <a:schemeClr val="accent2">
                    <a:lumMod val="50000"/>
                  </a:schemeClr>
                </a:solidFill>
              </a:rPr>
              <a:t>Transit Standards Training Modules</a:t>
            </a:r>
          </a:p>
        </p:txBody>
      </p:sp>
      <p:pic>
        <p:nvPicPr>
          <p:cNvPr id="5" name="Picture 4" descr="ITS Standards Training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925015"/>
            <a:ext cx="914400" cy="78058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6897063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497083"/>
            <a:ext cx="8341743" cy="56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ePrimer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506982" y="1009651"/>
            <a:ext cx="3632170" cy="3867149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09550">
              <a:spcBef>
                <a:spcPts val="600"/>
              </a:spcBef>
            </a:pPr>
            <a:r>
              <a:rPr lang="en-US" sz="2000" kern="0" dirty="0" smtClean="0"/>
              <a:t>Collaboration among ITE, APTA and ITS America</a:t>
            </a:r>
          </a:p>
          <a:p>
            <a:pPr marL="228600" indent="-209550">
              <a:spcBef>
                <a:spcPts val="600"/>
              </a:spcBef>
            </a:pPr>
            <a:r>
              <a:rPr lang="en-US" sz="2000" kern="0" dirty="0" smtClean="0"/>
              <a:t>14 online modules, with multi-medial examples</a:t>
            </a:r>
          </a:p>
          <a:p>
            <a:pPr marL="228600" indent="-209550">
              <a:spcBef>
                <a:spcPts val="600"/>
              </a:spcBef>
            </a:pPr>
            <a:r>
              <a:rPr lang="en-US" sz="2000" kern="0" dirty="0" smtClean="0"/>
              <a:t>Key elements include: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Technical content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Navigation to individual modules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Links to video and interactive material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Training and resource links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Feedback links</a:t>
            </a:r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750" t="9630" r="24583" b="6667"/>
          <a:stretch/>
        </p:blipFill>
        <p:spPr>
          <a:xfrm>
            <a:off x="4139151" y="1057277"/>
            <a:ext cx="4849826" cy="51625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881" y="4832628"/>
            <a:ext cx="367026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095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900" kern="0" dirty="0" smtClean="0">
                <a:latin typeface="+mn-lt"/>
              </a:rPr>
              <a:t>Posted 2014 </a:t>
            </a:r>
          </a:p>
          <a:p>
            <a:pPr marL="228600" indent="-2095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900" kern="0" dirty="0" smtClean="0">
                <a:latin typeface="+mn-lt"/>
              </a:rPr>
              <a:t>Updates 2018</a:t>
            </a:r>
          </a:p>
        </p:txBody>
      </p:sp>
      <p:pic>
        <p:nvPicPr>
          <p:cNvPr id="11" name="Picture 2" descr="Intelligent Transportation Systems (ITS) ePri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" y="6259251"/>
            <a:ext cx="1285242" cy="37014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97456" y="497083"/>
            <a:ext cx="8341743" cy="56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ePrimer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015" t="40040" r="5416" b="11296"/>
          <a:stretch/>
        </p:blipFill>
        <p:spPr>
          <a:xfrm>
            <a:off x="497456" y="1118829"/>
            <a:ext cx="8265544" cy="4215171"/>
          </a:xfrm>
          <a:prstGeom prst="rect">
            <a:avLst/>
          </a:prstGeom>
          <a:ln w="28575">
            <a:solidFill>
              <a:srgbClr val="000099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895600" y="18712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66059" y="5959244"/>
            <a:ext cx="4928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0099"/>
                </a:solidFill>
              </a:rPr>
              <a:t>(https</a:t>
            </a:r>
            <a:r>
              <a:rPr lang="en-US" sz="2000" i="1" dirty="0">
                <a:solidFill>
                  <a:srgbClr val="000099"/>
                </a:solidFill>
              </a:rPr>
              <a:t>://</a:t>
            </a:r>
            <a:r>
              <a:rPr lang="en-US" sz="2000" i="1" dirty="0" smtClean="0">
                <a:solidFill>
                  <a:srgbClr val="000099"/>
                </a:solidFill>
              </a:rPr>
              <a:t>www.pcb.its.dot.gov/eprimer.aspx)</a:t>
            </a:r>
            <a:endParaRPr lang="en-US" sz="2000" i="1" dirty="0">
              <a:solidFill>
                <a:srgbClr val="000099"/>
              </a:solidFill>
            </a:endParaRPr>
          </a:p>
        </p:txBody>
      </p:sp>
      <p:pic>
        <p:nvPicPr>
          <p:cNvPr id="29" name="Picture 2" descr="Intelligent Transportation Systems (ITS) ePri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" y="6219236"/>
            <a:ext cx="1285242" cy="37014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65983" y="305713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9142" y="308103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1149" y="18712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4396" y="23284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35314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5983" y="36619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Update </a:t>
            </a:r>
            <a:endParaRPr lang="en-US" sz="1600" i="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097280"/>
            <a:ext cx="8153400" cy="537972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dirty="0" smtClean="0"/>
              <a:t>Consortium for ITS Training and Education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dirty="0" smtClean="0"/>
              <a:t>A unique consortium of over 100 university and industry partners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dirty="0"/>
              <a:t>Provide interactive online advanced transportation courses</a:t>
            </a:r>
            <a:r>
              <a:rPr lang="en-US" sz="2800" dirty="0"/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2800" dirty="0" smtClean="0"/>
              <a:t>Types of offerings</a:t>
            </a:r>
          </a:p>
          <a:p>
            <a:pPr marL="1011238" lvl="3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sz="2000" dirty="0" smtClean="0"/>
              <a:t>Certificate Programs</a:t>
            </a:r>
          </a:p>
          <a:p>
            <a:pPr marL="1011238" lvl="3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sz="2000" dirty="0" smtClean="0"/>
              <a:t>Independent Study Courses</a:t>
            </a:r>
          </a:p>
          <a:p>
            <a:pPr marL="1011238" lvl="3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sz="2000" dirty="0" smtClean="0"/>
              <a:t>Blended Courses</a:t>
            </a:r>
          </a:p>
          <a:p>
            <a:pPr marL="1011238" lvl="3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sz="2000" dirty="0" smtClean="0"/>
              <a:t>Full Semester Courses</a:t>
            </a:r>
          </a:p>
          <a:p>
            <a:pPr marL="563563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endParaRPr lang="en-US" sz="2800" dirty="0" smtClean="0"/>
          </a:p>
          <a:p>
            <a:pPr marL="3429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SzTx/>
              <a:buFontTx/>
              <a:buChar char="•"/>
            </a:pPr>
            <a:endParaRPr lang="en-US" altLang="en-US" sz="28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endParaRPr lang="en-US" sz="28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CITE?</a:t>
            </a:r>
            <a:endParaRPr lang="en-US" sz="3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9" y="6080495"/>
            <a:ext cx="777614" cy="625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dirty="0" smtClean="0"/>
              <a:t>College/University Students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altLang="en-US" sz="2400" dirty="0" smtClean="0"/>
              <a:t>Courses taken from University Partners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altLang="en-US" sz="2400" dirty="0" smtClean="0"/>
              <a:t>College credit given for completion through partners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dirty="0" smtClean="0"/>
              <a:t>Industry professionals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altLang="en-US" sz="2400" dirty="0" smtClean="0"/>
              <a:t>Courses taken directly through CITE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altLang="en-US" sz="2400" dirty="0" smtClean="0"/>
              <a:t>CEU’s given for completion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CITE’S AUDIENCE</a:t>
            </a:r>
            <a:endParaRPr lang="en-US" sz="32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9" y="6080495"/>
            <a:ext cx="777614" cy="625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097280"/>
            <a:ext cx="8382000" cy="4419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400" dirty="0" smtClean="0"/>
              <a:t>Archived Data for Planning, Operations and Safety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400" dirty="0" smtClean="0"/>
              <a:t>Connected Vehicles 101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400" dirty="0" smtClean="0"/>
              <a:t>Cyber Security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400" dirty="0" smtClean="0"/>
              <a:t>Performance Measurement</a:t>
            </a:r>
          </a:p>
          <a:p>
            <a:pPr marL="792163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dirty="0" smtClean="0"/>
              <a:t>Intro to Operations Performance Measures and Management</a:t>
            </a:r>
          </a:p>
          <a:p>
            <a:pPr marL="792163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dirty="0" smtClean="0"/>
              <a:t>Nuts and Bolts of Operations Performance Measurement</a:t>
            </a:r>
          </a:p>
          <a:p>
            <a:pPr marL="792163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en-US" altLang="en-US" dirty="0" smtClean="0"/>
              <a:t>Operations Performance Management: Real-time Operations to Long Term Planning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Travel Time (Vehicle Probe Data)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Arial" pitchFamily="34" charset="0"/>
              <a:buChar char="•"/>
            </a:pPr>
            <a:endParaRPr lang="en-US" alt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NEWEST COURSES AVAILABLE</a:t>
            </a:r>
            <a:endParaRPr lang="en-US" sz="3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9" y="6080495"/>
            <a:ext cx="777614" cy="625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None/>
            </a:pPr>
            <a:r>
              <a:rPr lang="en-US" altLang="en-US" sz="2400" kern="1200" dirty="0">
                <a:solidFill>
                  <a:srgbClr val="336699"/>
                </a:solidFill>
              </a:rPr>
              <a:t>Background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Established by Congress in </a:t>
            </a:r>
            <a:r>
              <a:rPr lang="en-US" dirty="0" smtClean="0"/>
              <a:t>1970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 smtClean="0"/>
              <a:t>Training </a:t>
            </a:r>
            <a:r>
              <a:rPr lang="en-US" dirty="0"/>
              <a:t>and education arm of the Federal Highway Administration (FHWA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 </a:t>
            </a:r>
            <a:r>
              <a:rPr lang="en-US" dirty="0" smtClean="0"/>
              <a:t>Hundreds </a:t>
            </a:r>
            <a:r>
              <a:rPr lang="en-US" dirty="0"/>
              <a:t>of trainings in more than 18 transportation industry-related program </a:t>
            </a:r>
            <a:r>
              <a:rPr lang="en-US" dirty="0" smtClean="0"/>
              <a:t>areas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None/>
            </a:pPr>
            <a:r>
              <a:rPr lang="en-US" altLang="en-US" sz="2400" kern="1200" dirty="0">
                <a:solidFill>
                  <a:srgbClr val="336699"/>
                </a:solidFill>
              </a:rPr>
              <a:t>Course Offerings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 smtClean="0"/>
              <a:t>Instructor-led </a:t>
            </a:r>
            <a:r>
              <a:rPr lang="en-US" dirty="0"/>
              <a:t>training from short, 1-day courses to multi-week </a:t>
            </a:r>
            <a:r>
              <a:rPr lang="en-US" dirty="0" smtClean="0"/>
              <a:t>sessions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 smtClean="0"/>
              <a:t>Web-Conference trainings—live</a:t>
            </a:r>
            <a:r>
              <a:rPr lang="en-US" dirty="0"/>
              <a:t>, online learning taught by remote </a:t>
            </a:r>
            <a:r>
              <a:rPr lang="en-US" dirty="0" smtClean="0"/>
              <a:t>instructors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 smtClean="0"/>
              <a:t>Web-based </a:t>
            </a:r>
            <a:r>
              <a:rPr lang="en-US" dirty="0"/>
              <a:t>trainings that are available online </a:t>
            </a:r>
            <a:r>
              <a:rPr lang="en-US" dirty="0" smtClean="0"/>
              <a:t>24/7 (over 160 in catalog)</a:t>
            </a:r>
            <a:endParaRPr lang="en-US" alt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National Highway Institute (NHI) Courses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096000"/>
            <a:ext cx="9906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40386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None/>
            </a:pPr>
            <a:r>
              <a:rPr lang="en-US" altLang="en-US" sz="2400" kern="1200" dirty="0" smtClean="0">
                <a:solidFill>
                  <a:srgbClr val="336699"/>
                </a:solidFill>
              </a:rPr>
              <a:t>Course Topic Areas</a:t>
            </a:r>
            <a:endParaRPr lang="en-US" altLang="en-US" sz="2400" kern="1200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Asset Management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Communications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Construction and Maintenance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Freight and Transportation Logistics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Geotechnical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Highway Safety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Hydraulics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Intelligent Transportation Systems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Structures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Transportation Performance Management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dirty="0"/>
              <a:t>Transportation </a:t>
            </a:r>
            <a:r>
              <a:rPr lang="en-US" dirty="0" smtClean="0"/>
              <a:t>Planning</a:t>
            </a:r>
            <a:endParaRPr lang="en-US" alt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National Highway Institute (NHI) Courses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096000"/>
            <a:ext cx="990600" cy="594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3228" y="1905000"/>
            <a:ext cx="39624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Search courses at: https</a:t>
            </a:r>
            <a:r>
              <a:rPr lang="en-US" sz="1600" dirty="0"/>
              <a:t>://www.nhi.fhwa.dot.gov/home.aspx</a:t>
            </a:r>
            <a:endParaRPr lang="en-US" sz="16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v2LG 1-13-11.jpg"/>
          <p:cNvPicPr>
            <a:picLocks noChangeAspect="1"/>
          </p:cNvPicPr>
          <p:nvPr/>
        </p:nvPicPr>
        <p:blipFill>
          <a:blip r:embed="rId3" cstate="print"/>
          <a:srcRect l="5000" t="6667" r="11000" b="5333"/>
          <a:stretch>
            <a:fillRect/>
          </a:stretch>
        </p:blipFill>
        <p:spPr>
          <a:xfrm>
            <a:off x="5425437" y="1418834"/>
            <a:ext cx="3352799" cy="2743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402" y="362569"/>
            <a:ext cx="7049598" cy="618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ITS PCB Program Background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18834"/>
            <a:ext cx="5105400" cy="2113929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69863" indent="-169863">
              <a:spcBef>
                <a:spcPts val="12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Authorized </a:t>
            </a:r>
            <a:r>
              <a:rPr lang="en-US" sz="2000" kern="0" dirty="0">
                <a:solidFill>
                  <a:srgbClr val="000000"/>
                </a:solidFill>
              </a:rPr>
              <a:t>by Congress in </a:t>
            </a:r>
            <a:r>
              <a:rPr lang="en-US" sz="2000" u="sng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</a:t>
            </a:r>
            <a:r>
              <a:rPr lang="en-US" sz="2000" kern="0" dirty="0">
                <a:solidFill>
                  <a:srgbClr val="000000"/>
                </a:solidFill>
              </a:rPr>
              <a:t> to develop the workforce competencies to transform the transportation infrastructure through ITS</a:t>
            </a:r>
          </a:p>
          <a:p>
            <a:pPr marL="168275" indent="-168275">
              <a:spcBef>
                <a:spcPts val="1200"/>
              </a:spcBef>
            </a:pPr>
            <a:r>
              <a:rPr lang="en-US" sz="2000" dirty="0"/>
              <a:t>Reauthorized by the 2012 Moving Ahead for Progress in the 21st Century </a:t>
            </a:r>
            <a:r>
              <a:rPr lang="en-US" sz="2000" u="sng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(MAP-21)</a:t>
            </a:r>
            <a:r>
              <a:rPr lang="en-US" sz="2000" kern="0" dirty="0">
                <a:solidFill>
                  <a:srgbClr val="000066"/>
                </a:solidFill>
              </a:rPr>
              <a:t> </a:t>
            </a:r>
            <a:r>
              <a:rPr lang="en-US" sz="2000" dirty="0"/>
              <a:t>&amp; reaffirmed by the </a:t>
            </a:r>
            <a:r>
              <a:rPr lang="en-US" sz="2000" dirty="0" smtClean="0"/>
              <a:t>2016 </a:t>
            </a:r>
            <a:r>
              <a:rPr lang="en-US" sz="2000" dirty="0"/>
              <a:t>Fixing America's Surface Transportation Act (</a:t>
            </a:r>
            <a:r>
              <a:rPr lang="en-US" sz="2000" u="sng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Act</a:t>
            </a:r>
            <a:r>
              <a:rPr lang="en-US" sz="2000" dirty="0"/>
              <a:t>)</a:t>
            </a:r>
            <a:endParaRPr lang="en-US" sz="2000" u="sng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649" y="4162033"/>
            <a:ext cx="7347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</a:rPr>
              <a:t>In 2010 embarked on new strategic </a:t>
            </a:r>
            <a:r>
              <a:rPr lang="en-US" sz="2000" kern="0" dirty="0" smtClean="0">
                <a:solidFill>
                  <a:srgbClr val="000000"/>
                </a:solidFill>
              </a:rPr>
              <a:t>direction: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463550" lvl="1" indent="-2317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</a:rPr>
              <a:t>Develop </a:t>
            </a:r>
            <a:r>
              <a:rPr lang="en-US" sz="1800" u="sng" kern="0" dirty="0">
                <a:solidFill>
                  <a:srgbClr val="000066"/>
                </a:solidFill>
              </a:rPr>
              <a:t>new ITS content </a:t>
            </a:r>
            <a:r>
              <a:rPr lang="en-US" sz="1800" kern="0" dirty="0">
                <a:solidFill>
                  <a:srgbClr val="000000"/>
                </a:solidFill>
              </a:rPr>
              <a:t>and fill gaps in existing content. </a:t>
            </a:r>
          </a:p>
          <a:p>
            <a:pPr marL="463550" lvl="1" indent="-2317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</a:rPr>
              <a:t>Build </a:t>
            </a:r>
            <a:r>
              <a:rPr lang="en-US" sz="1800" u="sng" kern="0" dirty="0">
                <a:solidFill>
                  <a:srgbClr val="000066"/>
                </a:solidFill>
              </a:rPr>
              <a:t>partnerships</a:t>
            </a:r>
            <a:r>
              <a:rPr lang="en-US" sz="1800" kern="0" dirty="0">
                <a:solidFill>
                  <a:srgbClr val="000000"/>
                </a:solidFill>
              </a:rPr>
              <a:t> to direct learning to the right audiences. </a:t>
            </a:r>
          </a:p>
          <a:p>
            <a:pPr marL="463550" lvl="1" indent="-2317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</a:rPr>
              <a:t>Move to </a:t>
            </a:r>
            <a:r>
              <a:rPr lang="en-US" sz="1800" u="sng" kern="0" dirty="0">
                <a:solidFill>
                  <a:srgbClr val="000066"/>
                </a:solidFill>
              </a:rPr>
              <a:t>cost-effective</a:t>
            </a:r>
            <a:r>
              <a:rPr lang="en-US" sz="1800" kern="0" dirty="0">
                <a:solidFill>
                  <a:srgbClr val="000000"/>
                </a:solidFill>
              </a:rPr>
              <a:t>, engaging </a:t>
            </a:r>
            <a:r>
              <a:rPr lang="en-US" sz="1800" u="sng" kern="0" dirty="0">
                <a:solidFill>
                  <a:srgbClr val="000066"/>
                </a:solidFill>
              </a:rPr>
              <a:t>delivery methods</a:t>
            </a:r>
            <a:r>
              <a:rPr lang="en-US" sz="1800" kern="0" dirty="0">
                <a:solidFill>
                  <a:srgbClr val="000000"/>
                </a:solidFill>
              </a:rPr>
              <a:t>. </a:t>
            </a:r>
            <a:endParaRPr lang="en-US" sz="1800" kern="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45" y="1024201"/>
            <a:ext cx="664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</a:rPr>
              <a:t>Part of U.S. DOT ITS Joint Program Office (ITS JPO</a:t>
            </a:r>
            <a:r>
              <a:rPr lang="en-US" sz="2000" kern="0" dirty="0" smtClean="0">
                <a:solidFill>
                  <a:srgbClr val="000000"/>
                </a:solidFill>
              </a:rPr>
              <a:t>)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9" y="5547028"/>
            <a:ext cx="7086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Ever increasing effort to expand coordination with wider (non-Federal) partners: Academia &amp; Professional Associations</a:t>
            </a: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680510" y="1019175"/>
            <a:ext cx="3830158" cy="19047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034" y="349227"/>
            <a:ext cx="70866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ITS PCB Partners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2" y="1036671"/>
            <a:ext cx="1147265" cy="113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69" y="1720701"/>
            <a:ext cx="1438275" cy="11561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7" name="Picture 41" descr="http://www.editraffic.com/wp-content/uploads/LOGO-A-IMSA-Logo_2012_4cRed-2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23961"/>
            <a:ext cx="2630169" cy="989116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9" name="Picture 43" descr="http://www.ite.org/meetings/2009TransOps/TO-ITE-508/TO25/TO25-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81366"/>
            <a:ext cx="2662068" cy="1092801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1" name="Picture 45" descr="http://upload.wikimedia.org/wikipedia/en/thumb/2/20/American_Public_Transportation_Association_(logo).svg/1280px-American_Public_Transportation_Association_(logo).svg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7" y="4991975"/>
            <a:ext cx="2672266" cy="1202457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3" name="Picture 47" descr="http://www.transportation.org/Project%20Profiles%20Images/SHRP2_L17_NOCoE_web_banner_aashto_site_01.07.15_vs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80596"/>
            <a:ext cx="2662068" cy="1071967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5" name="Picture 49" descr="http://www.nationalruralitsconference.org/wp-content/uploads/2014/02/ITSAmericaLog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68" y="5548247"/>
            <a:ext cx="3200400" cy="625582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7" name="Picture 51" descr="http://www2.ku.edu/~kutc/cgi-bin/images/logo-02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01" y="3053006"/>
            <a:ext cx="1702366" cy="1707858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1" name="Picture 55" descr="http://www.ntionline.com/images/header2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36" y="4991975"/>
            <a:ext cx="3287422" cy="497182"/>
          </a:xfrm>
          <a:prstGeom prst="rect">
            <a:avLst/>
          </a:prstGeom>
          <a:noFill/>
          <a:ln>
            <a:solidFill>
              <a:schemeClr val="accent4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3" name="Picture 57" descr="http://www.smartgrowth.org/partners/img/ite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9893" r="14534" b="6520"/>
          <a:stretch/>
        </p:blipFill>
        <p:spPr bwMode="auto">
          <a:xfrm>
            <a:off x="6573076" y="1784499"/>
            <a:ext cx="2371062" cy="1031358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5" name="Picture 59" descr="http://www.floridartap.org/images/ntsd.gif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6" y="3677186"/>
            <a:ext cx="2128914" cy="1232540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7" name="Picture 61" descr="http://www.kta.com/assets/images/NHI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74" y="3677186"/>
            <a:ext cx="2032279" cy="1232540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9" name="Picture 63" descr="http://www.fhwa.dot.gov/images/fhwa2/bg/imgdotfhwalg.pn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0" y="2934594"/>
            <a:ext cx="4160467" cy="6787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0066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2680510" y="1266825"/>
            <a:ext cx="355863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SAE International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IEEE</a:t>
            </a:r>
            <a:endParaRPr lang="en-US" dirty="0"/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sz="1400" dirty="0" err="1" smtClean="0"/>
              <a:t>NACo</a:t>
            </a:r>
            <a:endParaRPr lang="en-US" sz="1400" dirty="0" smtClean="0"/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AMPO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MARAD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International Road Federation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Transportation Workforce Centers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USDOT FMCSA</a:t>
            </a:r>
            <a:endParaRPr lang="en-US" sz="1400" dirty="0" smtClean="0"/>
          </a:p>
        </p:txBody>
      </p:sp>
      <p:pic>
        <p:nvPicPr>
          <p:cNvPr id="24641" name="Picture 65" descr="https://www.rita.dot.gov/utc/sites/all/themes/danland/utc_logo.pn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6" y="1026096"/>
            <a:ext cx="2764907" cy="43327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</p:pic>
      <p:pic>
        <p:nvPicPr>
          <p:cNvPr id="24643" name="Picture 67" descr="http://opendoornj.org/wp-content/uploads/2010/09/academics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10" y="1026096"/>
            <a:ext cx="879753" cy="642980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968465"/>
            <a:ext cx="17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FUTURE PARTNERS</a:t>
            </a:r>
          </a:p>
        </p:txBody>
      </p:sp>
      <p:pic>
        <p:nvPicPr>
          <p:cNvPr id="25" name="Picture 2" descr="http://www.ciht.org.uk/graphics/logo_wra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66" y="1050107"/>
            <a:ext cx="1202044" cy="616219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05553" y="2057400"/>
            <a:ext cx="3300315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ITS PCB Program Content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05052555"/>
              </p:ext>
            </p:extLst>
          </p:nvPr>
        </p:nvGraphicFramePr>
        <p:xfrm>
          <a:off x="327215" y="1037130"/>
          <a:ext cx="833269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210004"/>
            <a:ext cx="544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Targeted delivery, through </a:t>
            </a:r>
            <a:r>
              <a:rPr lang="en-US" sz="1800" i="1" dirty="0" smtClean="0"/>
              <a:t>strategic use of </a:t>
            </a:r>
            <a:r>
              <a:rPr lang="en-US" sz="1800" i="1" dirty="0" smtClean="0">
                <a:solidFill>
                  <a:schemeClr val="tx1"/>
                </a:solidFill>
              </a:rPr>
              <a:t>partners: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0405" y="5411992"/>
            <a:ext cx="1927725" cy="76020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90000"/>
              </a:lnSpc>
            </a:pPr>
            <a:r>
              <a:rPr lang="en-US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CITE Courses</a:t>
            </a:r>
          </a:p>
          <a:p>
            <a:pPr marL="112713" indent="-112713">
              <a:lnSpc>
                <a:spcPct val="90000"/>
              </a:lnSpc>
            </a:pPr>
            <a:r>
              <a:rPr lang="en-US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Standards Modules</a:t>
            </a:r>
          </a:p>
          <a:p>
            <a:pPr marL="112713" indent="-112713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NHI Courses</a:t>
            </a:r>
            <a:endParaRPr lang="en-US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687" y="5410861"/>
            <a:ext cx="2110933" cy="99719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112713" indent="-112713">
              <a:lnSpc>
                <a:spcPct val="90000"/>
              </a:lnSpc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T3 Webinars</a:t>
            </a:r>
          </a:p>
          <a:p>
            <a:r>
              <a:rPr lang="en-US" dirty="0"/>
              <a:t>P2P</a:t>
            </a:r>
          </a:p>
          <a:p>
            <a:r>
              <a:rPr lang="en-US" dirty="0" err="1"/>
              <a:t>ePrimer</a:t>
            </a:r>
            <a:endParaRPr lang="en-US" dirty="0"/>
          </a:p>
          <a:p>
            <a:r>
              <a:rPr lang="en-US" dirty="0"/>
              <a:t>CITE Courses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385959"/>
            <a:ext cx="2084784" cy="123418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12713" indent="-112713">
              <a:lnSpc>
                <a:spcPct val="90000"/>
              </a:lnSpc>
            </a:pPr>
            <a:r>
              <a:rPr lang="en-US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T3 Webinars</a:t>
            </a:r>
          </a:p>
          <a:p>
            <a:pPr marL="112713" indent="-112713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CITE Courses</a:t>
            </a:r>
          </a:p>
          <a:p>
            <a:pPr>
              <a:lnSpc>
                <a:spcPct val="90000"/>
              </a:lnSpc>
            </a:pPr>
            <a:r>
              <a:rPr lang="en-US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ITS America State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Chapter Workshops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Academic Case Studies</a:t>
            </a:r>
            <a:endParaRPr lang="en-US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3229" y="5410861"/>
            <a:ext cx="2065020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68275">
              <a:lnSpc>
                <a:spcPct val="9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ITS Video Library </a:t>
            </a:r>
          </a:p>
          <a:p>
            <a:pPr marL="285750" indent="-168275">
              <a:lnSpc>
                <a:spcPct val="9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ITS Knowledge Resources</a:t>
            </a: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7536879" y="4302888"/>
            <a:ext cx="344878" cy="1901181"/>
          </a:xfrm>
          <a:prstGeom prst="leftBrace">
            <a:avLst/>
          </a:prstGeom>
          <a:noFill/>
          <a:ln w="12700" cap="flat" cmpd="sng" algn="ctr">
            <a:solidFill>
              <a:srgbClr val="064E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1079881" y="4345348"/>
            <a:ext cx="344878" cy="1850210"/>
          </a:xfrm>
          <a:prstGeom prst="leftBrace">
            <a:avLst/>
          </a:prstGeom>
          <a:noFill/>
          <a:ln w="12700" cap="flat" cmpd="sng" algn="ctr">
            <a:solidFill>
              <a:srgbClr val="064E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4349960" y="3204384"/>
            <a:ext cx="286539" cy="4073802"/>
          </a:xfrm>
          <a:prstGeom prst="leftBrace">
            <a:avLst/>
          </a:prstGeom>
          <a:noFill/>
          <a:ln w="12700" cap="flat" cmpd="sng" algn="ctr">
            <a:solidFill>
              <a:srgbClr val="064E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14325"/>
            <a:ext cx="8153400" cy="762000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Partnering with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Higher Education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026167"/>
            <a:ext cx="830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2200" b="0" kern="0" dirty="0" smtClean="0"/>
              <a:t>The USDOT looks to colleges and universities as partners in educating the next generation of leaders in Connected Vehicles </a:t>
            </a:r>
            <a:endParaRPr lang="en-US" sz="2200" b="0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90600" y="2049838"/>
            <a:ext cx="3352800" cy="4046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0"/>
              </a:spcBef>
              <a:buNone/>
            </a:pPr>
            <a:endParaRPr lang="en-US" sz="900"/>
          </a:p>
        </p:txBody>
      </p:sp>
      <p:sp>
        <p:nvSpPr>
          <p:cNvPr id="6" name="TextBox 5"/>
          <p:cNvSpPr txBox="1"/>
          <p:nvPr/>
        </p:nvSpPr>
        <p:spPr>
          <a:xfrm>
            <a:off x="990600" y="2057400"/>
            <a:ext cx="3352800" cy="769441"/>
          </a:xfrm>
          <a:prstGeom prst="rect">
            <a:avLst/>
          </a:prstGeom>
          <a:solidFill>
            <a:srgbClr val="064E9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Priority Audiences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Over the Next 1 to 3 Years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275" y="2793116"/>
            <a:ext cx="32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Federal Agencies </a:t>
            </a:r>
          </a:p>
          <a:p>
            <a:pPr marL="128588" indent="-128588" eaLnBrk="1" fontAlgn="ctr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Transportation Executives and General Managers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Transportation Practitioners  (including Engineers and Planners)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Manufacturing/Industry 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IT/Communications </a:t>
            </a:r>
          </a:p>
          <a:p>
            <a:pPr marL="128588" indent="-128588" eaLnBrk="1" fontAlgn="ctr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Aggregators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Automobile Manufacturers 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049838"/>
            <a:ext cx="3429000" cy="3893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0"/>
              </a:spcBef>
              <a:buNone/>
            </a:pPr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4800600" y="2057400"/>
            <a:ext cx="3429000" cy="769441"/>
          </a:xfrm>
          <a:prstGeom prst="rect">
            <a:avLst/>
          </a:prstGeom>
          <a:solidFill>
            <a:srgbClr val="064E9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000" dirty="0" smtClean="0"/>
              <a:t>Anticipated Audiences </a:t>
            </a:r>
          </a:p>
          <a:p>
            <a:r>
              <a:rPr lang="en-US" sz="2000" dirty="0" smtClean="0"/>
              <a:t>Over the Next 3 to 5 Years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14900" y="2812166"/>
            <a:ext cx="3238499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Insurance and Privacy Audiences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Public Safety/Law Enforcement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Freight/Commercial Vehicle Owners and Operators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Media</a:t>
            </a:r>
          </a:p>
          <a:p>
            <a:pPr marL="128588" indent="-128588" eaLnBrk="1" fontAlgn="auto" hangingPunct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Advocacy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2657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Case Studies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03318" y="1028700"/>
            <a:ext cx="3288282" cy="4318337"/>
          </a:xfrm>
          <a:prstGeom prst="rect">
            <a:avLst/>
          </a:prstGeom>
        </p:spPr>
        <p:txBody>
          <a:bodyPr/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21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sz="1600">
                <a:solidFill>
                  <a:schemeClr val="tx1"/>
                </a:solidFill>
                <a:latin typeface="+mn-lt"/>
              </a:defRPr>
            </a:lvl2pPr>
            <a:lvl3pPr marL="62071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3pPr>
            <a:lvl4pPr marL="8397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0414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69863" indent="-169863">
              <a:lnSpc>
                <a:spcPct val="90000"/>
              </a:lnSpc>
              <a:spcBef>
                <a:spcPts val="12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Case Study developed from input from University Workshops</a:t>
            </a:r>
          </a:p>
          <a:p>
            <a:pPr marL="169863" indent="-169863">
              <a:lnSpc>
                <a:spcPct val="90000"/>
              </a:lnSpc>
              <a:spcBef>
                <a:spcPts val="9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6 Case Studies</a:t>
            </a:r>
          </a:p>
          <a:p>
            <a:pPr marL="390526" lvl="1" indent="-169863">
              <a:lnSpc>
                <a:spcPct val="90000"/>
              </a:lnSpc>
              <a:spcBef>
                <a:spcPts val="400"/>
              </a:spcBef>
            </a:pPr>
            <a:r>
              <a:rPr lang="en-US" sz="1800" kern="0" dirty="0" smtClean="0">
                <a:solidFill>
                  <a:srgbClr val="000000"/>
                </a:solidFill>
              </a:rPr>
              <a:t>Adaptive Signal Control</a:t>
            </a:r>
          </a:p>
          <a:p>
            <a:pPr marL="390526" lvl="1" indent="-169863">
              <a:lnSpc>
                <a:spcPct val="90000"/>
              </a:lnSpc>
              <a:spcBef>
                <a:spcPts val="400"/>
              </a:spcBef>
            </a:pPr>
            <a:r>
              <a:rPr lang="en-US" sz="1800" kern="0" dirty="0" smtClean="0">
                <a:solidFill>
                  <a:srgbClr val="000000"/>
                </a:solidFill>
              </a:rPr>
              <a:t>National ITS Architecture</a:t>
            </a:r>
          </a:p>
          <a:p>
            <a:pPr marL="390526" lvl="1" indent="-169863">
              <a:lnSpc>
                <a:spcPct val="90000"/>
              </a:lnSpc>
              <a:spcBef>
                <a:spcPts val="400"/>
              </a:spcBef>
            </a:pPr>
            <a:r>
              <a:rPr lang="en-US" sz="1800" kern="0" dirty="0" smtClean="0">
                <a:solidFill>
                  <a:srgbClr val="000000"/>
                </a:solidFill>
              </a:rPr>
              <a:t>ITS Concept of Operations</a:t>
            </a:r>
          </a:p>
          <a:p>
            <a:pPr marL="390526" lvl="1" indent="-169863">
              <a:lnSpc>
                <a:spcPct val="90000"/>
              </a:lnSpc>
              <a:spcBef>
                <a:spcPts val="400"/>
              </a:spcBef>
            </a:pPr>
            <a:r>
              <a:rPr lang="en-US" sz="1800" kern="0" dirty="0" smtClean="0">
                <a:solidFill>
                  <a:srgbClr val="000000"/>
                </a:solidFill>
              </a:rPr>
              <a:t>Civil Design Considerations for ITS Implementation</a:t>
            </a:r>
          </a:p>
          <a:p>
            <a:pPr marL="390526" lvl="1" indent="-169863">
              <a:lnSpc>
                <a:spcPct val="90000"/>
              </a:lnSpc>
              <a:spcBef>
                <a:spcPts val="400"/>
              </a:spcBef>
            </a:pPr>
            <a:r>
              <a:rPr lang="en-US" sz="1800" kern="0" dirty="0" smtClean="0">
                <a:solidFill>
                  <a:srgbClr val="000000"/>
                </a:solidFill>
              </a:rPr>
              <a:t>Travel Time Based Performance Measures</a:t>
            </a:r>
          </a:p>
          <a:p>
            <a:pPr marL="390526" lvl="1" indent="-169863">
              <a:lnSpc>
                <a:spcPct val="90000"/>
              </a:lnSpc>
              <a:spcBef>
                <a:spcPts val="400"/>
              </a:spcBef>
            </a:pPr>
            <a:r>
              <a:rPr lang="en-US" sz="1800" kern="0" dirty="0" smtClean="0">
                <a:solidFill>
                  <a:srgbClr val="000000"/>
                </a:solidFill>
              </a:rPr>
              <a:t>Transit Service </a:t>
            </a:r>
            <a:r>
              <a:rPr lang="en-US" sz="1400" kern="0" dirty="0" smtClean="0">
                <a:solidFill>
                  <a:srgbClr val="000000"/>
                </a:solidFill>
              </a:rPr>
              <a:t>(online soon)</a:t>
            </a:r>
            <a:endParaRPr lang="en-US" sz="2000" kern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3317" y="4876800"/>
            <a:ext cx="2819402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900" kern="0" dirty="0" smtClean="0">
                <a:solidFill>
                  <a:srgbClr val="000000"/>
                </a:solidFill>
                <a:latin typeface="+mn-lt"/>
              </a:rPr>
              <a:t>Case Studies can be found online at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hlinkClick r:id="rId3"/>
              </a:rPr>
              <a:t>https:// www.pcb.its.dot.gov/casestudies/default.aspx</a:t>
            </a:r>
            <a:endParaRPr lang="en-US" sz="1800" kern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None/>
            </a:pPr>
            <a:endParaRPr lang="en-US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0" y="1096913"/>
            <a:ext cx="5169767" cy="54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97456" y="314860"/>
            <a:ext cx="8341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3200" kern="0" dirty="0" smtClean="0">
                <a:solidFill>
                  <a:schemeClr val="accent2">
                    <a:lumMod val="50000"/>
                  </a:schemeClr>
                </a:solidFill>
              </a:rPr>
              <a:t>ITS Case Studies – 2016 Pilots</a:t>
            </a:r>
            <a:endParaRPr lang="en-US" sz="32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405" y="5695950"/>
            <a:ext cx="356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i="1" kern="0" dirty="0">
                <a:solidFill>
                  <a:srgbClr val="000000"/>
                </a:solidFill>
              </a:rPr>
              <a:t>Transit </a:t>
            </a:r>
            <a:r>
              <a:rPr lang="en-US" sz="1800" i="1" kern="0" dirty="0" smtClean="0">
                <a:solidFill>
                  <a:srgbClr val="000000"/>
                </a:solidFill>
              </a:rPr>
              <a:t>Service and ITS </a:t>
            </a:r>
            <a:r>
              <a:rPr lang="en-US" sz="1800" kern="0" dirty="0">
                <a:solidFill>
                  <a:srgbClr val="000000"/>
                </a:solidFill>
              </a:rPr>
              <a:t>by TSI at Oklahoma </a:t>
            </a:r>
            <a:r>
              <a:rPr lang="en-US" sz="1800" kern="0" dirty="0" smtClean="0">
                <a:solidFill>
                  <a:srgbClr val="000000"/>
                </a:solidFill>
              </a:rPr>
              <a:t>University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818" y="1287852"/>
            <a:ext cx="55717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i="1" kern="0" dirty="0">
                <a:solidFill>
                  <a:srgbClr val="000000"/>
                </a:solidFill>
              </a:rPr>
              <a:t>Civil Design Considerations for ITS </a:t>
            </a:r>
            <a:r>
              <a:rPr lang="en-US" sz="1800" i="1" kern="0" dirty="0" smtClean="0">
                <a:solidFill>
                  <a:srgbClr val="000000"/>
                </a:solidFill>
              </a:rPr>
              <a:t>Implementation</a:t>
            </a:r>
          </a:p>
          <a:p>
            <a:pPr marL="74295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</a:rPr>
              <a:t>Gonzaga University (Undergraduate)</a:t>
            </a:r>
          </a:p>
          <a:p>
            <a:pPr marL="742950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 smtClean="0">
                <a:solidFill>
                  <a:srgbClr val="000000"/>
                </a:solidFill>
              </a:rPr>
              <a:t>Florida International University		 (Undergraduate &amp; Graduate)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406" y="4963756"/>
            <a:ext cx="4474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i="1" kern="0" dirty="0">
                <a:solidFill>
                  <a:srgbClr val="000000"/>
                </a:solidFill>
              </a:rPr>
              <a:t>ITS Concept of </a:t>
            </a:r>
            <a:r>
              <a:rPr lang="en-US" sz="1800" i="1" kern="0" dirty="0" smtClean="0">
                <a:solidFill>
                  <a:srgbClr val="000000"/>
                </a:solidFill>
              </a:rPr>
              <a:t>Operations </a:t>
            </a:r>
            <a:r>
              <a:rPr lang="en-US" sz="1800" kern="0" dirty="0" smtClean="0">
                <a:solidFill>
                  <a:srgbClr val="000000"/>
                </a:solidFill>
              </a:rPr>
              <a:t>at University of Massachusetts (Undergraduate)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5" y="2886533"/>
            <a:ext cx="2594753" cy="19460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38" y="2885452"/>
            <a:ext cx="2596198" cy="19471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2885451"/>
            <a:ext cx="2596199" cy="19471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Image resul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99" y="5741243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iversity of massachusetts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10" y="4988018"/>
            <a:ext cx="1742090" cy="6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14773"/>
            <a:ext cx="592207" cy="73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20000"/>
          <a:stretch/>
        </p:blipFill>
        <p:spPr>
          <a:xfrm>
            <a:off x="5826672" y="1667874"/>
            <a:ext cx="984176" cy="6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63246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None/>
            </a:pPr>
            <a:r>
              <a:rPr lang="en-US" sz="2000" i="1" dirty="0" smtClean="0">
                <a:solidFill>
                  <a:srgbClr val="000099"/>
                </a:solidFill>
              </a:rPr>
              <a:t>(https</a:t>
            </a:r>
            <a:r>
              <a:rPr lang="en-US" sz="2000" i="1" dirty="0">
                <a:solidFill>
                  <a:srgbClr val="000099"/>
                </a:solidFill>
              </a:rPr>
              <a:t>://</a:t>
            </a:r>
            <a:r>
              <a:rPr lang="en-US" sz="2000" i="1" dirty="0" smtClean="0">
                <a:solidFill>
                  <a:srgbClr val="000099"/>
                </a:solidFill>
              </a:rPr>
              <a:t>www.pcb.its.dot.gov/t3_webinars.aspx)</a:t>
            </a:r>
            <a:endParaRPr lang="en-US" sz="2000" i="1" dirty="0">
              <a:solidFill>
                <a:srgbClr val="0000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lum bright="-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8203" r="20937" b="4928"/>
          <a:stretch/>
        </p:blipFill>
        <p:spPr bwMode="auto">
          <a:xfrm>
            <a:off x="923926" y="1038225"/>
            <a:ext cx="7350088" cy="526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304800"/>
            <a:ext cx="89582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2600" kern="0" dirty="0" smtClean="0">
                <a:solidFill>
                  <a:schemeClr val="accent2">
                    <a:lumMod val="50000"/>
                  </a:schemeClr>
                </a:solidFill>
              </a:rPr>
              <a:t>Talking Technology and Transportation (T3) Webinars</a:t>
            </a:r>
            <a:endParaRPr lang="en-US" sz="26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ITA_Template_rev_2">
  <a:themeElements>
    <a:clrScheme name="1_RITA_Template_rev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ITA_Template_rev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RITA_Template_rev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1707</Words>
  <Application>Microsoft Office PowerPoint</Application>
  <PresentationFormat>On-screen Show (4:3)</PresentationFormat>
  <Paragraphs>314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 Unicode MS</vt:lpstr>
      <vt:lpstr>Aharoni</vt:lpstr>
      <vt:lpstr>Arial</vt:lpstr>
      <vt:lpstr>Arial Narrow</vt:lpstr>
      <vt:lpstr>Calibri</vt:lpstr>
      <vt:lpstr>Courier New</vt:lpstr>
      <vt:lpstr>Times New Roman</vt:lpstr>
      <vt:lpstr>Wingdings</vt:lpstr>
      <vt:lpstr>1_RITA_Template_rev_2</vt:lpstr>
      <vt:lpstr>PowerPoint Presentation</vt:lpstr>
      <vt:lpstr>PowerPoint Presentation</vt:lpstr>
      <vt:lpstr>PowerPoint Presentation</vt:lpstr>
      <vt:lpstr>PowerPoint Presentation</vt:lpstr>
      <vt:lpstr>ITS PCB Program Content</vt:lpstr>
      <vt:lpstr>Partnering with Higher Education</vt:lpstr>
      <vt:lpstr>PowerPoint Presentation</vt:lpstr>
      <vt:lpstr>PowerPoint Presentation</vt:lpstr>
      <vt:lpstr>PowerPoint Presentation</vt:lpstr>
      <vt:lpstr>T3 Webinars and Archive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CITE?</vt:lpstr>
      <vt:lpstr>CITE’S AUDIENCE</vt:lpstr>
      <vt:lpstr>NEWEST COURSES AVAILABLE</vt:lpstr>
      <vt:lpstr>National Highway Institute (NHI) Courses </vt:lpstr>
      <vt:lpstr>National Highway Institute (NHI) Courses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2011-11-29T20:06:23Z</dcterms:created>
  <dcterms:modified xsi:type="dcterms:W3CDTF">2018-03-05T14:09:14Z</dcterms:modified>
</cp:coreProperties>
</file>